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0"/>
  </p:notesMasterIdLst>
  <p:handoutMasterIdLst>
    <p:handoutMasterId r:id="rId91"/>
  </p:handoutMasterIdLst>
  <p:sldIdLst>
    <p:sldId id="256" r:id="rId2"/>
    <p:sldId id="285" r:id="rId3"/>
    <p:sldId id="265" r:id="rId4"/>
    <p:sldId id="288" r:id="rId5"/>
    <p:sldId id="323" r:id="rId6"/>
    <p:sldId id="319" r:id="rId7"/>
    <p:sldId id="266" r:id="rId8"/>
    <p:sldId id="260" r:id="rId9"/>
    <p:sldId id="261" r:id="rId10"/>
    <p:sldId id="268" r:id="rId11"/>
    <p:sldId id="267" r:id="rId12"/>
    <p:sldId id="262" r:id="rId13"/>
    <p:sldId id="263" r:id="rId14"/>
    <p:sldId id="300" r:id="rId15"/>
    <p:sldId id="264" r:id="rId16"/>
    <p:sldId id="337" r:id="rId17"/>
    <p:sldId id="271" r:id="rId18"/>
    <p:sldId id="257" r:id="rId19"/>
    <p:sldId id="258" r:id="rId20"/>
    <p:sldId id="270" r:id="rId21"/>
    <p:sldId id="281" r:id="rId22"/>
    <p:sldId id="283" r:id="rId23"/>
    <p:sldId id="282" r:id="rId24"/>
    <p:sldId id="287" r:id="rId25"/>
    <p:sldId id="299" r:id="rId26"/>
    <p:sldId id="307" r:id="rId27"/>
    <p:sldId id="306" r:id="rId28"/>
    <p:sldId id="280" r:id="rId29"/>
    <p:sldId id="312" r:id="rId30"/>
    <p:sldId id="344" r:id="rId31"/>
    <p:sldId id="313" r:id="rId32"/>
    <p:sldId id="269" r:id="rId33"/>
    <p:sldId id="314" r:id="rId34"/>
    <p:sldId id="334" r:id="rId35"/>
    <p:sldId id="335" r:id="rId36"/>
    <p:sldId id="336" r:id="rId37"/>
    <p:sldId id="324" r:id="rId38"/>
    <p:sldId id="325" r:id="rId39"/>
    <p:sldId id="326" r:id="rId40"/>
    <p:sldId id="272" r:id="rId41"/>
    <p:sldId id="284" r:id="rId42"/>
    <p:sldId id="273" r:id="rId43"/>
    <p:sldId id="274" r:id="rId44"/>
    <p:sldId id="275" r:id="rId45"/>
    <p:sldId id="276" r:id="rId46"/>
    <p:sldId id="290" r:id="rId47"/>
    <p:sldId id="315" r:id="rId48"/>
    <p:sldId id="289" r:id="rId49"/>
    <p:sldId id="297" r:id="rId50"/>
    <p:sldId id="298" r:id="rId51"/>
    <p:sldId id="316" r:id="rId52"/>
    <p:sldId id="277" r:id="rId53"/>
    <p:sldId id="278" r:id="rId54"/>
    <p:sldId id="279" r:id="rId55"/>
    <p:sldId id="286" r:id="rId56"/>
    <p:sldId id="308" r:id="rId57"/>
    <p:sldId id="309" r:id="rId58"/>
    <p:sldId id="292" r:id="rId59"/>
    <p:sldId id="293" r:id="rId60"/>
    <p:sldId id="296" r:id="rId61"/>
    <p:sldId id="291" r:id="rId62"/>
    <p:sldId id="295" r:id="rId63"/>
    <p:sldId id="294" r:id="rId64"/>
    <p:sldId id="301" r:id="rId65"/>
    <p:sldId id="302" r:id="rId66"/>
    <p:sldId id="340" r:id="rId67"/>
    <p:sldId id="341" r:id="rId68"/>
    <p:sldId id="303" r:id="rId69"/>
    <p:sldId id="304" r:id="rId70"/>
    <p:sldId id="320" r:id="rId71"/>
    <p:sldId id="327" r:id="rId72"/>
    <p:sldId id="305" r:id="rId73"/>
    <p:sldId id="321" r:id="rId74"/>
    <p:sldId id="322" r:id="rId75"/>
    <p:sldId id="317" r:id="rId76"/>
    <p:sldId id="328" r:id="rId77"/>
    <p:sldId id="330" r:id="rId78"/>
    <p:sldId id="329" r:id="rId79"/>
    <p:sldId id="318" r:id="rId80"/>
    <p:sldId id="331" r:id="rId81"/>
    <p:sldId id="332" r:id="rId82"/>
    <p:sldId id="333" r:id="rId83"/>
    <p:sldId id="338" r:id="rId84"/>
    <p:sldId id="339" r:id="rId85"/>
    <p:sldId id="343" r:id="rId86"/>
    <p:sldId id="342" r:id="rId87"/>
    <p:sldId id="310" r:id="rId88"/>
    <p:sldId id="345" r:id="rId8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3750AC6-F9B7-496A-9E99-C180383D54B5}">
          <p14:sldIdLst>
            <p14:sldId id="256"/>
            <p14:sldId id="285"/>
            <p14:sldId id="265"/>
            <p14:sldId id="288"/>
            <p14:sldId id="323"/>
          </p14:sldIdLst>
        </p14:section>
        <p14:section name="Early examples" id="{343B4267-B274-468F-94C6-B0E76C4CA937}">
          <p14:sldIdLst>
            <p14:sldId id="319"/>
            <p14:sldId id="266"/>
            <p14:sldId id="260"/>
            <p14:sldId id="261"/>
            <p14:sldId id="268"/>
          </p14:sldIdLst>
        </p14:section>
        <p14:section name="Modern examples" id="{7FE77803-32DD-4787-9AC8-FE31F4B2009C}">
          <p14:sldIdLst>
            <p14:sldId id="267"/>
            <p14:sldId id="262"/>
            <p14:sldId id="263"/>
            <p14:sldId id="300"/>
            <p14:sldId id="264"/>
          </p14:sldIdLst>
        </p14:section>
        <p14:section name="Novel graphic designs" id="{41A7CADA-80A8-4006-A46B-6F3797B1AD53}">
          <p14:sldIdLst>
            <p14:sldId id="337"/>
            <p14:sldId id="271"/>
            <p14:sldId id="257"/>
            <p14:sldId id="258"/>
            <p14:sldId id="270"/>
            <p14:sldId id="281"/>
            <p14:sldId id="283"/>
            <p14:sldId id="282"/>
            <p14:sldId id="287"/>
            <p14:sldId id="299"/>
            <p14:sldId id="307"/>
            <p14:sldId id="306"/>
            <p14:sldId id="280"/>
          </p14:sldIdLst>
        </p14:section>
        <p14:section name="Race &amp; crime" id="{867FF30C-26F5-46DF-9534-DADB91EE7B32}">
          <p14:sldIdLst>
            <p14:sldId id="312"/>
            <p14:sldId id="344"/>
            <p14:sldId id="313"/>
            <p14:sldId id="269"/>
            <p14:sldId id="314"/>
            <p14:sldId id="334"/>
            <p14:sldId id="335"/>
            <p14:sldId id="336"/>
            <p14:sldId id="324"/>
            <p14:sldId id="325"/>
            <p14:sldId id="326"/>
          </p14:sldIdLst>
        </p14:section>
        <p14:section name="Best examples" id="{4EFF3463-FBD1-45DA-8107-0B5E2E012D20}">
          <p14:sldIdLst>
            <p14:sldId id="272"/>
            <p14:sldId id="284"/>
            <p14:sldId id="273"/>
            <p14:sldId id="274"/>
            <p14:sldId id="275"/>
            <p14:sldId id="276"/>
            <p14:sldId id="290"/>
            <p14:sldId id="315"/>
            <p14:sldId id="289"/>
            <p14:sldId id="297"/>
            <p14:sldId id="298"/>
            <p14:sldId id="316"/>
            <p14:sldId id="277"/>
            <p14:sldId id="278"/>
            <p14:sldId id="279"/>
            <p14:sldId id="286"/>
            <p14:sldId id="308"/>
            <p14:sldId id="309"/>
            <p14:sldId id="292"/>
            <p14:sldId id="293"/>
            <p14:sldId id="296"/>
            <p14:sldId id="291"/>
            <p14:sldId id="295"/>
            <p14:sldId id="294"/>
            <p14:sldId id="301"/>
            <p14:sldId id="302"/>
            <p14:sldId id="340"/>
            <p14:sldId id="341"/>
          </p14:sldIdLst>
        </p14:section>
        <p14:section name="Satellite journalism" id="{489816CA-2387-490F-8112-32A47CC08672}">
          <p14:sldIdLst>
            <p14:sldId id="303"/>
            <p14:sldId id="304"/>
            <p14:sldId id="320"/>
            <p14:sldId id="327"/>
            <p14:sldId id="305"/>
            <p14:sldId id="321"/>
            <p14:sldId id="322"/>
          </p14:sldIdLst>
        </p14:section>
        <p14:section name="Software" id="{19185CE7-C61E-4B01-85B3-8F8C47CC4E82}">
          <p14:sldIdLst>
            <p14:sldId id="317"/>
            <p14:sldId id="328"/>
            <p14:sldId id="330"/>
            <p14:sldId id="329"/>
            <p14:sldId id="318"/>
            <p14:sldId id="331"/>
            <p14:sldId id="332"/>
            <p14:sldId id="333"/>
            <p14:sldId id="338"/>
            <p14:sldId id="339"/>
            <p14:sldId id="343"/>
            <p14:sldId id="342"/>
            <p14:sldId id="310"/>
            <p14:sldId id="3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37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25" autoAdjust="0"/>
  </p:normalViewPr>
  <p:slideViewPr>
    <p:cSldViewPr>
      <p:cViewPr varScale="1">
        <p:scale>
          <a:sx n="97" d="100"/>
          <a:sy n="97" d="100"/>
        </p:scale>
        <p:origin x="141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286"/>
    </p:cViewPr>
  </p:sorterViewPr>
  <p:notesViewPr>
    <p:cSldViewPr>
      <p:cViewPr varScale="1">
        <p:scale>
          <a:sx n="87" d="100"/>
          <a:sy n="87" d="100"/>
        </p:scale>
        <p:origin x="-2040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D4FA9-F3CE-45B3-A980-C331C6F1EF65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D5E95-8CAD-4274-BFFA-CD87442DE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69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E8E0F5-FD59-49E1-B6B1-3322DCCA0831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2A16ED-C837-4849-9960-10AD637C7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49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A16ED-C837-4849-9960-10AD637C76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89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B4BC1-14C6-4B6E-90E8-4975A5C7E50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25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B4BC1-14C6-4B6E-90E8-4975A5C7E50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78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4" name="Shape 2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defRPr sz="2200"/>
            </a:pPr>
            <a:r>
              <a:t>- Began with press release in 1999 - yellow skin, FOI in 2000, two years to get data, cost $800</a:t>
            </a:r>
          </a:p>
          <a:p>
            <a:pPr defTabSz="584200">
              <a:defRPr sz="2200"/>
            </a:pPr>
            <a:r>
              <a:t>- looked at differences in treatment in situations where police have discretion</a:t>
            </a:r>
          </a:p>
          <a:p>
            <a:pPr defTabSz="584200">
              <a:defRPr sz="2200"/>
            </a:pPr>
            <a:r>
              <a:t>- 5 reporters, two editors, one stats expert, three database specialists, one lawyer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A16ED-C837-4849-9960-10AD637C76E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31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00206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3657-2200-4D14-82C0-10C39B0F0F06}" type="datetime1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6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AF55-A85E-4993-914E-FC1E5AA7DF24}" type="datetime1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86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16E07-E1DB-44A4-A5E5-9F4B54E8C933}" type="datetime1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79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20000"/>
              <a:defRPr sz="2800"/>
            </a:lvl1pPr>
            <a:lvl2pPr>
              <a:defRPr sz="2400"/>
            </a:lvl2pPr>
            <a:lvl3pPr marL="1143000" indent="-228600">
              <a:buClr>
                <a:srgbClr val="00B0F0"/>
              </a:buClr>
              <a:buSzPct val="110000"/>
              <a:buFont typeface="Arial" panose="020B0604020202020204" pitchFamily="34" charset="0"/>
              <a:buChar char="•"/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1AD17-B813-4477-8AFE-B1860CC59113}" type="datetime1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5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5C0D-5C9E-48CC-8D31-F42D19FA8F7A}" type="datetime1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1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105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105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7551-0F2B-4F09-86FD-F7994CE83DC5}" type="datetime1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01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9D2B2-4200-46B9-96C3-02A55D5FAA00}" type="datetime1">
              <a:rPr lang="en-US" smtClean="0"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7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7722-74E8-497F-A072-89677A2C2373}" type="datetime1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63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212E-B46B-426F-AE59-AA326827D9E0}" type="datetime1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94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B81E8-09EA-4684-A39F-38DE1E49D20C}" type="datetime1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09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CC5F-056C-4047-9A5C-9F5B4BED129B}" type="datetime1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37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71053-07BD-4A17-AC24-0A22EAA36098}" type="datetime1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2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70C0"/>
        </a:buClr>
        <a:buSzPct val="115000"/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0000"/>
        </a:buClr>
        <a:buSzPct val="11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friendly.github.io/6135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youtube.com/watch?v=rpLHnK-MSy4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en.medium.com/how-i-learned-to-stop-worrying-and-love-the-needle-9bfed8f41023" TargetMode="External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rojects.fivethirtyeight.com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hyperlink" Target="http://graphics.wsj.com/infectious-diseases-and-vaccines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ty.jmp.com/t5/JMP-Blog/Graph-makeover-Measles-heat-map/ba-p/30550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interactive/2021/06/07/technology/trump-social-media-ban.html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kjhealy/status/1402691186826039301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nytimes.com/spotlight/gun-violence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projects.fivethirtyeight.com/redistricting-maps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projects.fivethirtyeight.com/redistricting-maps/" TargetMode="Externa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projects.fivethirtyeight.com/redistricting-maps/" TargetMode="Externa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hyperlink" Target="https://www.washingtonpost.com/graphics/2018/national/segregation-us-cities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riendly.github.io/6135/lectures/Rankin_DataSuccesses.pd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world-coronavirus-tracker-and-maps/vaccination-rollout-and-access/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thespinoff.co.nz/society/09-03-2020/the-three-phases-of-covid-19-and-how-we-can-make-it-manageable/" TargetMode="External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agereyes.org/blog/2020/the-visual-evolution-of-the-flattening-the-curve-information-graphic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projects.thestar.com/donald-trump-fact-check/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riendly/TrumpLies" TargetMode="External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xujunjiejack.github.io/" TargetMode="External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sj.com/graphics/donald-trump-potential-conflicts-of-interest/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news/datablog/2009/sep/18/mps-expenses-westminster-data-house-of-commons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ij.org/investigations/panama-papers/" TargetMode="External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s://www.reuters.com/investigates/special-report/usa-fentanyl-supply-chain-shipping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reutersinstitute.politics.ox.ac.uk/sites/default/files/2018-10/%20Mark%20Corcoran%2C%20Satellite%20Journalism_1.pdf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s://reutersinstitute.politics.ox.ac.uk/sites/default/files/2018-10/Mark%20Corcoran%2C%20Satellite%20Journalism_1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powerreporting.com/color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nsarchive.gwu.edu/document/29153-oct-14-first-u-2-photographs-soviet-missiles-cuba-1962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net.com/gallery/#!/post/ammonium-nitrate-explosion" TargetMode="External"/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net.com/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nightingaledvs.com/from-space-to-story-in-data-journalism/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692804/fires-in-the-amazon-rainforests-were-likely-intentional" TargetMode="Externa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atajournalism.com/survey/2022/skills-and-tools/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tableau.com/app/discover" TargetMode="External"/><Relationship Id="rId7" Type="http://schemas.openxmlformats.org/officeDocument/2006/relationships/image" Target="../media/image110.png"/><Relationship Id="rId2" Type="http://schemas.openxmlformats.org/officeDocument/2006/relationships/hyperlink" Target="https://openrefine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ookerstudio.google.com/u/0/navigation/reporting" TargetMode="External"/><Relationship Id="rId5" Type="http://schemas.openxmlformats.org/officeDocument/2006/relationships/hyperlink" Target="https://flourish.studio/" TargetMode="External"/><Relationship Id="rId4" Type="http://schemas.openxmlformats.org/officeDocument/2006/relationships/hyperlink" Target="https://www.datawrapper.de/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refine.org/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ublic.tableau.com/app/discover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flourish.studio/" TargetMode="Externa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juggernautco/sets/72157607210036175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microsoft.com/office/2007/relationships/media" Target="../media/media2.mp4"/><Relationship Id="rId7" Type="http://schemas.openxmlformats.org/officeDocument/2006/relationships/image" Target="../media/image1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7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closeread.dev/" TargetMode="External"/><Relationship Id="rId2" Type="http://schemas.openxmlformats.org/officeDocument/2006/relationships/hyperlink" Target="https://quarto.org/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rennie/scrollytelling" TargetMode="External"/><Relationship Id="rId2" Type="http://schemas.openxmlformats.org/officeDocument/2006/relationships/hyperlink" Target="http://nrennie.rbind.io/scrollytelling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2.gi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hyperlink" Target="https://datajournalism.com/read/blog/best-data-journalism-projects-2022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gijn.org/stories/2024-editors-pick-best-data-journalism/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friendly.github.io/6135/quiz/data-journalism.html" TargetMode="Externa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24200"/>
            <a:ext cx="7772400" cy="1241425"/>
          </a:xfrm>
        </p:spPr>
        <p:txBody>
          <a:bodyPr/>
          <a:lstStyle/>
          <a:p>
            <a:r>
              <a:rPr lang="en-US" dirty="0"/>
              <a:t>Data Journalism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48200"/>
            <a:ext cx="6400800" cy="1600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Michael Friendly</a:t>
            </a:r>
          </a:p>
          <a:p>
            <a:r>
              <a:rPr lang="en-US" dirty="0"/>
              <a:t>Psych 6135</a:t>
            </a:r>
          </a:p>
          <a:p>
            <a:r>
              <a:rPr lang="en-US" dirty="0"/>
              <a:t> </a:t>
            </a:r>
            <a:r>
              <a:rPr lang="en-US" sz="2000" dirty="0">
                <a:solidFill>
                  <a:prstClr val="black">
                    <a:tint val="75000"/>
                  </a:prstClr>
                </a:solidFill>
                <a:hlinkClick r:id="rId2"/>
              </a:rPr>
              <a:t>https://friendly.github.io/6135/</a:t>
            </a:r>
            <a:r>
              <a:rPr lang="en-US" sz="2000" dirty="0">
                <a:solidFill>
                  <a:prstClr val="black">
                    <a:tint val="75000"/>
                  </a:prstClr>
                </a:solidFill>
              </a:rPr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2936280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690" y="381000"/>
            <a:ext cx="1747900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"/>
            <a:ext cx="2554861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hexagon with a head and icons&#10;&#10;Description automatically generated">
            <a:extLst>
              <a:ext uri="{FF2B5EF4-FFF2-40B4-BE49-F238E27FC236}">
                <a16:creationId xmlns:a16="http://schemas.microsoft.com/office/drawing/2014/main" id="{AADD2D14-D089-F6D9-B59E-152C9B4F0F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35" y="4659629"/>
            <a:ext cx="1063537" cy="1224000"/>
          </a:xfrm>
          <a:prstGeom prst="rect">
            <a:avLst/>
          </a:prstGeom>
        </p:spPr>
      </p:pic>
      <p:pic>
        <p:nvPicPr>
          <p:cNvPr id="5" name="Picture 4" descr="A hexagon with a head and icons&#10;&#10;Description automatically generated">
            <a:extLst>
              <a:ext uri="{FF2B5EF4-FFF2-40B4-BE49-F238E27FC236}">
                <a16:creationId xmlns:a16="http://schemas.microsoft.com/office/drawing/2014/main" id="{C2F942F7-320D-8C57-8F97-9CF1BFBF58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24" y="4621161"/>
            <a:ext cx="1063537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65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Predicting elections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1800" dirty="0"/>
              <a:t>In 1962, John </a:t>
            </a:r>
            <a:r>
              <a:rPr lang="en-US" sz="1800" dirty="0" err="1"/>
              <a:t>Tukey</a:t>
            </a:r>
            <a:r>
              <a:rPr lang="en-US" sz="1800" dirty="0"/>
              <a:t> and a statistical team joined with NBC to attempt to predict the congressional election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/>
              <a:t>Over time, they developed new methods to combine </a:t>
            </a:r>
            <a:r>
              <a:rPr lang="en-US" sz="1800" dirty="0">
                <a:solidFill>
                  <a:srgbClr val="FF0000"/>
                </a:solidFill>
              </a:rPr>
              <a:t>past results </a:t>
            </a:r>
            <a:r>
              <a:rPr lang="en-US" sz="1800" dirty="0"/>
              <a:t>with </a:t>
            </a:r>
            <a:r>
              <a:rPr lang="en-US" sz="1800" dirty="0">
                <a:solidFill>
                  <a:srgbClr val="FF0000"/>
                </a:solidFill>
              </a:rPr>
              <a:t>exit polls </a:t>
            </a:r>
            <a:r>
              <a:rPr lang="en-US" sz="1800" dirty="0"/>
              <a:t>and </a:t>
            </a:r>
            <a:r>
              <a:rPr lang="en-US" sz="1800" dirty="0">
                <a:solidFill>
                  <a:srgbClr val="FF0000"/>
                </a:solidFill>
              </a:rPr>
              <a:t>current returns </a:t>
            </a:r>
            <a:r>
              <a:rPr lang="en-US" sz="1800" dirty="0"/>
              <a:t>to give up-to-date estimates and measures of uncertainty as the numbers came in.</a:t>
            </a:r>
          </a:p>
          <a:p>
            <a:pPr marL="342900" lvl="1" indent="-342900">
              <a:buClr>
                <a:srgbClr val="0070C0"/>
              </a:buClr>
              <a:buSzPct val="115000"/>
              <a:buFont typeface="Wingdings" panose="05000000000000000000" pitchFamily="2" charset="2"/>
              <a:buChar char="v"/>
            </a:pPr>
            <a:r>
              <a:rPr lang="en-US" sz="1800" dirty="0"/>
              <a:t>Key idea: “borrowing strength”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/>
              <a:t>Now known as “</a:t>
            </a:r>
            <a:r>
              <a:rPr lang="en-US" sz="1800" dirty="0">
                <a:solidFill>
                  <a:srgbClr val="0070C0"/>
                </a:solidFill>
              </a:rPr>
              <a:t>hierarchical Bayes</a:t>
            </a:r>
            <a:r>
              <a:rPr lang="en-US" sz="1800" dirty="0"/>
              <a:t>”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066800"/>
            <a:ext cx="4038600" cy="287597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48200" y="4267200"/>
            <a:ext cx="4114800" cy="15542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NBC execs were freaked out when the </a:t>
            </a:r>
            <a:r>
              <a:rPr lang="en-US" dirty="0" err="1"/>
              <a:t>Tukey</a:t>
            </a:r>
            <a:r>
              <a:rPr lang="en-US" dirty="0"/>
              <a:t> team began to call elections quite early with 95%, then 97.5% certainty.</a:t>
            </a:r>
          </a:p>
          <a:p>
            <a:pPr>
              <a:spcAft>
                <a:spcPts val="600"/>
              </a:spcAft>
            </a:pPr>
            <a:r>
              <a:rPr lang="en-US" dirty="0"/>
              <a:t>They waited until it reached 99%, and missed the scoop. </a:t>
            </a:r>
          </a:p>
        </p:txBody>
      </p:sp>
    </p:spTree>
    <p:extLst>
      <p:ext uri="{BB962C8B-B14F-4D97-AF65-F5344CB8AC3E}">
        <p14:creationId xmlns:p14="http://schemas.microsoft.com/office/powerpoint/2010/main" val="993871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CNN Magic Wall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396192"/>
            <a:ext cx="6705600" cy="37509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2192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Direct, interactive visualization of election news on TV took a big jump in 2008 with the development of the </a:t>
            </a:r>
            <a:r>
              <a:rPr lang="en-US" dirty="0">
                <a:solidFill>
                  <a:srgbClr val="0070C0"/>
                </a:solidFill>
              </a:rPr>
              <a:t>Magic Wall</a:t>
            </a:r>
            <a:r>
              <a:rPr lang="en-US" dirty="0"/>
              <a:t>, a large touch-screen display, tied to databases of election results &amp; with on-screen controls to zoom in/out, compare, highlight, etc.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17771" y="6400800"/>
            <a:ext cx="675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Video: </a:t>
            </a:r>
            <a:r>
              <a:rPr lang="en-US" dirty="0">
                <a:hlinkClick r:id="rId2"/>
              </a:rPr>
              <a:t>https://www.youtube.com/watch?v=rpLHnK-MSy4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09358-8D1D-4E3F-8FCF-13BF0428B85D}"/>
              </a:ext>
            </a:extLst>
          </p:cNvPr>
          <p:cNvSpPr txBox="1"/>
          <p:nvPr/>
        </p:nvSpPr>
        <p:spPr>
          <a:xfrm>
            <a:off x="457200" y="2514600"/>
            <a:ext cx="1219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John King with the Magic Wall</a:t>
            </a:r>
          </a:p>
        </p:txBody>
      </p:sp>
    </p:spTree>
    <p:extLst>
      <p:ext uri="{BB962C8B-B14F-4D97-AF65-F5344CB8AC3E}">
        <p14:creationId xmlns:p14="http://schemas.microsoft.com/office/powerpoint/2010/main" val="2086903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33" y="2265028"/>
            <a:ext cx="5726667" cy="43333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Election reporting: </a:t>
            </a:r>
            <a:r>
              <a:rPr lang="en-US" i="1" dirty="0"/>
              <a:t>NYT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1143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the special election for the Alabama U.S. Senate, Dec. 12, 2017, </a:t>
            </a:r>
            <a:r>
              <a:rPr lang="en-US" i="1" dirty="0"/>
              <a:t>The New York Times </a:t>
            </a:r>
            <a:r>
              <a:rPr lang="en-US" dirty="0"/>
              <a:t>used </a:t>
            </a:r>
            <a:r>
              <a:rPr lang="en-US" dirty="0">
                <a:solidFill>
                  <a:srgbClr val="0070C0"/>
                </a:solidFill>
              </a:rPr>
              <a:t>dynamic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interactive</a:t>
            </a:r>
            <a:r>
              <a:rPr lang="en-US" dirty="0"/>
              <a:t> maps to compare the vote to the 2016 Presidential election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2438400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Hovering the mouse over a county showed the details</a:t>
            </a:r>
          </a:p>
          <a:p>
            <a:endParaRPr lang="en-US" sz="1600" dirty="0"/>
          </a:p>
          <a:p>
            <a:r>
              <a:rPr lang="en-US" sz="1600" dirty="0"/>
              <a:t>A map-based display is natural &amp; easy</a:t>
            </a:r>
          </a:p>
          <a:p>
            <a:endParaRPr lang="en-US" sz="1600" dirty="0"/>
          </a:p>
          <a:p>
            <a:r>
              <a:rPr lang="en-US" sz="1600" dirty="0"/>
              <a:t>Q: What other graphic might show the comparison better?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01180D0-C5D7-9A34-E1EA-51A525645287}"/>
              </a:ext>
            </a:extLst>
          </p:cNvPr>
          <p:cNvCxnSpPr/>
          <p:nvPr/>
        </p:nvCxnSpPr>
        <p:spPr>
          <a:xfrm>
            <a:off x="2514600" y="2971800"/>
            <a:ext cx="2057400" cy="28956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997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Election reporting: Election needle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0" y="3151240"/>
            <a:ext cx="8168572" cy="3274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270" y="1219200"/>
            <a:ext cx="8206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the 2017 election, the NYT used </a:t>
            </a:r>
            <a:r>
              <a:rPr lang="en-US" dirty="0">
                <a:solidFill>
                  <a:srgbClr val="FF0000"/>
                </a:solidFill>
              </a:rPr>
              <a:t>dynamically updated </a:t>
            </a:r>
            <a:r>
              <a:rPr lang="en-US" dirty="0"/>
              <a:t>dashboard displays of the election returns and model-based predictions of the winner of the Alabama Senate race, predicting a win by the Democrat, </a:t>
            </a:r>
            <a:r>
              <a:rPr lang="en-US" dirty="0">
                <a:solidFill>
                  <a:srgbClr val="0070C0"/>
                </a:solidFill>
              </a:rPr>
              <a:t>Doug Jones</a:t>
            </a:r>
            <a:r>
              <a:rPr lang="en-US" dirty="0"/>
              <a:t>, over rival Republican,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Roy Moore</a:t>
            </a:r>
            <a:r>
              <a:rPr lang="en-US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CC7F2D-5643-4F06-BB0D-E64100E18F01}"/>
              </a:ext>
            </a:extLst>
          </p:cNvPr>
          <p:cNvSpPr txBox="1"/>
          <p:nvPr/>
        </p:nvSpPr>
        <p:spPr>
          <a:xfrm>
            <a:off x="5257800" y="274320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dials: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Predicted outcome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Certainty</a:t>
            </a:r>
          </a:p>
        </p:txBody>
      </p:sp>
    </p:spTree>
    <p:extLst>
      <p:ext uri="{BB962C8B-B14F-4D97-AF65-F5344CB8AC3E}">
        <p14:creationId xmlns:p14="http://schemas.microsoft.com/office/powerpoint/2010/main" val="3955460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3B1E784-2DE4-4683-B3C5-D01860E44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jittery icon of liberal trauma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20EF61-A7A2-4D49-A283-0DD7C3A10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D721B9C-63AF-4E4D-AA07-210C2053F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37603"/>
            <a:ext cx="4769827" cy="4000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A6F603-A1DB-493F-A658-36F8078C15F5}"/>
              </a:ext>
            </a:extLst>
          </p:cNvPr>
          <p:cNvSpPr txBox="1"/>
          <p:nvPr/>
        </p:nvSpPr>
        <p:spPr>
          <a:xfrm>
            <a:off x="457200" y="1219200"/>
            <a:ext cx="8229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in the 2016 Hilary Clinton – Donald Trump contest the needle earned a place in media infamy. </a:t>
            </a:r>
          </a:p>
          <a:p>
            <a:r>
              <a:rPr lang="en-US" sz="1600" dirty="0"/>
              <a:t>“</a:t>
            </a:r>
            <a:r>
              <a:rPr lang="en-US" sz="1600" dirty="0">
                <a:solidFill>
                  <a:srgbClr val="0070C0"/>
                </a:solidFill>
              </a:rPr>
              <a:t>For much of the night, ‘the needle’ — a quivering indicator of which candidate is more likely to win— showed Hillary Clinton as the favorite. And then, suddenly, it didn’t.”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0D861A-B08E-49A2-8CA5-BE8ACED5E8F3}"/>
              </a:ext>
            </a:extLst>
          </p:cNvPr>
          <p:cNvSpPr txBox="1"/>
          <p:nvPr/>
        </p:nvSpPr>
        <p:spPr>
          <a:xfrm>
            <a:off x="457200" y="2743200"/>
            <a:ext cx="3886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“As the needle swung in Trump’s direction around 9 p.m., it became much more than a data visualization. </a:t>
            </a:r>
          </a:p>
          <a:p>
            <a:endParaRPr lang="en-US" sz="1600" dirty="0"/>
          </a:p>
          <a:p>
            <a:r>
              <a:rPr lang="en-US" sz="1600" dirty="0"/>
              <a:t>For Clinton voters, it became an encapsulation of everything that was going terribly, unfathomably wrong: </a:t>
            </a:r>
            <a:r>
              <a:rPr lang="en-US" sz="1600" dirty="0">
                <a:solidFill>
                  <a:srgbClr val="0070C0"/>
                </a:solidFill>
              </a:rPr>
              <a:t>The fate of the country and democracy distilled to a lone meter that was suddenly pointing to ‘red alert.’”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5C288-64BA-44C3-9397-F127873B7DEE}"/>
              </a:ext>
            </a:extLst>
          </p:cNvPr>
          <p:cNvSpPr txBox="1"/>
          <p:nvPr/>
        </p:nvSpPr>
        <p:spPr>
          <a:xfrm>
            <a:off x="533400" y="5715000"/>
            <a:ext cx="381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Will </a:t>
            </a:r>
            <a:r>
              <a:rPr lang="en-US" sz="1400" dirty="0" err="1"/>
              <a:t>Oremus</a:t>
            </a:r>
            <a:r>
              <a:rPr lang="en-US" sz="1400" dirty="0"/>
              <a:t>, </a:t>
            </a:r>
            <a:r>
              <a:rPr lang="en-US" sz="1400" dirty="0">
                <a:hlinkClick r:id="rId3"/>
              </a:rPr>
              <a:t>https://gen.medium.com/how-i-learned-to-stop-worrying-and-love-the-needle-9bfed8f41023</a:t>
            </a:r>
            <a:r>
              <a:rPr lang="en-US" sz="14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70B4D0-3F82-44A7-B478-716CC104D1C6}"/>
              </a:ext>
            </a:extLst>
          </p:cNvPr>
          <p:cNvSpPr txBox="1"/>
          <p:nvPr/>
        </p:nvSpPr>
        <p:spPr>
          <a:xfrm>
            <a:off x="7543799" y="2419529"/>
            <a:ext cx="1340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uncertainty now in shading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A11467D-3E9D-411B-BEF3-809F2D2A162B}"/>
              </a:ext>
            </a:extLst>
          </p:cNvPr>
          <p:cNvCxnSpPr/>
          <p:nvPr/>
        </p:nvCxnSpPr>
        <p:spPr>
          <a:xfrm flipH="1">
            <a:off x="7162800" y="2895600"/>
            <a:ext cx="380999" cy="2286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592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Election reporting: Dashboards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0270" y="1219200"/>
            <a:ext cx="8206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Another dynamically updated chart showed the projected vote margin, together with two levels (50%, 95%) of </a:t>
            </a:r>
            <a:r>
              <a:rPr lang="en-US" dirty="0">
                <a:solidFill>
                  <a:srgbClr val="FF0000"/>
                </a:solidFill>
              </a:rPr>
              <a:t>uncertainty intervals </a:t>
            </a:r>
            <a:r>
              <a:rPr lang="en-US" dirty="0"/>
              <a:t>for the current estimate.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09800"/>
            <a:ext cx="759619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40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4EBF1C-B7D7-B3B7-A790-BEB95F4A3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39" y="507238"/>
            <a:ext cx="2757512" cy="35021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 kern="1200" dirty="0">
                <a:latin typeface="+mj-lt"/>
                <a:ea typeface="+mj-ea"/>
                <a:cs typeface="+mj-cs"/>
              </a:rPr>
              <a:t>Novel graphic designs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38512-2E23-8EC0-D602-9AF2285BE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9438" y="4445204"/>
            <a:ext cx="3202935" cy="178112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#DDJ has led journalists to team with graphic designers to create novel forms of visualization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D28199-C247-08D7-AE6D-FF6B95E9BA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6" r="4775" b="5"/>
          <a:stretch/>
        </p:blipFill>
        <p:spPr>
          <a:xfrm>
            <a:off x="3471370" y="199229"/>
            <a:ext cx="2116701" cy="2822268"/>
          </a:xfrm>
          <a:custGeom>
            <a:avLst/>
            <a:gdLst/>
            <a:ahLst/>
            <a:cxnLst/>
            <a:rect l="l" t="t" r="r" b="b"/>
            <a:pathLst>
              <a:path w="2822268" h="2822268">
                <a:moveTo>
                  <a:pt x="1411134" y="0"/>
                </a:moveTo>
                <a:cubicBezTo>
                  <a:pt x="2190482" y="0"/>
                  <a:pt x="2822268" y="631786"/>
                  <a:pt x="2822268" y="1411134"/>
                </a:cubicBezTo>
                <a:cubicBezTo>
                  <a:pt x="2822268" y="2190482"/>
                  <a:pt x="2190482" y="2822268"/>
                  <a:pt x="1411134" y="2822268"/>
                </a:cubicBezTo>
                <a:cubicBezTo>
                  <a:pt x="631786" y="2822268"/>
                  <a:pt x="0" y="2190482"/>
                  <a:pt x="0" y="1411134"/>
                </a:cubicBezTo>
                <a:cubicBezTo>
                  <a:pt x="0" y="631786"/>
                  <a:pt x="631786" y="0"/>
                  <a:pt x="1411134" y="0"/>
                </a:cubicBezTo>
                <a:close/>
              </a:path>
            </a:pathLst>
          </a:custGeom>
        </p:spPr>
      </p:pic>
      <p:sp>
        <p:nvSpPr>
          <p:cNvPr id="17" name="Graphic 212">
            <a:extLst>
              <a:ext uri="{FF2B5EF4-FFF2-40B4-BE49-F238E27FC236}">
                <a16:creationId xmlns:a16="http://schemas.microsoft.com/office/drawing/2014/main" id="{94710CDC-1CF9-466E-A5F7-E59725747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5049" y="619274"/>
            <a:ext cx="538526" cy="71803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9" name="Graphic 212">
            <a:extLst>
              <a:ext uri="{FF2B5EF4-FFF2-40B4-BE49-F238E27FC236}">
                <a16:creationId xmlns:a16="http://schemas.microsoft.com/office/drawing/2014/main" id="{A229B448-3192-4233-B2C9-F97312F0A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5049" y="619274"/>
            <a:ext cx="538526" cy="71803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ACCF05-F9C1-90FC-A486-83E75393E2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78" r="4847" b="-1"/>
          <a:stretch/>
        </p:blipFill>
        <p:spPr>
          <a:xfrm>
            <a:off x="4706836" y="2542040"/>
            <a:ext cx="2816427" cy="3755236"/>
          </a:xfrm>
          <a:custGeom>
            <a:avLst/>
            <a:gdLst/>
            <a:ahLst/>
            <a:cxnLst/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081033-0B5A-3171-1665-1EDD45FF62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404" b="-1"/>
          <a:stretch/>
        </p:blipFill>
        <p:spPr>
          <a:xfrm>
            <a:off x="6797994" y="232636"/>
            <a:ext cx="2116701" cy="2822268"/>
          </a:xfrm>
          <a:custGeom>
            <a:avLst/>
            <a:gdLst/>
            <a:ahLst/>
            <a:cxnLst/>
            <a:rect l="l" t="t" r="r" b="b"/>
            <a:pathLst>
              <a:path w="2588520" h="2588520">
                <a:moveTo>
                  <a:pt x="1294260" y="0"/>
                </a:moveTo>
                <a:cubicBezTo>
                  <a:pt x="2009060" y="0"/>
                  <a:pt x="2588520" y="579460"/>
                  <a:pt x="2588520" y="1294260"/>
                </a:cubicBezTo>
                <a:cubicBezTo>
                  <a:pt x="2588520" y="2009060"/>
                  <a:pt x="2009060" y="2588520"/>
                  <a:pt x="1294260" y="2588520"/>
                </a:cubicBezTo>
                <a:cubicBezTo>
                  <a:pt x="579460" y="2588520"/>
                  <a:pt x="0" y="2009060"/>
                  <a:pt x="0" y="1294260"/>
                </a:cubicBezTo>
                <a:cubicBezTo>
                  <a:pt x="0" y="579460"/>
                  <a:pt x="579460" y="0"/>
                  <a:pt x="1294260" y="0"/>
                </a:cubicBezTo>
                <a:close/>
              </a:path>
            </a:pathLst>
          </a:custGeom>
        </p:spPr>
      </p:pic>
      <p:grpSp>
        <p:nvGrpSpPr>
          <p:cNvPr id="21" name="Graphic 190">
            <a:extLst>
              <a:ext uri="{FF2B5EF4-FFF2-40B4-BE49-F238E27FC236}">
                <a16:creationId xmlns:a16="http://schemas.microsoft.com/office/drawing/2014/main" id="{24B0F550-3D95-4E91-850F-90066642B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471370" y="3151517"/>
            <a:ext cx="1382371" cy="612484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15BC412-E4C6-4819-8B93-7561DB667C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DE1123E-105A-46DE-B7FC-D172B9411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5" name="Graphic 4">
            <a:extLst>
              <a:ext uri="{FF2B5EF4-FFF2-40B4-BE49-F238E27FC236}">
                <a16:creationId xmlns:a16="http://schemas.microsoft.com/office/drawing/2014/main" id="{2B740E94-FA98-412C-AD0C-D4711A4C5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360589" y="3808056"/>
            <a:ext cx="1491750" cy="1989020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BBC84E8-4938-403A-9EB8-4BC0E9B46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4A3B3CE-D6D2-40D7-895E-316EB39B2C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BD5A600-3580-40FC-A457-295F0CFC03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19F4336-B909-415A-BCE3-6A0F76B732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E00877-3256-458E-9B3A-3F869A4F3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E2185C5-76B7-4CC1-A745-1D3034DD0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FDBC434-547F-4CC8-BA46-3D923A3B6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EDBE966-781E-4FD5-879A-DC30A9D39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D88EF18-F6A8-454C-A981-4F6B9C171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42458A4-3F05-4AB4-AF90-E6B480516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331905E-1BB6-430D-93F3-A8738005DA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C9F6DD0-41A8-40E5-B43D-216E10FCA7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72703C6-192A-4E20-A68A-51B852086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D0D36A-8DA6-4E23-BA33-636C46D8B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B0CB789-7F42-4F5E-A1BD-5448A912F2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3931530-8302-40C2-86F2-AB7C218B7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66B73B7-1CC2-4BBD-83EA-A44D8EA13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0D7D614-EF2E-4292-A9D8-1EFC792AE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BC494E4-7170-4DA3-B449-1808D65EF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7AB0BA6-5C21-4E55-816A-9E176CE9EF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7438FB5-A6AC-4458-ADB3-4E33DB293F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22EA6E6-E697-4F48-83FE-F9343B45E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C57DCA-1B60-4DA8-98C7-8CB53E55E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3E3D933-D3E4-4F08-A664-7B06D6DB94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B9418AA-9F86-4842-B4CC-49EBA6BB1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E8B300-9471-4490-80AB-F7B2E7C42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D21A337-7CED-4EBE-B210-FBF29DB8C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E577481-070B-4CAE-AD34-992EB8094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2491116-8AD8-46B4-8C53-22DCF9FF6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3C0708D-E145-4B9A-939A-2FA2F1C49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BD4D3D9-05D7-49A5-84A1-17A1CF442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EC6EE98-9209-449E-A0F1-B2A6260E3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EE949D3-44D1-440A-ACBB-91F40C926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07ED523-344D-4E06-B565-859C9D50F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E03B495-0A53-429C-AEC5-311E04B68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04398FF-9AF7-43CF-810A-4BC23CA84E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8F1F240-FF39-464C-8197-9D5DFABBC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1E723E5-864D-4EBB-89EA-0E4AF32163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BCB0F17-77D7-41C6-BC1C-A6AD4D3310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B258D1D-6940-4340-9738-BC048CCCAA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3124E64-1A58-4DF4-AC72-0ACBDA038A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CE7AB58-01AB-4656-81CF-A6A8392E0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66CA2ED-DE92-4ABA-B2D1-0232E7F1DB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0FC840A-9B3F-46DA-BC3A-596AC1BD47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7C380F78-C816-4655-97AC-D8A4BA286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6D8E1BB-7FEA-4658-8C87-ABBEAAA67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A42073-90E7-490D-AAFA-99603A903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83CFF6E-1F8A-4146-9C0B-B45589240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530D7DB-2632-43D3-A3C2-53BE249293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D217308-2829-434D-8543-E9892A02C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7FB765B-E219-467A-88AF-85C4A2A8F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74046EEC-8D4A-49EB-A1C1-681A726F0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D18033A-F942-4871-BE81-EE9A3F205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8A8B29B-51AE-4A99-9228-650217218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499EA92-CAAC-42B7-B443-CB2FCBEB4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1591ED4-E244-4FCB-B4ED-B2FD4ACB2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B72FE3F-3655-4893-80BF-285CD0739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6ADF6AF-1741-4C8D-96A4-33F7903E6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8D2F5E2-A1E6-468B-A628-2D36E2C143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D975E45-086F-458B-AB7C-A0EFFE80B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276D1C8-4E1D-48B6-8881-6CDC8D000A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5B5BC7C-2D39-4010-8E32-DF9DF201D9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DA0686BE-D0C9-4636-9C17-FEE8FEC5E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DFE484B-8CFA-4824-8621-1FE446A3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5B79443C-AF12-4943-ACD4-171FB422B9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38348E3-4F3D-4FA7-B029-C6B894FFA2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CA5CAC1-5213-4DCA-8371-75A55BC31D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05D5A1A-3E18-4266-8526-F8B57411D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887493C-21D0-4ED2-8685-92B45D3DF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126D9D7-38B7-4EEA-85C2-4E98990B6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F21A9FB-8834-48F8-8D50-EF12901C5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8F66BB07-AC73-40E1-9E4B-89DB40D271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4FD23C3-292A-41CC-A381-D78BD15F0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2ADCD5F-D271-4096-9F29-F41829A71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11C0FE5-30EE-45E9-A8FB-C595B6533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FF3E45E5-D957-4A44-862C-F015D19B1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704638AF-9BD8-47CD-A905-0DE2CDBEF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2741B7D-D80B-45D2-AA14-2FAF9049D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F627F620-C05F-4AD5-A7FE-7B3CB91521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D8B6BB9-6F21-4660-8A7A-C716C7C53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6989573-9BC0-4622-B9E3-B32B8257A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69A9AC5-1B70-4AE9-B02E-7DF8FB84F3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87449A6-72D9-4C14-9652-839AB1F395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C106DF8-941B-443E-8D35-14580031E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94FA74D-875A-4D64-8516-D6472DF8E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8481730-7181-4C8C-B9C6-A115B266A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8C392FA-C134-4BFF-9F8C-51A4E7C015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E26F0F7-97F7-452D-A36A-AAC7B2A481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69B4080-EFEF-469E-A2CF-F09BF46E1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0594B20-967B-49FE-B5AA-055B9B4D08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34CF273-6651-4A1F-A61D-3C4C38540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65D617A-DD6E-45D0-A857-1FA67A859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6D89D47D-A693-44DC-AC42-A1160FC0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BA31854-BF75-4B5B-A53E-83969582A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5CCE3318-9293-4DC5-874D-BA3D9740A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C8943C9A-6524-4391-BA91-577E93876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FA5BCF91-A6C2-4D77-A46D-2CDDB2B9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B0F6AB4-0997-4592-9B07-B68CE187B4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1E9376A0-F2E0-40BF-A7AF-7281D03DB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4B70BEE1-4670-4B82-9F9A-FB429F39E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68BDF49E-A29D-43A3-ADC2-292F13A64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23640357-1323-426E-A930-AAAAEA4DB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96455028-161D-4127-84C7-6CD1A59FE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5C55F12-4E33-4861-BC5C-AFAAF7FB2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3DD6BCB5-D63E-4BBF-B515-70C0C83ED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08278678-2A88-439F-9B8A-4E3E9393F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64112BE-9D58-4AD2-A692-79F942710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A9CF0441-58DE-4E28-8E5C-126D211F2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BAF3616-0977-4425-8BD9-B93402312F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872139E9-93A3-4FDC-ABCD-72F0921B0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AE1ABCDC-D281-4CD9-BA2E-DE7583235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6A120167-EDEF-476B-9620-EFAB20A89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5E38E078-6B4E-4E7E-A2E1-2CDCA24C14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9874C169-1379-4BB9-B9D5-B5C5C192F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6BB2BAFF-571B-4F2D-AFCF-50B0527D80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08C1BC9C-490F-425D-9A82-1F4C4C57C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C5635565-E926-497B-829C-C9A0816D3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E4C3011-7CDA-40C2-A63F-BBDB516A9A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E7C32FB7-1501-4F32-8ED5-6EEC59A0B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B47CC0E0-9DAE-41FA-BF39-E79CA9184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D1F043F8-C1BF-4524-ADA5-A0E4626A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0270DE89-1451-45FA-AAD7-075903153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5E42FDF2-4845-4CB0-AA21-8D8696670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8109337A-A85F-41A9-9C68-78D92FE3E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08DCBFAA-2E4E-43F2-AA2B-7EA9AABFA5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ACCD4818-6768-4959-80E4-01320FBF83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425C745A-3D68-4FDD-8AC0-210879035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D391178-5CDC-4778-954B-18736CDD42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9E8FF74A-6757-4C53-A6D1-36F53A32B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0CC4532A-EE58-4836-BB09-3194649C6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34127B9E-133A-4FD1-8B79-637A075AD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C28D38FE-90F1-494D-8F0E-D89754E0F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1F56C68-072F-4641-BD31-AE2004B3A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4AF48276-EC6D-4EDF-889C-0563E3CB9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FEE0A97C-ACEF-4CFB-9FE8-274FDE2AFC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DE8458C7-22DF-4601-8120-1051240443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3BECAF46-FC46-41BB-92D3-CFA21AA1A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009FE3E6-49D5-4C5C-8C2E-E31E5F517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D557A84F-10E2-4C72-A184-33B59DFE4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0E0B479C-AA44-4EF3-9A6A-03559B517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F71F7D4-D7FF-49FE-B9D1-97BA696D0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0A6BABC6-A1FA-484B-BAB8-1EC8EE2CF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1D20E132-D22A-4DAE-BEE1-EB3492FC0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DA704EA7-289B-4288-998E-305267B5A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9EAC234A-BE8D-43E4-BFE0-4C187A480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70BB83A3-F7A7-4017-AACE-5F8CCF94E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913F101A-DB2B-4CC2-99D3-97A22E384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3C6D55D4-D22B-4295-ACDE-0DBAE2E46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A88C1128-2B70-419A-9034-DE6C9C02C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ABC10DB9-73CF-48BB-81A2-73F4678CA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88125E58-430D-4811-BF81-370A029CA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8CD306F6-A0CA-4FD8-AF06-51B861443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0BEE954A-C095-4EA0-A660-158883C55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B013A2A3-ADD2-412F-AAE5-7CD270769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2096985A-C23C-411E-99A9-9A7CD103F1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09363059-F563-492E-8262-45E3D2FBD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51BF16AB-D65B-4E1C-B173-81C328FFDA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A0B43630-5342-45D2-9B5C-CB51E55F5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FD905CCB-CED8-4D6A-B990-655BE1A90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272304FB-F275-4403-A6C6-A700AEB91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AF715F42-4E51-429B-A679-D796E2455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01D0433E-3F3B-4F4D-AD93-240E922B3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6D0C5440-E57C-453A-BA9E-04D690676E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6B7E2CF9-B31E-4124-BBF7-2C6D4AC0A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AF0938E3-CCFE-4C6B-A2E2-BD4242ACEA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EDDB9A1-5385-42C9-A6A2-C7BEE985E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0BD6B00B-9F3C-4EAA-9AA6-9CEDAF744C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453445DE-2B52-40A9-80AB-67044FD59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CFA1A11A-4D6A-42C7-974F-ABA1541934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DA00B-B434-AC6B-09D3-81FE723B2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21225AB-15B9-4C79-A121-04D1DC7E2307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32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Novel graphic designs: Zone chart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066800"/>
            <a:ext cx="4655344" cy="52949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295400"/>
            <a:ext cx="3352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graph, from </a:t>
            </a:r>
            <a:r>
              <a:rPr lang="en-US" dirty="0">
                <a:hlinkClick r:id="rId3"/>
              </a:rPr>
              <a:t>fivethirtyeight.com </a:t>
            </a:r>
            <a:r>
              <a:rPr lang="en-US" dirty="0"/>
              <a:t>was designed to show how some presidential candidates had shifted positions before the 2016 election.</a:t>
            </a:r>
          </a:p>
          <a:p>
            <a:endParaRPr lang="en-US" dirty="0"/>
          </a:p>
          <a:p>
            <a:r>
              <a:rPr lang="en-US" dirty="0"/>
              <a:t>The axes are a score on </a:t>
            </a:r>
            <a:r>
              <a:rPr lang="en-US" b="1" dirty="0"/>
              <a:t>social</a:t>
            </a:r>
            <a:r>
              <a:rPr lang="en-US" dirty="0"/>
              <a:t> and </a:t>
            </a:r>
            <a:r>
              <a:rPr lang="en-US" b="1" dirty="0"/>
              <a:t>economic</a:t>
            </a:r>
            <a:r>
              <a:rPr lang="en-US" dirty="0"/>
              <a:t> policy, but they rotated the axes by 45</a:t>
            </a:r>
            <a:r>
              <a:rPr lang="en-US" baseline="30000" dirty="0"/>
              <a:t>o</a:t>
            </a:r>
            <a:r>
              <a:rPr lang="en-US" dirty="0"/>
              <a:t> to create zones related to </a:t>
            </a:r>
            <a:r>
              <a:rPr lang="en-US" dirty="0">
                <a:solidFill>
                  <a:srgbClr val="0070C0"/>
                </a:solidFill>
              </a:rPr>
              <a:t>political thought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This info graphic is eye-catching and self-explanatory: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colored/labeled zones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interpretive labels on axes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arrows showing movement to extremes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EC6DF48-2CA1-F283-FC0C-272C57332BC3}"/>
              </a:ext>
            </a:extLst>
          </p:cNvPr>
          <p:cNvGrpSpPr/>
          <p:nvPr/>
        </p:nvGrpSpPr>
        <p:grpSpPr>
          <a:xfrm>
            <a:off x="8184356" y="3017915"/>
            <a:ext cx="959644" cy="462440"/>
            <a:chOff x="8137922" y="3246970"/>
            <a:chExt cx="959644" cy="4624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36D1FA8-69E4-B004-688A-2D5755B27B64}"/>
                </a:ext>
              </a:extLst>
            </p:cNvPr>
            <p:cNvSpPr/>
            <p:nvPr/>
          </p:nvSpPr>
          <p:spPr>
            <a:xfrm>
              <a:off x="8541544" y="3557724"/>
              <a:ext cx="152400" cy="15168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A79898-B131-94FB-54C1-078589D1C446}"/>
                </a:ext>
              </a:extLst>
            </p:cNvPr>
            <p:cNvSpPr txBox="1"/>
            <p:nvPr/>
          </p:nvSpPr>
          <p:spPr>
            <a:xfrm>
              <a:off x="8137922" y="3246970"/>
              <a:ext cx="9596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 b="1" dirty="0">
                  <a:solidFill>
                    <a:srgbClr val="FF0000"/>
                  </a:solidFill>
                </a:rPr>
                <a:t>Trump 2.0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477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Measles and vaccines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667001"/>
            <a:ext cx="5166360" cy="36830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1143000"/>
            <a:ext cx="830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Visualizing the impact of health policy interventions</a:t>
            </a:r>
          </a:p>
          <a:p>
            <a:endParaRPr lang="en-US" dirty="0"/>
          </a:p>
          <a:p>
            <a:r>
              <a:rPr lang="en-US" sz="1400" dirty="0"/>
              <a:t>In 2015 </a:t>
            </a:r>
            <a:r>
              <a:rPr lang="en-US" sz="1400" dirty="0" err="1"/>
              <a:t>Tynan</a:t>
            </a:r>
            <a:r>
              <a:rPr lang="en-US" sz="1400" dirty="0"/>
              <a:t> </a:t>
            </a:r>
            <a:r>
              <a:rPr lang="en-US" sz="1400" dirty="0" err="1"/>
              <a:t>DeBold</a:t>
            </a:r>
            <a:r>
              <a:rPr lang="en-US" sz="1400" dirty="0"/>
              <a:t> &amp; </a:t>
            </a:r>
            <a:r>
              <a:rPr lang="en-US" sz="1400" dirty="0" err="1"/>
              <a:t>Dov</a:t>
            </a:r>
            <a:r>
              <a:rPr lang="en-US" sz="1400" dirty="0"/>
              <a:t> Friedman in the </a:t>
            </a:r>
            <a:r>
              <a:rPr lang="en-US" sz="1400" i="1" dirty="0"/>
              <a:t>Wall Street Journal </a:t>
            </a:r>
            <a:r>
              <a:rPr lang="en-US" sz="1400" dirty="0"/>
              <a:t>tried to show the effect of the introduction of vaccination programs in the US states on disease incidence, using color-coded heat maps for a variety of diseases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6375590"/>
            <a:ext cx="754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4"/>
              </a:rPr>
              <a:t>http://graphics.wsj.com/infectious-diseases-and-vaccines/</a:t>
            </a:r>
            <a:r>
              <a:rPr lang="en-US" sz="14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819400"/>
            <a:ext cx="31242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/>
              <a:t>The long time series ~70 years made this work.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The heat map color scale is not exemplary, but the message is still clear: disease  incidence declined after vaccines were introduced.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The images are “</a:t>
            </a:r>
            <a:r>
              <a:rPr lang="en-US" sz="1600" dirty="0">
                <a:solidFill>
                  <a:srgbClr val="C00000"/>
                </a:solidFill>
              </a:rPr>
              <a:t>interactive</a:t>
            </a:r>
            <a:r>
              <a:rPr lang="en-US" sz="1600" dirty="0"/>
              <a:t>,” in the weak sense that tool-tips are shown on mouse movement.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B7604-93B8-4136-B9BD-D1CE89EE20B0}" type="slidenum">
              <a:rPr lang="en-US" smtClean="0"/>
              <a:t>18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62079F-BA2A-D4A6-2FE0-C924289B7EB0}"/>
              </a:ext>
            </a:extLst>
          </p:cNvPr>
          <p:cNvSpPr/>
          <p:nvPr/>
        </p:nvSpPr>
        <p:spPr>
          <a:xfrm>
            <a:off x="7239000" y="4336646"/>
            <a:ext cx="9144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 descr="A black and white logo&#10;&#10;AI-generated content may be incorrect.">
            <a:extLst>
              <a:ext uri="{FF2B5EF4-FFF2-40B4-BE49-F238E27FC236}">
                <a16:creationId xmlns:a16="http://schemas.microsoft.com/office/drawing/2014/main" id="{52E76B44-0BC8-4762-5613-B3CFE9A957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7051"/>
            <a:ext cx="1133475" cy="78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7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Making the message more explicit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590800"/>
            <a:ext cx="5930696" cy="3474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2192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you should try to show here in an Info graphic is the </a:t>
            </a:r>
            <a:r>
              <a:rPr lang="en-US" b="1" dirty="0">
                <a:solidFill>
                  <a:srgbClr val="FF0000"/>
                </a:solidFill>
              </a:rPr>
              <a:t>overall impact </a:t>
            </a:r>
            <a:r>
              <a:rPr lang="en-US" dirty="0"/>
              <a:t>of vaccination on measles</a:t>
            </a:r>
          </a:p>
          <a:p>
            <a:r>
              <a:rPr lang="en-US" dirty="0"/>
              <a:t>Ed Tufte did this by adding a histogram at the top showing </a:t>
            </a:r>
            <a:r>
              <a:rPr lang="en-US" dirty="0">
                <a:solidFill>
                  <a:srgbClr val="FF0000"/>
                </a:solidFill>
              </a:rPr>
              <a:t>total # of cases </a:t>
            </a:r>
            <a:r>
              <a:rPr lang="en-US" dirty="0"/>
              <a:t>by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B7604-93B8-4136-B9BD-D1CE89EE20B0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2638097"/>
            <a:ext cx="213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With the overall impact made clear, details about individual states can now be explored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BB2B05-2DF0-4AB7-B09E-3DA99CF2DBB8}"/>
              </a:ext>
            </a:extLst>
          </p:cNvPr>
          <p:cNvSpPr/>
          <p:nvPr/>
        </p:nvSpPr>
        <p:spPr>
          <a:xfrm>
            <a:off x="3886200" y="2647203"/>
            <a:ext cx="4465074" cy="92332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726A527-321B-4E64-9809-87D14EC510F4}"/>
              </a:ext>
            </a:extLst>
          </p:cNvPr>
          <p:cNvCxnSpPr/>
          <p:nvPr/>
        </p:nvCxnSpPr>
        <p:spPr>
          <a:xfrm flipV="1">
            <a:off x="2209800" y="3962400"/>
            <a:ext cx="2590800" cy="153025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07DFDE2-65DC-4753-ADE6-67D7E77524C9}"/>
              </a:ext>
            </a:extLst>
          </p:cNvPr>
          <p:cNvSpPr txBox="1"/>
          <p:nvPr/>
        </p:nvSpPr>
        <p:spPr>
          <a:xfrm>
            <a:off x="457200" y="4572000"/>
            <a:ext cx="213360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Ben Schneiderman:</a:t>
            </a:r>
          </a:p>
          <a:p>
            <a:r>
              <a:rPr lang="en-US" dirty="0"/>
              <a:t>“Overview first; details on demand”</a:t>
            </a:r>
          </a:p>
        </p:txBody>
      </p:sp>
    </p:spTree>
    <p:extLst>
      <p:ext uri="{BB962C8B-B14F-4D97-AF65-F5344CB8AC3E}">
        <p14:creationId xmlns:p14="http://schemas.microsoft.com/office/powerpoint/2010/main" val="177306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3718D-7ED8-41AC-B606-6F7C82300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Baguet Script" panose="00000500000000000000" pitchFamily="2" charset="0"/>
              </a:rPr>
              <a:t>Today’s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0FBEE-DD5D-4F1C-9868-963FADB33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is DDJ?</a:t>
            </a:r>
          </a:p>
          <a:p>
            <a:r>
              <a:rPr lang="en-US" dirty="0"/>
              <a:t>Some early examples</a:t>
            </a:r>
          </a:p>
          <a:p>
            <a:r>
              <a:rPr lang="en-US" dirty="0"/>
              <a:t>Modern examples</a:t>
            </a:r>
          </a:p>
          <a:p>
            <a:pPr lvl="1"/>
            <a:r>
              <a:rPr lang="en-US" dirty="0"/>
              <a:t>election reporting</a:t>
            </a:r>
          </a:p>
          <a:p>
            <a:pPr lvl="1"/>
            <a:r>
              <a:rPr lang="en-US" dirty="0"/>
              <a:t>health statistics</a:t>
            </a:r>
          </a:p>
          <a:p>
            <a:pPr lvl="1"/>
            <a:r>
              <a:rPr lang="en-US" dirty="0"/>
              <a:t>social media</a:t>
            </a:r>
          </a:p>
          <a:p>
            <a:r>
              <a:rPr lang="en-US" dirty="0"/>
              <a:t>Best examples??</a:t>
            </a:r>
          </a:p>
          <a:p>
            <a:pPr lvl="1"/>
            <a:r>
              <a:rPr lang="en-US" dirty="0"/>
              <a:t>Panama Papers</a:t>
            </a:r>
          </a:p>
          <a:p>
            <a:pPr lvl="1"/>
            <a:r>
              <a:rPr lang="en-US" dirty="0"/>
              <a:t>Our World in Data</a:t>
            </a:r>
          </a:p>
          <a:p>
            <a:r>
              <a:rPr lang="en-US" dirty="0"/>
              <a:t>Satellite journalism</a:t>
            </a:r>
          </a:p>
          <a:p>
            <a:r>
              <a:rPr lang="en-US" dirty="0"/>
              <a:t>Software for DDJ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2045C-090D-4A06-A99D-65C8388F6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131C5C-F0D8-4EDF-B10E-C14C8CA29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666" y="1315238"/>
            <a:ext cx="1439012" cy="1280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ADF69D-C690-4B82-B14D-2A44DEA19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2828762"/>
            <a:ext cx="1361803" cy="13383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FCC7F8-42CA-424E-AED4-CD4E85194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901" y="2912208"/>
            <a:ext cx="1200000" cy="11714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D4AEA7-BF32-4159-A245-E90679D9A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4373387"/>
            <a:ext cx="1361803" cy="1366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815DCE-DF13-4FC7-8A01-AA7D1610A5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3482" y="4373387"/>
            <a:ext cx="1366327" cy="13663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EA017B-3791-461A-AC68-A725953B12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0" y="1307795"/>
            <a:ext cx="1286593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93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Effect ordering &amp; color scales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057" y="2464965"/>
            <a:ext cx="5950477" cy="3824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161176"/>
            <a:ext cx="8301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Ordering the states by an overall measure of measles incidence makes it easier to study details. </a:t>
            </a:r>
          </a:p>
          <a:p>
            <a:r>
              <a:rPr lang="en-US" dirty="0"/>
              <a:t>A </a:t>
            </a:r>
            <a:r>
              <a:rPr lang="en-US" dirty="0" err="1"/>
              <a:t>uni</a:t>
            </a:r>
            <a:r>
              <a:rPr lang="en-US" dirty="0"/>
              <a:t>-dimensional scale of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ol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or</a:t>
            </a:r>
            <a:r>
              <a:rPr lang="en-US" dirty="0"/>
              <a:t> is more effective than the ad-hoc scale used in the original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6426666"/>
            <a:ext cx="769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From: </a:t>
            </a:r>
            <a:r>
              <a:rPr lang="en-US" sz="1400" dirty="0">
                <a:hlinkClick r:id="rId3"/>
              </a:rPr>
              <a:t>https://community.jmp.com/t5/JMP-Blog/Graph-makeover-Measles-heat-map/ba-p/30550</a:t>
            </a:r>
            <a:r>
              <a:rPr lang="en-US" sz="14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2094" y="2743199"/>
            <a:ext cx="22049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This chart, by Xan Gregg also shows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missing data </a:t>
            </a:r>
            <a:r>
              <a:rPr lang="en-US" sz="1600" dirty="0"/>
              <a:t>explicitly.</a:t>
            </a:r>
          </a:p>
          <a:p>
            <a:endParaRPr lang="en-US" sz="1600" dirty="0"/>
          </a:p>
          <a:p>
            <a:r>
              <a:rPr lang="en-US" sz="1600" dirty="0"/>
              <a:t>Color scales for data graphs is a growing topic.</a:t>
            </a:r>
          </a:p>
          <a:p>
            <a:endParaRPr lang="en-US" sz="1600" dirty="0"/>
          </a:p>
          <a:p>
            <a:r>
              <a:rPr lang="en-US" sz="1600" dirty="0"/>
              <a:t>What’s wrong in Wis. &amp; VT?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43872DE-BE35-4446-BCF5-835D068E8B04}"/>
              </a:ext>
            </a:extLst>
          </p:cNvPr>
          <p:cNvCxnSpPr/>
          <p:nvPr/>
        </p:nvCxnSpPr>
        <p:spPr>
          <a:xfrm>
            <a:off x="2057400" y="5181600"/>
            <a:ext cx="718657" cy="3048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AA5C454-BE0D-4D23-A61B-117E341AC25E}"/>
              </a:ext>
            </a:extLst>
          </p:cNvPr>
          <p:cNvCxnSpPr/>
          <p:nvPr/>
        </p:nvCxnSpPr>
        <p:spPr>
          <a:xfrm>
            <a:off x="2514600" y="3200400"/>
            <a:ext cx="609600" cy="1524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161114-0574-57DB-6155-181011F0DEEF}"/>
              </a:ext>
            </a:extLst>
          </p:cNvPr>
          <p:cNvSpPr/>
          <p:nvPr/>
        </p:nvSpPr>
        <p:spPr>
          <a:xfrm>
            <a:off x="4829904" y="5881939"/>
            <a:ext cx="1842782" cy="47625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8C32593-9672-83C0-859F-BFAF1839704C}"/>
              </a:ext>
            </a:extLst>
          </p:cNvPr>
          <p:cNvCxnSpPr/>
          <p:nvPr/>
        </p:nvCxnSpPr>
        <p:spPr>
          <a:xfrm>
            <a:off x="7772400" y="2743199"/>
            <a:ext cx="0" cy="2743201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A9CDB5C-14A6-706C-39FE-8CE019EBB4E8}"/>
              </a:ext>
            </a:extLst>
          </p:cNvPr>
          <p:cNvSpPr txBox="1"/>
          <p:nvPr/>
        </p:nvSpPr>
        <p:spPr>
          <a:xfrm>
            <a:off x="7583129" y="4496496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/>
              <a:t>increasing incidence</a:t>
            </a:r>
          </a:p>
        </p:txBody>
      </p:sp>
    </p:spTree>
    <p:extLst>
      <p:ext uri="{BB962C8B-B14F-4D97-AF65-F5344CB8AC3E}">
        <p14:creationId xmlns:p14="http://schemas.microsoft.com/office/powerpoint/2010/main" val="2743022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FD87C-6CD2-4B56-900B-86E07C037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Before – After Circle Charts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A5BC5F-18D6-441F-AFDD-6AE98851C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8B632C4-B0A7-4564-ADB3-920AA9DD3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77" y="2177841"/>
            <a:ext cx="8229600" cy="39847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61075C-B079-49F1-AEB9-571F64594E94}"/>
              </a:ext>
            </a:extLst>
          </p:cNvPr>
          <p:cNvSpPr txBox="1"/>
          <p:nvPr/>
        </p:nvSpPr>
        <p:spPr>
          <a:xfrm>
            <a:off x="457200" y="1143000"/>
            <a:ext cx="4648200" cy="830997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What Happened When Trump Was Banned on Social Media?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0EAD4E-BB73-4B73-B766-1028B49106ED}"/>
              </a:ext>
            </a:extLst>
          </p:cNvPr>
          <p:cNvSpPr txBox="1"/>
          <p:nvPr/>
        </p:nvSpPr>
        <p:spPr>
          <a:xfrm>
            <a:off x="469490" y="6356350"/>
            <a:ext cx="76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https://www.nytimes.com/interactive/2021/06/07/technology/trump-social-media-ban.html</a:t>
            </a:r>
            <a:r>
              <a:rPr lang="en-US" sz="14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AF5492-EF7C-4C72-8E7B-870C36A75A6D}"/>
              </a:ext>
            </a:extLst>
          </p:cNvPr>
          <p:cNvSpPr txBox="1"/>
          <p:nvPr/>
        </p:nvSpPr>
        <p:spPr>
          <a:xfrm>
            <a:off x="5257800" y="1143000"/>
            <a:ext cx="3468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/>
              <a:t>Circles are statements by Trump.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0070C0"/>
                </a:solidFill>
              </a:rPr>
              <a:t>Circle size </a:t>
            </a:r>
            <a:r>
              <a:rPr lang="en-US" sz="1600" dirty="0"/>
              <a:t>~ likes &amp; shares on social media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98F4BF-6A6B-015D-D008-35EB3BF9008C}"/>
              </a:ext>
            </a:extLst>
          </p:cNvPr>
          <p:cNvSpPr/>
          <p:nvPr/>
        </p:nvSpPr>
        <p:spPr>
          <a:xfrm>
            <a:off x="4527261" y="2590800"/>
            <a:ext cx="1143000" cy="3367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4506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35F13-6ADF-409A-8D72-0521CDE64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Before – After: Who pushed the lies?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8C23BD-B8B6-4EBD-A394-936D80F48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 descr="Chart, bubble chart&#10;&#10;Description automatically generated">
            <a:extLst>
              <a:ext uri="{FF2B5EF4-FFF2-40B4-BE49-F238E27FC236}">
                <a16:creationId xmlns:a16="http://schemas.microsoft.com/office/drawing/2014/main" id="{FCC4E864-CA2E-490C-AEE0-6F43DD992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95164"/>
            <a:ext cx="8229600" cy="4515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CCA651-CCC4-4189-AAA2-D7BA74D2FB21}"/>
              </a:ext>
            </a:extLst>
          </p:cNvPr>
          <p:cNvSpPr txBox="1"/>
          <p:nvPr/>
        </p:nvSpPr>
        <p:spPr>
          <a:xfrm>
            <a:off x="457200" y="1143000"/>
            <a:ext cx="4114800" cy="707886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How/Who Spread Trump statements before and after the ban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DB3FB-60B6-4415-81D1-BC33F5BECC1F}"/>
              </a:ext>
            </a:extLst>
          </p:cNvPr>
          <p:cNvSpPr txBox="1"/>
          <p:nvPr/>
        </p:nvSpPr>
        <p:spPr>
          <a:xfrm>
            <a:off x="4800600" y="12192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Posts referencing each Trump statement, sized by total number of likes and shares</a:t>
            </a:r>
          </a:p>
        </p:txBody>
      </p:sp>
    </p:spTree>
    <p:extLst>
      <p:ext uri="{BB962C8B-B14F-4D97-AF65-F5344CB8AC3E}">
        <p14:creationId xmlns:p14="http://schemas.microsoft.com/office/powerpoint/2010/main" val="3068419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ubble chart&#10;&#10;Description automatically generated">
            <a:extLst>
              <a:ext uri="{FF2B5EF4-FFF2-40B4-BE49-F238E27FC236}">
                <a16:creationId xmlns:a16="http://schemas.microsoft.com/office/drawing/2014/main" id="{F0EC0484-B988-4E09-AE07-C1612998C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20992"/>
            <a:ext cx="4438153" cy="6217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271EEC-2C79-4F0B-90D9-1ECD3A284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3276600" cy="1524000"/>
          </a:xfrm>
        </p:spPr>
        <p:txBody>
          <a:bodyPr>
            <a:normAutofit/>
          </a:bodyPr>
          <a:lstStyle/>
          <a:p>
            <a:r>
              <a:rPr lang="en-US" sz="3200" dirty="0"/>
              <a:t>Health &amp; research funding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F6FFE3-6B20-4C60-83DD-5ADC6C592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DC558D-0B0B-4EF7-8E13-AA012DE37018}"/>
              </a:ext>
            </a:extLst>
          </p:cNvPr>
          <p:cNvSpPr txBox="1"/>
          <p:nvPr/>
        </p:nvSpPr>
        <p:spPr>
          <a:xfrm>
            <a:off x="457199" y="2133600"/>
            <a:ext cx="35237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powerful? NYT chart compares cases of diseases and firearm injuries to the number of </a:t>
            </a:r>
            <a:r>
              <a:rPr lang="en-US" dirty="0">
                <a:solidFill>
                  <a:schemeClr val="accent2"/>
                </a:solidFill>
              </a:rPr>
              <a:t>N.I.H. research awards.</a:t>
            </a:r>
          </a:p>
          <a:p>
            <a:endParaRPr lang="en-US" dirty="0"/>
          </a:p>
          <a:p>
            <a:r>
              <a:rPr lang="en-US" dirty="0"/>
              <a:t>How well do you like this design?</a:t>
            </a:r>
          </a:p>
          <a:p>
            <a:endParaRPr lang="en-US" dirty="0"/>
          </a:p>
          <a:p>
            <a:r>
              <a:rPr lang="en-US" dirty="0"/>
              <a:t>Is it a fair depiction of the data?</a:t>
            </a:r>
          </a:p>
          <a:p>
            <a:endParaRPr lang="en-US" dirty="0"/>
          </a:p>
          <a:p>
            <a:r>
              <a:rPr lang="en-US" dirty="0"/>
              <a:t>Can you suggest anything different?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F6F934-62E5-3A1A-34E7-FB8CF65FBC32}"/>
              </a:ext>
            </a:extLst>
          </p:cNvPr>
          <p:cNvSpPr txBox="1"/>
          <p:nvPr/>
        </p:nvSpPr>
        <p:spPr>
          <a:xfrm>
            <a:off x="7656871" y="3564761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Firearms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0E21D4-5DE3-A8FD-AF70-E1ED1A6A3942}"/>
              </a:ext>
            </a:extLst>
          </p:cNvPr>
          <p:cNvSpPr txBox="1"/>
          <p:nvPr/>
        </p:nvSpPr>
        <p:spPr>
          <a:xfrm>
            <a:off x="7656871" y="533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Rabies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6136D2-7374-B968-C990-BD2F116F22B2}"/>
              </a:ext>
            </a:extLst>
          </p:cNvPr>
          <p:cNvSpPr txBox="1"/>
          <p:nvPr/>
        </p:nvSpPr>
        <p:spPr>
          <a:xfrm>
            <a:off x="7678993" y="1295400"/>
            <a:ext cx="114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Polio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BC6316-622D-1883-CB66-C851051188F7}"/>
              </a:ext>
            </a:extLst>
          </p:cNvPr>
          <p:cNvSpPr txBox="1"/>
          <p:nvPr/>
        </p:nvSpPr>
        <p:spPr>
          <a:xfrm>
            <a:off x="7656871" y="1984301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Cholera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AAB75C-0461-AAC9-8027-CC5A2240074B}"/>
              </a:ext>
            </a:extLst>
          </p:cNvPr>
          <p:cNvSpPr txBox="1"/>
          <p:nvPr/>
        </p:nvSpPr>
        <p:spPr>
          <a:xfrm>
            <a:off x="7620000" y="2768697"/>
            <a:ext cx="137160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/>
              <a:t>Diptheria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63035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6FB79-9FA7-47C5-84EF-1A45B05B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Votes for vs. COVID vaccinations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F810AD-ED36-4220-89DD-E414D7D19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 descr="Chart, bubble chart&#10;&#10;Description automatically generated">
            <a:extLst>
              <a:ext uri="{FF2B5EF4-FFF2-40B4-BE49-F238E27FC236}">
                <a16:creationId xmlns:a16="http://schemas.microsoft.com/office/drawing/2014/main" id="{EA9A8960-1DE0-47B5-94C0-1FFC6D7580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826" y="1302004"/>
            <a:ext cx="5506974" cy="50543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CFF675-4609-4E64-9504-D7227EFFDDE3}"/>
              </a:ext>
            </a:extLst>
          </p:cNvPr>
          <p:cNvSpPr txBox="1"/>
          <p:nvPr/>
        </p:nvSpPr>
        <p:spPr>
          <a:xfrm>
            <a:off x="457200" y="1219200"/>
            <a:ext cx="2722626" cy="2585323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% of state pop. with at least one dose, vs. who won (Biden, Trump) in 2020</a:t>
            </a:r>
          </a:p>
          <a:p>
            <a:endParaRPr lang="en-US" dirty="0"/>
          </a:p>
          <a:p>
            <a:r>
              <a:rPr lang="en-US" dirty="0"/>
              <a:t>circle size ~ state pop.</a:t>
            </a:r>
          </a:p>
          <a:p>
            <a:endParaRPr lang="en-US" dirty="0"/>
          </a:p>
          <a:p>
            <a:r>
              <a:rPr lang="en-US" dirty="0"/>
              <a:t>What makes this chart effective?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B9F456-E5BC-414C-B4A2-272A3BAC6036}"/>
              </a:ext>
            </a:extLst>
          </p:cNvPr>
          <p:cNvSpPr txBox="1"/>
          <p:nvPr/>
        </p:nvSpPr>
        <p:spPr>
          <a:xfrm>
            <a:off x="609600" y="6356350"/>
            <a:ext cx="495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From: </a:t>
            </a:r>
            <a:r>
              <a:rPr lang="en-US" sz="1400" dirty="0">
                <a:hlinkClick r:id="rId3"/>
              </a:rPr>
              <a:t>https://twitter.com/kjhealy/status/1402691186826039301</a:t>
            </a:r>
            <a:r>
              <a:rPr lang="en-US" sz="1400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A377FF-45CF-8273-E43E-1FF941BDE112}"/>
              </a:ext>
            </a:extLst>
          </p:cNvPr>
          <p:cNvSpPr/>
          <p:nvPr/>
        </p:nvSpPr>
        <p:spPr>
          <a:xfrm>
            <a:off x="3657600" y="1219200"/>
            <a:ext cx="4495800" cy="365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708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DA033-AA8D-40EB-88B9-C60E3919C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NYT</a:t>
            </a:r>
            <a:r>
              <a:rPr lang="en-US" dirty="0"/>
              <a:t> Infographic: Gun deaths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F25257-1C50-48DE-A2B1-1C06D9BC2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 descr="A picture containing text, bottle, lots, arranged&#10;&#10;Description automatically generated">
            <a:extLst>
              <a:ext uri="{FF2B5EF4-FFF2-40B4-BE49-F238E27FC236}">
                <a16:creationId xmlns:a16="http://schemas.microsoft.com/office/drawing/2014/main" id="{0AC06E4D-75F7-42ED-8F46-A9F8ED1AA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76" y="1371600"/>
            <a:ext cx="5980952" cy="5114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7A1699-4DB8-4072-BE71-08615A6DF093}"/>
              </a:ext>
            </a:extLst>
          </p:cNvPr>
          <p:cNvSpPr txBox="1"/>
          <p:nvPr/>
        </p:nvSpPr>
        <p:spPr>
          <a:xfrm>
            <a:off x="6590071" y="3328578"/>
            <a:ext cx="2057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Infographics use simple icons to give emotional impact to raw numbers</a:t>
            </a:r>
          </a:p>
          <a:p>
            <a:endParaRPr lang="en-US" dirty="0"/>
          </a:p>
          <a:p>
            <a:r>
              <a:rPr lang="en-US" dirty="0"/>
              <a:t>But journalists always use the ‘single death’ in the </a:t>
            </a:r>
            <a:r>
              <a:rPr lang="en-US" dirty="0" err="1"/>
              <a:t>lede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F3D02C-B3F0-4762-AF43-C4EFFCC17753}"/>
              </a:ext>
            </a:extLst>
          </p:cNvPr>
          <p:cNvSpPr txBox="1"/>
          <p:nvPr/>
        </p:nvSpPr>
        <p:spPr>
          <a:xfrm>
            <a:off x="6553200" y="1676400"/>
            <a:ext cx="2133600" cy="1477328"/>
          </a:xfrm>
          <a:custGeom>
            <a:avLst/>
            <a:gdLst>
              <a:gd name="connsiteX0" fmla="*/ 0 w 2133600"/>
              <a:gd name="connsiteY0" fmla="*/ 0 h 1477328"/>
              <a:gd name="connsiteX1" fmla="*/ 533400 w 2133600"/>
              <a:gd name="connsiteY1" fmla="*/ 0 h 1477328"/>
              <a:gd name="connsiteX2" fmla="*/ 1045464 w 2133600"/>
              <a:gd name="connsiteY2" fmla="*/ 0 h 1477328"/>
              <a:gd name="connsiteX3" fmla="*/ 1600200 w 2133600"/>
              <a:gd name="connsiteY3" fmla="*/ 0 h 1477328"/>
              <a:gd name="connsiteX4" fmla="*/ 2133600 w 2133600"/>
              <a:gd name="connsiteY4" fmla="*/ 0 h 1477328"/>
              <a:gd name="connsiteX5" fmla="*/ 2133600 w 2133600"/>
              <a:gd name="connsiteY5" fmla="*/ 477669 h 1477328"/>
              <a:gd name="connsiteX6" fmla="*/ 2133600 w 2133600"/>
              <a:gd name="connsiteY6" fmla="*/ 925792 h 1477328"/>
              <a:gd name="connsiteX7" fmla="*/ 2133600 w 2133600"/>
              <a:gd name="connsiteY7" fmla="*/ 1477328 h 1477328"/>
              <a:gd name="connsiteX8" fmla="*/ 1642872 w 2133600"/>
              <a:gd name="connsiteY8" fmla="*/ 1477328 h 1477328"/>
              <a:gd name="connsiteX9" fmla="*/ 1152144 w 2133600"/>
              <a:gd name="connsiteY9" fmla="*/ 1477328 h 1477328"/>
              <a:gd name="connsiteX10" fmla="*/ 618744 w 2133600"/>
              <a:gd name="connsiteY10" fmla="*/ 1477328 h 1477328"/>
              <a:gd name="connsiteX11" fmla="*/ 0 w 2133600"/>
              <a:gd name="connsiteY11" fmla="*/ 1477328 h 1477328"/>
              <a:gd name="connsiteX12" fmla="*/ 0 w 2133600"/>
              <a:gd name="connsiteY12" fmla="*/ 1029205 h 1477328"/>
              <a:gd name="connsiteX13" fmla="*/ 0 w 2133600"/>
              <a:gd name="connsiteY13" fmla="*/ 551536 h 1477328"/>
              <a:gd name="connsiteX14" fmla="*/ 0 w 2133600"/>
              <a:gd name="connsiteY14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33600" h="1477328" fill="none" extrusionOk="0">
                <a:moveTo>
                  <a:pt x="0" y="0"/>
                </a:moveTo>
                <a:cubicBezTo>
                  <a:pt x="191611" y="-12400"/>
                  <a:pt x="415624" y="3236"/>
                  <a:pt x="533400" y="0"/>
                </a:cubicBezTo>
                <a:cubicBezTo>
                  <a:pt x="651176" y="-3236"/>
                  <a:pt x="847592" y="54617"/>
                  <a:pt x="1045464" y="0"/>
                </a:cubicBezTo>
                <a:cubicBezTo>
                  <a:pt x="1243336" y="-54617"/>
                  <a:pt x="1464469" y="2202"/>
                  <a:pt x="1600200" y="0"/>
                </a:cubicBezTo>
                <a:cubicBezTo>
                  <a:pt x="1735931" y="-2202"/>
                  <a:pt x="1902681" y="13971"/>
                  <a:pt x="2133600" y="0"/>
                </a:cubicBezTo>
                <a:cubicBezTo>
                  <a:pt x="2174918" y="145018"/>
                  <a:pt x="2105899" y="340681"/>
                  <a:pt x="2133600" y="477669"/>
                </a:cubicBezTo>
                <a:cubicBezTo>
                  <a:pt x="2161301" y="614657"/>
                  <a:pt x="2104998" y="816985"/>
                  <a:pt x="2133600" y="925792"/>
                </a:cubicBezTo>
                <a:cubicBezTo>
                  <a:pt x="2162202" y="1034599"/>
                  <a:pt x="2131630" y="1307108"/>
                  <a:pt x="2133600" y="1477328"/>
                </a:cubicBezTo>
                <a:cubicBezTo>
                  <a:pt x="1959539" y="1490285"/>
                  <a:pt x="1791719" y="1429431"/>
                  <a:pt x="1642872" y="1477328"/>
                </a:cubicBezTo>
                <a:cubicBezTo>
                  <a:pt x="1494025" y="1525225"/>
                  <a:pt x="1351877" y="1469362"/>
                  <a:pt x="1152144" y="1477328"/>
                </a:cubicBezTo>
                <a:cubicBezTo>
                  <a:pt x="952411" y="1485294"/>
                  <a:pt x="816959" y="1455156"/>
                  <a:pt x="618744" y="1477328"/>
                </a:cubicBezTo>
                <a:cubicBezTo>
                  <a:pt x="420529" y="1499500"/>
                  <a:pt x="306173" y="1412962"/>
                  <a:pt x="0" y="1477328"/>
                </a:cubicBezTo>
                <a:cubicBezTo>
                  <a:pt x="-38248" y="1302606"/>
                  <a:pt x="51924" y="1222022"/>
                  <a:pt x="0" y="1029205"/>
                </a:cubicBezTo>
                <a:cubicBezTo>
                  <a:pt x="-51924" y="836388"/>
                  <a:pt x="16739" y="697883"/>
                  <a:pt x="0" y="551536"/>
                </a:cubicBezTo>
                <a:cubicBezTo>
                  <a:pt x="-16739" y="405189"/>
                  <a:pt x="47958" y="220743"/>
                  <a:pt x="0" y="0"/>
                </a:cubicBezTo>
                <a:close/>
              </a:path>
              <a:path w="2133600" h="1477328" stroke="0" extrusionOk="0">
                <a:moveTo>
                  <a:pt x="0" y="0"/>
                </a:moveTo>
                <a:cubicBezTo>
                  <a:pt x="188771" y="-7446"/>
                  <a:pt x="457080" y="32413"/>
                  <a:pt x="576072" y="0"/>
                </a:cubicBezTo>
                <a:cubicBezTo>
                  <a:pt x="695064" y="-32413"/>
                  <a:pt x="914326" y="6246"/>
                  <a:pt x="1109472" y="0"/>
                </a:cubicBezTo>
                <a:cubicBezTo>
                  <a:pt x="1304618" y="-6246"/>
                  <a:pt x="1465597" y="9914"/>
                  <a:pt x="1664208" y="0"/>
                </a:cubicBezTo>
                <a:cubicBezTo>
                  <a:pt x="1862819" y="-9914"/>
                  <a:pt x="2035782" y="5538"/>
                  <a:pt x="2133600" y="0"/>
                </a:cubicBezTo>
                <a:cubicBezTo>
                  <a:pt x="2177972" y="112358"/>
                  <a:pt x="2090525" y="284102"/>
                  <a:pt x="2133600" y="477669"/>
                </a:cubicBezTo>
                <a:cubicBezTo>
                  <a:pt x="2176675" y="671236"/>
                  <a:pt x="2086928" y="834235"/>
                  <a:pt x="2133600" y="940565"/>
                </a:cubicBezTo>
                <a:cubicBezTo>
                  <a:pt x="2180272" y="1046895"/>
                  <a:pt x="2115600" y="1320827"/>
                  <a:pt x="2133600" y="1477328"/>
                </a:cubicBezTo>
                <a:cubicBezTo>
                  <a:pt x="1959692" y="1508847"/>
                  <a:pt x="1753470" y="1463982"/>
                  <a:pt x="1557528" y="1477328"/>
                </a:cubicBezTo>
                <a:cubicBezTo>
                  <a:pt x="1361586" y="1490674"/>
                  <a:pt x="1193455" y="1469234"/>
                  <a:pt x="1024128" y="1477328"/>
                </a:cubicBezTo>
                <a:cubicBezTo>
                  <a:pt x="854801" y="1485422"/>
                  <a:pt x="747753" y="1421957"/>
                  <a:pt x="554736" y="1477328"/>
                </a:cubicBezTo>
                <a:cubicBezTo>
                  <a:pt x="361719" y="1532699"/>
                  <a:pt x="272765" y="1459553"/>
                  <a:pt x="0" y="1477328"/>
                </a:cubicBezTo>
                <a:cubicBezTo>
                  <a:pt x="-24053" y="1255371"/>
                  <a:pt x="4624" y="1176924"/>
                  <a:pt x="0" y="999659"/>
                </a:cubicBezTo>
                <a:cubicBezTo>
                  <a:pt x="-4624" y="822394"/>
                  <a:pt x="62424" y="645593"/>
                  <a:pt x="0" y="477669"/>
                </a:cubicBezTo>
                <a:cubicBezTo>
                  <a:pt x="-62424" y="309745"/>
                  <a:pt x="35888" y="15730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1">
                <a:alpha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4539535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i="1" dirty="0"/>
              <a:t>a single death is a tragedy, a million deaths are a statistic</a:t>
            </a:r>
            <a:r>
              <a:rPr lang="en-US" dirty="0"/>
              <a:t>” – Joseph Stalin</a:t>
            </a:r>
          </a:p>
        </p:txBody>
      </p:sp>
    </p:spTree>
    <p:extLst>
      <p:ext uri="{BB962C8B-B14F-4D97-AF65-F5344CB8AC3E}">
        <p14:creationId xmlns:p14="http://schemas.microsoft.com/office/powerpoint/2010/main" val="1045241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3E389-CB89-4578-95F2-0B901E43E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NYT</a:t>
            </a:r>
            <a:r>
              <a:rPr lang="en-US" dirty="0"/>
              <a:t>: Gun deaths &amp; policy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EE4C8C-455F-4488-8359-B34A1CF37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 descr="Chart, funnel chart&#10;&#10;Description automatically generated">
            <a:extLst>
              <a:ext uri="{FF2B5EF4-FFF2-40B4-BE49-F238E27FC236}">
                <a16:creationId xmlns:a16="http://schemas.microsoft.com/office/drawing/2014/main" id="{0FB09318-1BB5-4810-856C-B77544793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4953000" cy="2632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8DC203-08A9-4ADA-8FC2-0667145AA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895600"/>
            <a:ext cx="5123732" cy="32257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0E2F68-CF17-40E4-8644-E9BF65E22562}"/>
              </a:ext>
            </a:extLst>
          </p:cNvPr>
          <p:cNvSpPr txBox="1"/>
          <p:nvPr/>
        </p:nvSpPr>
        <p:spPr>
          <a:xfrm>
            <a:off x="5867400" y="1371600"/>
            <a:ext cx="2819400" cy="1200329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How does the US compare to other Western countries in </a:t>
            </a:r>
            <a:r>
              <a:rPr lang="en-US" dirty="0">
                <a:solidFill>
                  <a:srgbClr val="0070C0"/>
                </a:solidFill>
              </a:rPr>
              <a:t>gun ownership </a:t>
            </a:r>
            <a:r>
              <a:rPr lang="en-US" dirty="0"/>
              <a:t>&amp; </a:t>
            </a:r>
            <a:r>
              <a:rPr lang="en-US" dirty="0">
                <a:solidFill>
                  <a:srgbClr val="0070C0"/>
                </a:solidFill>
              </a:rPr>
              <a:t>murders</a:t>
            </a:r>
            <a:r>
              <a:rPr lang="en-US" dirty="0"/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3DDCCA-13AB-461A-99FE-99D63624D90A}"/>
              </a:ext>
            </a:extLst>
          </p:cNvPr>
          <p:cNvSpPr txBox="1"/>
          <p:nvPr/>
        </p:nvSpPr>
        <p:spPr>
          <a:xfrm>
            <a:off x="381000" y="4216339"/>
            <a:ext cx="2438400" cy="2031325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These simple </a:t>
            </a:r>
            <a:r>
              <a:rPr lang="en-US" dirty="0" err="1"/>
              <a:t>barcharts</a:t>
            </a:r>
            <a:r>
              <a:rPr lang="en-US" dirty="0"/>
              <a:t> have a grim conclusion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makes them effective?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Could they be done better?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83D4F7-5D01-BDB5-AF11-556C65A904C9}"/>
              </a:ext>
            </a:extLst>
          </p:cNvPr>
          <p:cNvSpPr txBox="1"/>
          <p:nvPr/>
        </p:nvSpPr>
        <p:spPr>
          <a:xfrm>
            <a:off x="4267200" y="6341397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See: NYT, “</a:t>
            </a:r>
            <a:r>
              <a:rPr lang="en-CA" sz="1600" dirty="0">
                <a:hlinkClick r:id="rId4"/>
              </a:rPr>
              <a:t>Guns in America</a:t>
            </a:r>
            <a:r>
              <a:rPr lang="en-CA" sz="1600" dirty="0"/>
              <a:t>” for other stories</a:t>
            </a:r>
          </a:p>
        </p:txBody>
      </p:sp>
    </p:spTree>
    <p:extLst>
      <p:ext uri="{BB962C8B-B14F-4D97-AF65-F5344CB8AC3E}">
        <p14:creationId xmlns:p14="http://schemas.microsoft.com/office/powerpoint/2010/main" val="3354284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3E389-CB89-4578-95F2-0B901E43E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NYT</a:t>
            </a:r>
            <a:r>
              <a:rPr lang="en-US" dirty="0"/>
              <a:t>: Gun deaths &amp; gun laws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EE4C8C-455F-4488-8359-B34A1CF37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B0F37581-65BC-4311-9CCD-013201F15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63510"/>
            <a:ext cx="6228895" cy="4883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4AC6AE-80D4-4A7B-BCFF-FD14883D55E2}"/>
              </a:ext>
            </a:extLst>
          </p:cNvPr>
          <p:cNvSpPr txBox="1"/>
          <p:nvPr/>
        </p:nvSpPr>
        <p:spPr>
          <a:xfrm>
            <a:off x="457200" y="11430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graph directly linked gun deaths to the strength of states’ </a:t>
            </a:r>
            <a:r>
              <a:rPr lang="en-US" dirty="0">
                <a:solidFill>
                  <a:srgbClr val="0070C0"/>
                </a:solidFill>
              </a:rPr>
              <a:t>laws on gun ownership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F91046-6FD9-019C-924A-D53EE04B2027}"/>
              </a:ext>
            </a:extLst>
          </p:cNvPr>
          <p:cNvSpPr txBox="1"/>
          <p:nvPr/>
        </p:nvSpPr>
        <p:spPr>
          <a:xfrm>
            <a:off x="7162800" y="3505200"/>
            <a:ext cx="1447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Highlighting the </a:t>
            </a:r>
            <a:r>
              <a:rPr lang="en-CA" sz="1400" dirty="0">
                <a:solidFill>
                  <a:srgbClr val="FF0000"/>
                </a:solidFill>
              </a:rPr>
              <a:t>“F” </a:t>
            </a:r>
            <a:r>
              <a:rPr lang="en-CA" sz="1400" dirty="0"/>
              <a:t>grades to make the point</a:t>
            </a:r>
          </a:p>
        </p:txBody>
      </p:sp>
    </p:spTree>
    <p:extLst>
      <p:ext uri="{BB962C8B-B14F-4D97-AF65-F5344CB8AC3E}">
        <p14:creationId xmlns:p14="http://schemas.microsoft.com/office/powerpoint/2010/main" val="1586834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2939B-17D5-4805-8B41-222901878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Seatbelts: Story telling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01DA97-99C6-4D4D-AF2B-8108DA9CC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380C715B-7F51-4DB6-AA81-0842D13E2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66" y="2005579"/>
            <a:ext cx="6866667" cy="45333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696C9C-A0DB-4023-9D29-EC7064268F89}"/>
              </a:ext>
            </a:extLst>
          </p:cNvPr>
          <p:cNvSpPr txBox="1"/>
          <p:nvPr/>
        </p:nvSpPr>
        <p:spPr>
          <a:xfrm>
            <a:off x="457200" y="11430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New York Times</a:t>
            </a:r>
            <a:r>
              <a:rPr lang="en-US" dirty="0"/>
              <a:t>: An annotated chart of vehicle deaths in relation to seatbelts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F2EAD1-A59E-4E23-BE77-E68B4E972FCE}"/>
              </a:ext>
            </a:extLst>
          </p:cNvPr>
          <p:cNvSpPr txBox="1"/>
          <p:nvPr/>
        </p:nvSpPr>
        <p:spPr>
          <a:xfrm>
            <a:off x="6341806" y="2133847"/>
            <a:ext cx="2362200" cy="1200329"/>
          </a:xfrm>
          <a:custGeom>
            <a:avLst/>
            <a:gdLst>
              <a:gd name="connsiteX0" fmla="*/ 0 w 2362200"/>
              <a:gd name="connsiteY0" fmla="*/ 0 h 1200329"/>
              <a:gd name="connsiteX1" fmla="*/ 637794 w 2362200"/>
              <a:gd name="connsiteY1" fmla="*/ 0 h 1200329"/>
              <a:gd name="connsiteX2" fmla="*/ 1251966 w 2362200"/>
              <a:gd name="connsiteY2" fmla="*/ 0 h 1200329"/>
              <a:gd name="connsiteX3" fmla="*/ 2362200 w 2362200"/>
              <a:gd name="connsiteY3" fmla="*/ 0 h 1200329"/>
              <a:gd name="connsiteX4" fmla="*/ 2362200 w 2362200"/>
              <a:gd name="connsiteY4" fmla="*/ 364100 h 1200329"/>
              <a:gd name="connsiteX5" fmla="*/ 2362200 w 2362200"/>
              <a:gd name="connsiteY5" fmla="*/ 788216 h 1200329"/>
              <a:gd name="connsiteX6" fmla="*/ 2362200 w 2362200"/>
              <a:gd name="connsiteY6" fmla="*/ 1200329 h 1200329"/>
              <a:gd name="connsiteX7" fmla="*/ 1818894 w 2362200"/>
              <a:gd name="connsiteY7" fmla="*/ 1200329 h 1200329"/>
              <a:gd name="connsiteX8" fmla="*/ 1251966 w 2362200"/>
              <a:gd name="connsiteY8" fmla="*/ 1200329 h 1200329"/>
              <a:gd name="connsiteX9" fmla="*/ 732282 w 2362200"/>
              <a:gd name="connsiteY9" fmla="*/ 1200329 h 1200329"/>
              <a:gd name="connsiteX10" fmla="*/ 0 w 2362200"/>
              <a:gd name="connsiteY10" fmla="*/ 1200329 h 1200329"/>
              <a:gd name="connsiteX11" fmla="*/ 0 w 2362200"/>
              <a:gd name="connsiteY11" fmla="*/ 788216 h 1200329"/>
              <a:gd name="connsiteX12" fmla="*/ 0 w 2362200"/>
              <a:gd name="connsiteY12" fmla="*/ 424116 h 1200329"/>
              <a:gd name="connsiteX13" fmla="*/ 0 w 2362200"/>
              <a:gd name="connsiteY13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62200" h="1200329" fill="none" extrusionOk="0">
                <a:moveTo>
                  <a:pt x="0" y="0"/>
                </a:moveTo>
                <a:cubicBezTo>
                  <a:pt x="243929" y="-72745"/>
                  <a:pt x="472945" y="67179"/>
                  <a:pt x="637794" y="0"/>
                </a:cubicBezTo>
                <a:cubicBezTo>
                  <a:pt x="802643" y="-67179"/>
                  <a:pt x="995055" y="49716"/>
                  <a:pt x="1251966" y="0"/>
                </a:cubicBezTo>
                <a:cubicBezTo>
                  <a:pt x="1508877" y="-49716"/>
                  <a:pt x="2048331" y="53169"/>
                  <a:pt x="2362200" y="0"/>
                </a:cubicBezTo>
                <a:cubicBezTo>
                  <a:pt x="2370419" y="137570"/>
                  <a:pt x="2345585" y="270322"/>
                  <a:pt x="2362200" y="364100"/>
                </a:cubicBezTo>
                <a:cubicBezTo>
                  <a:pt x="2378815" y="457878"/>
                  <a:pt x="2347537" y="699724"/>
                  <a:pt x="2362200" y="788216"/>
                </a:cubicBezTo>
                <a:cubicBezTo>
                  <a:pt x="2376863" y="876708"/>
                  <a:pt x="2353126" y="1048660"/>
                  <a:pt x="2362200" y="1200329"/>
                </a:cubicBezTo>
                <a:cubicBezTo>
                  <a:pt x="2193410" y="1259599"/>
                  <a:pt x="2009360" y="1135692"/>
                  <a:pt x="1818894" y="1200329"/>
                </a:cubicBezTo>
                <a:cubicBezTo>
                  <a:pt x="1628428" y="1264966"/>
                  <a:pt x="1378408" y="1163533"/>
                  <a:pt x="1251966" y="1200329"/>
                </a:cubicBezTo>
                <a:cubicBezTo>
                  <a:pt x="1125524" y="1237125"/>
                  <a:pt x="906499" y="1152095"/>
                  <a:pt x="732282" y="1200329"/>
                </a:cubicBezTo>
                <a:cubicBezTo>
                  <a:pt x="558065" y="1248563"/>
                  <a:pt x="295271" y="1144479"/>
                  <a:pt x="0" y="1200329"/>
                </a:cubicBezTo>
                <a:cubicBezTo>
                  <a:pt x="-22157" y="1033833"/>
                  <a:pt x="10607" y="907566"/>
                  <a:pt x="0" y="788216"/>
                </a:cubicBezTo>
                <a:cubicBezTo>
                  <a:pt x="-10607" y="668866"/>
                  <a:pt x="14653" y="561577"/>
                  <a:pt x="0" y="424116"/>
                </a:cubicBezTo>
                <a:cubicBezTo>
                  <a:pt x="-14653" y="286655"/>
                  <a:pt x="1011" y="200149"/>
                  <a:pt x="0" y="0"/>
                </a:cubicBezTo>
                <a:close/>
              </a:path>
              <a:path w="2362200" h="1200329" stroke="0" extrusionOk="0">
                <a:moveTo>
                  <a:pt x="0" y="0"/>
                </a:moveTo>
                <a:cubicBezTo>
                  <a:pt x="159552" y="-64548"/>
                  <a:pt x="323985" y="44195"/>
                  <a:pt x="566928" y="0"/>
                </a:cubicBezTo>
                <a:cubicBezTo>
                  <a:pt x="809871" y="-44195"/>
                  <a:pt x="936027" y="54483"/>
                  <a:pt x="1086612" y="0"/>
                </a:cubicBezTo>
                <a:cubicBezTo>
                  <a:pt x="1237197" y="-54483"/>
                  <a:pt x="1407309" y="8471"/>
                  <a:pt x="1724406" y="0"/>
                </a:cubicBezTo>
                <a:cubicBezTo>
                  <a:pt x="2041503" y="-8471"/>
                  <a:pt x="2108286" y="51409"/>
                  <a:pt x="2362200" y="0"/>
                </a:cubicBezTo>
                <a:cubicBezTo>
                  <a:pt x="2365839" y="106620"/>
                  <a:pt x="2330204" y="250410"/>
                  <a:pt x="2362200" y="388106"/>
                </a:cubicBezTo>
                <a:cubicBezTo>
                  <a:pt x="2394196" y="525802"/>
                  <a:pt x="2320499" y="615648"/>
                  <a:pt x="2362200" y="764209"/>
                </a:cubicBezTo>
                <a:cubicBezTo>
                  <a:pt x="2403901" y="912770"/>
                  <a:pt x="2313066" y="1028836"/>
                  <a:pt x="2362200" y="1200329"/>
                </a:cubicBezTo>
                <a:cubicBezTo>
                  <a:pt x="2076123" y="1211208"/>
                  <a:pt x="2039114" y="1153880"/>
                  <a:pt x="1771650" y="1200329"/>
                </a:cubicBezTo>
                <a:cubicBezTo>
                  <a:pt x="1504186" y="1246778"/>
                  <a:pt x="1491409" y="1138485"/>
                  <a:pt x="1251966" y="1200329"/>
                </a:cubicBezTo>
                <a:cubicBezTo>
                  <a:pt x="1012523" y="1262173"/>
                  <a:pt x="811076" y="1163187"/>
                  <a:pt x="661416" y="1200329"/>
                </a:cubicBezTo>
                <a:cubicBezTo>
                  <a:pt x="511756" y="1237471"/>
                  <a:pt x="179026" y="1180295"/>
                  <a:pt x="0" y="1200329"/>
                </a:cubicBezTo>
                <a:cubicBezTo>
                  <a:pt x="-22892" y="1065119"/>
                  <a:pt x="32864" y="933028"/>
                  <a:pt x="0" y="812223"/>
                </a:cubicBezTo>
                <a:cubicBezTo>
                  <a:pt x="-32864" y="691418"/>
                  <a:pt x="32799" y="544289"/>
                  <a:pt x="0" y="424116"/>
                </a:cubicBezTo>
                <a:cubicBezTo>
                  <a:pt x="-32799" y="303943"/>
                  <a:pt x="23771" y="180863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Telling the story of a public safety policy with explanatory milestones</a:t>
            </a:r>
          </a:p>
        </p:txBody>
      </p:sp>
    </p:spTree>
    <p:extLst>
      <p:ext uri="{BB962C8B-B14F-4D97-AF65-F5344CB8AC3E}">
        <p14:creationId xmlns:p14="http://schemas.microsoft.com/office/powerpoint/2010/main" val="3854151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STAR_2002-10-19_NE01.pdf" descr="STAR_2002-10-19_NE0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891" y="-685800"/>
            <a:ext cx="5783109" cy="1018222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F12FE6-24CF-45E4-B64F-995D24ECD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418" y="152400"/>
            <a:ext cx="2987982" cy="1447800"/>
          </a:xfrm>
        </p:spPr>
        <p:txBody>
          <a:bodyPr>
            <a:normAutofit/>
          </a:bodyPr>
          <a:lstStyle/>
          <a:p>
            <a:r>
              <a:rPr lang="en-US" dirty="0"/>
              <a:t>Race &amp; Crime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6579DE-CA98-404B-BAAA-C06DF3EFAEF2}"/>
              </a:ext>
            </a:extLst>
          </p:cNvPr>
          <p:cNvSpPr txBox="1"/>
          <p:nvPr/>
        </p:nvSpPr>
        <p:spPr>
          <a:xfrm>
            <a:off x="381000" y="1752600"/>
            <a:ext cx="29798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Toronto Star investigation of racial disparities in treatment by Toronto Police Services</a:t>
            </a:r>
          </a:p>
          <a:p>
            <a:endParaRPr lang="en-US" dirty="0"/>
          </a:p>
          <a:p>
            <a:r>
              <a:rPr lang="en-US" dirty="0"/>
              <a:t>FOI request </a:t>
            </a:r>
            <a:r>
              <a:rPr lang="en-US" dirty="0">
                <a:sym typeface="Symbol" panose="05050102010706020507" pitchFamily="18" charset="2"/>
              </a:rPr>
              <a:t> ½ M arrests, 1997—2002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olidFill>
                  <a:srgbClr val="C00000"/>
                </a:solidFill>
                <a:sym typeface="Symbol" panose="05050102010706020507" pitchFamily="18" charset="2"/>
              </a:rPr>
              <a:t>Evidence for racial profiling?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Only look at discretionary charges: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Simple marijuana possession</a:t>
            </a:r>
          </a:p>
          <a:p>
            <a:r>
              <a:rPr lang="en-US" dirty="0">
                <a:sym typeface="Symbol" panose="05050102010706020507" pitchFamily="18" charset="2"/>
              </a:rPr>
              <a:t>Non-moving auto infractions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ECBC93B-465D-442D-8C33-BDEB84E095F7}"/>
              </a:ext>
            </a:extLst>
          </p:cNvPr>
          <p:cNvSpPr/>
          <p:nvPr/>
        </p:nvSpPr>
        <p:spPr>
          <a:xfrm>
            <a:off x="3581400" y="5410200"/>
            <a:ext cx="1676400" cy="160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person&#10;&#10;Description automatically generated">
            <a:extLst>
              <a:ext uri="{FF2B5EF4-FFF2-40B4-BE49-F238E27FC236}">
                <a16:creationId xmlns:a16="http://schemas.microsoft.com/office/drawing/2014/main" id="{DC912361-ADA7-644D-2B5B-3239B75E7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7001"/>
            <a:ext cx="1050429" cy="101859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F5B1AC8-9E97-B2F0-E37F-877FB4E0C356}"/>
              </a:ext>
            </a:extLst>
          </p:cNvPr>
          <p:cNvSpPr/>
          <p:nvPr/>
        </p:nvSpPr>
        <p:spPr>
          <a:xfrm>
            <a:off x="4191000" y="4724400"/>
            <a:ext cx="3352800" cy="91440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028737D-9884-6DAE-D693-135CF0BDE804}"/>
              </a:ext>
            </a:extLst>
          </p:cNvPr>
          <p:cNvSpPr/>
          <p:nvPr/>
        </p:nvSpPr>
        <p:spPr>
          <a:xfrm>
            <a:off x="5715000" y="1981200"/>
            <a:ext cx="1676400" cy="160020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D67AE1-4357-7BDB-3173-4988E96BE994}"/>
              </a:ext>
            </a:extLst>
          </p:cNvPr>
          <p:cNvSpPr txBox="1"/>
          <p:nvPr/>
        </p:nvSpPr>
        <p:spPr>
          <a:xfrm>
            <a:off x="4533029" y="2197199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FFFF00"/>
                </a:solidFill>
              </a:rPr>
              <a:t>Lede case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6FF00B-9FE3-7137-B56A-852D881B2324}"/>
              </a:ext>
            </a:extLst>
          </p:cNvPr>
          <p:cNvSpPr txBox="1"/>
          <p:nvPr/>
        </p:nvSpPr>
        <p:spPr>
          <a:xfrm>
            <a:off x="3192214" y="4763869"/>
            <a:ext cx="1227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953735"/>
                </a:solidFill>
              </a:rPr>
              <a:t>Headline, summary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FA19A3-413B-A4FB-29E1-971C9A1305DA}"/>
              </a:ext>
            </a:extLst>
          </p:cNvPr>
          <p:cNvSpPr txBox="1"/>
          <p:nvPr/>
        </p:nvSpPr>
        <p:spPr>
          <a:xfrm>
            <a:off x="2979986" y="5875318"/>
            <a:ext cx="1211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Simple graphic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9AC4E9-9D96-D4AA-6B23-005C06EC7604}"/>
              </a:ext>
            </a:extLst>
          </p:cNvPr>
          <p:cNvSpPr txBox="1"/>
          <p:nvPr/>
        </p:nvSpPr>
        <p:spPr>
          <a:xfrm>
            <a:off x="381000" y="59436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HOW TO WRITE THIS STORY?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data journalism?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Data journalism</a:t>
            </a:r>
            <a:r>
              <a:rPr lang="en-US" sz="2400" dirty="0"/>
              <a:t> reflects the increased role of numerical data for reporting in the digital era. </a:t>
            </a:r>
            <a:r>
              <a:rPr lang="en-US" sz="2400" b="1" dirty="0">
                <a:solidFill>
                  <a:srgbClr val="FF0000"/>
                </a:solidFill>
              </a:rPr>
              <a:t>Data driven </a:t>
            </a:r>
            <a:r>
              <a:rPr lang="en-US" sz="2400" dirty="0"/>
              <a:t>or </a:t>
            </a:r>
            <a:r>
              <a:rPr lang="en-US" sz="2400" b="1" dirty="0">
                <a:solidFill>
                  <a:srgbClr val="FF0000"/>
                </a:solidFill>
              </a:rPr>
              <a:t>DDJ</a:t>
            </a:r>
            <a:r>
              <a:rPr lang="en-US" sz="2400" dirty="0"/>
              <a:t> more useful </a:t>
            </a:r>
          </a:p>
          <a:p>
            <a:pPr lvl="1"/>
            <a:r>
              <a:rPr lang="en-US" sz="2000" dirty="0"/>
              <a:t>Reflects increased interaction between journalists and  {visualization design, computer science and statistics}.</a:t>
            </a:r>
          </a:p>
          <a:p>
            <a:r>
              <a:rPr lang="en-US" sz="2400" dirty="0"/>
              <a:t>Aspects: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Database analysis</a:t>
            </a:r>
            <a:r>
              <a:rPr lang="en-US" sz="2000" dirty="0"/>
              <a:t>: FOI requests on topics like crime, racial discrimination, judicial sentencing, toxic pollution,  …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Visualization</a:t>
            </a:r>
            <a:r>
              <a:rPr lang="en-US" sz="2000" dirty="0"/>
              <a:t>: infographic</a:t>
            </a:r>
            <a:r>
              <a:rPr lang="en-US" sz="2000" dirty="0">
                <a:sym typeface="Symbol"/>
              </a:rPr>
              <a:t></a:t>
            </a:r>
            <a:r>
              <a:rPr lang="en-US" sz="2000" dirty="0"/>
              <a:t>data vis., emphasis on the </a:t>
            </a:r>
            <a:r>
              <a:rPr lang="en-US" sz="2000" b="1" dirty="0"/>
              <a:t>story</a:t>
            </a:r>
          </a:p>
          <a:p>
            <a:pPr lvl="1"/>
            <a:r>
              <a:rPr lang="en-US" sz="2000" dirty="0"/>
              <a:t>Increasing use &amp; development of data vis. </a:t>
            </a:r>
            <a:r>
              <a:rPr lang="en-US" sz="2000" dirty="0">
                <a:solidFill>
                  <a:srgbClr val="FF0000"/>
                </a:solidFill>
              </a:rPr>
              <a:t>software tools</a:t>
            </a:r>
          </a:p>
          <a:p>
            <a:pPr lvl="2"/>
            <a:r>
              <a:rPr lang="en-US" sz="1600" dirty="0"/>
              <a:t>analysis: R, python, …</a:t>
            </a:r>
          </a:p>
          <a:p>
            <a:pPr lvl="2"/>
            <a:r>
              <a:rPr lang="en-US" sz="1600" dirty="0"/>
              <a:t>visualization libraries: R, D3, </a:t>
            </a:r>
            <a:r>
              <a:rPr lang="en-US" sz="1600" dirty="0" err="1"/>
              <a:t>javascript</a:t>
            </a:r>
            <a:r>
              <a:rPr lang="en-US" sz="1600" dirty="0"/>
              <a:t>, … </a:t>
            </a:r>
          </a:p>
          <a:p>
            <a:pPr lvl="1"/>
            <a:r>
              <a:rPr lang="en-US" sz="2000" dirty="0"/>
              <a:t>Increasing use of </a:t>
            </a:r>
            <a:r>
              <a:rPr lang="en-US" sz="2000" dirty="0">
                <a:solidFill>
                  <a:srgbClr val="FF0000"/>
                </a:solidFill>
              </a:rPr>
              <a:t>dynamic updating </a:t>
            </a:r>
            <a:r>
              <a:rPr lang="en-US" sz="2000" dirty="0"/>
              <a:t>of data sources</a:t>
            </a:r>
          </a:p>
          <a:p>
            <a:pPr lvl="2"/>
            <a:r>
              <a:rPr lang="en-US" sz="1600" dirty="0"/>
              <a:t>election polls / prediction</a:t>
            </a:r>
          </a:p>
          <a:p>
            <a:pPr lvl="2"/>
            <a:r>
              <a:rPr lang="en-US" sz="1600" dirty="0"/>
              <a:t>disease tracking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1525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3A9D32-271A-EA09-4F9E-20D4A8C7D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4F2DC2C8-C902-76D3-9E4E-606AD8CB6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1" y="1030920"/>
            <a:ext cx="8411619" cy="53238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29A467-6F80-BEFE-191B-E60723C3EF1E}"/>
              </a:ext>
            </a:extLst>
          </p:cNvPr>
          <p:cNvSpPr txBox="1"/>
          <p:nvPr/>
        </p:nvSpPr>
        <p:spPr>
          <a:xfrm>
            <a:off x="304799" y="304800"/>
            <a:ext cx="8411619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b="1" dirty="0"/>
              <a:t>Data</a:t>
            </a:r>
            <a:r>
              <a:rPr lang="en-CA" dirty="0"/>
              <a:t>: Entered in a MS Access database, with tables for arrests, charges, checks, …</a:t>
            </a:r>
          </a:p>
          <a:p>
            <a:r>
              <a:rPr lang="en-CA" b="1" dirty="0"/>
              <a:t>Processing</a:t>
            </a:r>
            <a:r>
              <a:rPr lang="en-CA" dirty="0"/>
              <a:t>: Used SQL queries </a:t>
            </a:r>
            <a:r>
              <a:rPr lang="en-CA" dirty="0">
                <a:latin typeface="Cambria Math" panose="02040503050406030204" pitchFamily="18" charset="0"/>
                <a:ea typeface="Cambria Math" panose="02040503050406030204" pitchFamily="18" charset="0"/>
              </a:rPr>
              <a:t>⟹</a:t>
            </a:r>
            <a:r>
              <a:rPr lang="en-CA" dirty="0"/>
              <a:t> counts of arrests x {sex, skin color, age, …}</a:t>
            </a:r>
          </a:p>
        </p:txBody>
      </p:sp>
    </p:spTree>
    <p:extLst>
      <p:ext uri="{BB962C8B-B14F-4D97-AF65-F5344CB8AC3E}">
        <p14:creationId xmlns:p14="http://schemas.microsoft.com/office/powerpoint/2010/main" val="23379844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Racial profiling: Analysis graph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191000" cy="5105400"/>
          </a:xfrm>
        </p:spPr>
        <p:txBody>
          <a:bodyPr/>
          <a:lstStyle/>
          <a:p>
            <a:r>
              <a:rPr lang="en-US" sz="2000" dirty="0"/>
              <a:t>Police actions on a charge of simple possession of marijuana</a:t>
            </a:r>
          </a:p>
          <a:p>
            <a:pPr lvl="1"/>
            <a:r>
              <a:rPr lang="en-US" dirty="0"/>
              <a:t>release with a summons (Form 9) vs. hold for bail (Show cause)</a:t>
            </a:r>
          </a:p>
          <a:p>
            <a:pPr lvl="1"/>
            <a:r>
              <a:rPr lang="en-US" dirty="0"/>
              <a:t>Evidence for racial bias?</a:t>
            </a:r>
          </a:p>
          <a:p>
            <a:r>
              <a:rPr lang="en-US" dirty="0"/>
              <a:t>First graph: mosaic display</a:t>
            </a:r>
          </a:p>
          <a:p>
            <a:pPr lvl="1"/>
            <a:r>
              <a:rPr lang="en-US" dirty="0"/>
              <a:t>area ~ frequency</a:t>
            </a:r>
          </a:p>
          <a:p>
            <a:pPr lvl="1"/>
            <a:r>
              <a:rPr lang="en-US" dirty="0"/>
              <a:t>shading: ~ residual</a:t>
            </a:r>
          </a:p>
          <a:p>
            <a:pPr lvl="2"/>
            <a:r>
              <a:rPr lang="en-US" dirty="0" err="1">
                <a:solidFill>
                  <a:srgbClr val="0070C0"/>
                </a:solidFill>
              </a:rPr>
              <a:t>Obs</a:t>
            </a:r>
            <a:r>
              <a:rPr lang="en-US" dirty="0">
                <a:solidFill>
                  <a:srgbClr val="0070C0"/>
                </a:solidFill>
              </a:rPr>
              <a:t> &gt; Expected in blue</a:t>
            </a:r>
          </a:p>
          <a:p>
            <a:pPr lvl="2"/>
            <a:r>
              <a:rPr lang="en-US" dirty="0" err="1">
                <a:solidFill>
                  <a:srgbClr val="FF0000"/>
                </a:solidFill>
              </a:rPr>
              <a:t>Obs</a:t>
            </a:r>
            <a:r>
              <a:rPr lang="en-US" dirty="0">
                <a:solidFill>
                  <a:srgbClr val="FF0000"/>
                </a:solidFill>
              </a:rPr>
              <a:t> &lt; Expected in red</a:t>
            </a:r>
          </a:p>
          <a:p>
            <a:pPr lvl="1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800600" y="1143000"/>
            <a:ext cx="3886200" cy="533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9" y="1143000"/>
            <a:ext cx="4088679" cy="524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843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Racial profiling: The process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133600"/>
            <a:ext cx="4710953" cy="43023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219200"/>
            <a:ext cx="822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to communicate these results most effectively?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is the message?  What features are directly comprehensible to the audience?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0" y="3746212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Graphic designer’s early attempts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62800" y="3860512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My early attempts</a:t>
            </a:r>
          </a:p>
        </p:txBody>
      </p:sp>
      <p:sp>
        <p:nvSpPr>
          <p:cNvPr id="8" name="Right Brace 7"/>
          <p:cNvSpPr/>
          <p:nvPr/>
        </p:nvSpPr>
        <p:spPr>
          <a:xfrm>
            <a:off x="6934200" y="2819400"/>
            <a:ext cx="228600" cy="266700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1981200" y="2743200"/>
            <a:ext cx="228600" cy="2590800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9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Racial profiling: Presentation graphic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04" y="2455367"/>
            <a:ext cx="6313334" cy="4046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143000"/>
            <a:ext cx="820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Together, we created this (nearly) </a:t>
            </a:r>
            <a:r>
              <a:rPr lang="en-US" dirty="0">
                <a:solidFill>
                  <a:srgbClr val="FF0000"/>
                </a:solidFill>
              </a:rPr>
              <a:t>self-explaining</a:t>
            </a:r>
            <a:r>
              <a:rPr lang="en-US" dirty="0"/>
              <a:t> infographic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876454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Title gives the main conclusion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8400" y="1676400"/>
            <a:ext cx="2414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Legend gives a layman’s description of shading levels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40386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Bar width ~ charges</a:t>
            </a:r>
          </a:p>
          <a:p>
            <a:r>
              <a:rPr lang="en-US" sz="1600" dirty="0"/>
              <a:t>Divided by % release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297180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Text description gives details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563880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numbers shown in the cells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095500" y="2161666"/>
            <a:ext cx="228600" cy="39118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eft Brace 13"/>
          <p:cNvSpPr/>
          <p:nvPr/>
        </p:nvSpPr>
        <p:spPr>
          <a:xfrm>
            <a:off x="2095500" y="2971800"/>
            <a:ext cx="160019" cy="68580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>
            <a:off x="2129790" y="4147417"/>
            <a:ext cx="160019" cy="68580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7" idx="2"/>
          </p:cNvCxnSpPr>
          <p:nvPr/>
        </p:nvCxnSpPr>
        <p:spPr>
          <a:xfrm flipH="1">
            <a:off x="7239000" y="2199620"/>
            <a:ext cx="216719" cy="61978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A1457A7E-DBED-3F72-5817-139F39BC9DDC}"/>
              </a:ext>
            </a:extLst>
          </p:cNvPr>
          <p:cNvSpPr/>
          <p:nvPr/>
        </p:nvSpPr>
        <p:spPr>
          <a:xfrm>
            <a:off x="7347359" y="5413315"/>
            <a:ext cx="1223543" cy="5957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2A00542-E847-5C57-693E-FB6B82225179}"/>
              </a:ext>
            </a:extLst>
          </p:cNvPr>
          <p:cNvSpPr/>
          <p:nvPr/>
        </p:nvSpPr>
        <p:spPr>
          <a:xfrm>
            <a:off x="7853291" y="3840655"/>
            <a:ext cx="717611" cy="14933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2151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463CD-6064-7E71-056C-9E03D83AB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Marijuana data: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CDB11F-E575-966B-1AB8-0DB6B3076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B306EA-CF90-12BD-2032-1FBAA6E9B523}"/>
              </a:ext>
            </a:extLst>
          </p:cNvPr>
          <p:cNvSpPr txBox="1"/>
          <p:nvPr/>
        </p:nvSpPr>
        <p:spPr>
          <a:xfrm>
            <a:off x="381000" y="1497449"/>
            <a:ext cx="8077200" cy="1169551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&gt; data(Arrests, package=“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carData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”)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Arrests$year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&lt;-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as.factor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Arrests$year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&gt; arrests.mod &lt;-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glm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released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~ employed + citizen + checks +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colour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*year +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colour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*age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family=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binomial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data=Arrests)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0DE4E1-95F7-074E-4446-6B8D6105045F}"/>
              </a:ext>
            </a:extLst>
          </p:cNvPr>
          <p:cNvSpPr txBox="1"/>
          <p:nvPr/>
        </p:nvSpPr>
        <p:spPr>
          <a:xfrm>
            <a:off x="457200" y="11430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Fit a </a:t>
            </a:r>
            <a:r>
              <a:rPr lang="en-CA" dirty="0" err="1"/>
              <a:t>glm</a:t>
            </a:r>
            <a:r>
              <a:rPr lang="en-CA" dirty="0"/>
              <a:t>() model to account for </a:t>
            </a:r>
            <a:r>
              <a:rPr lang="en-CA" dirty="0">
                <a:solidFill>
                  <a:srgbClr val="0070C0"/>
                </a:solidFill>
              </a:rPr>
              <a:t>all predictors</a:t>
            </a:r>
            <a:r>
              <a:rPr lang="en-CA" dirty="0"/>
              <a:t>, plus </a:t>
            </a:r>
            <a:r>
              <a:rPr lang="en-CA" dirty="0">
                <a:solidFill>
                  <a:srgbClr val="0070C0"/>
                </a:solidFill>
              </a:rPr>
              <a:t>interactions</a:t>
            </a:r>
            <a:r>
              <a:rPr lang="en-CA" dirty="0"/>
              <a:t> with skin color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CB88A8-BFAA-8866-EF57-D9CDBC0881FD}"/>
              </a:ext>
            </a:extLst>
          </p:cNvPr>
          <p:cNvSpPr txBox="1"/>
          <p:nvPr/>
        </p:nvSpPr>
        <p:spPr>
          <a:xfrm>
            <a:off x="381000" y="3273623"/>
            <a:ext cx="8077200" cy="307777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&gt; plot(Effect("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colour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", arrests.mod),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lwd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=3,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ci.style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="bands”, ...)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AACFCB-3E63-718D-510B-6686026A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608783"/>
            <a:ext cx="3414522" cy="32492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382D93-F86F-C9D5-FA6D-AEB8CA9E4E12}"/>
              </a:ext>
            </a:extLst>
          </p:cNvPr>
          <p:cNvSpPr txBox="1"/>
          <p:nvPr/>
        </p:nvSpPr>
        <p:spPr>
          <a:xfrm>
            <a:off x="4038600" y="3842281"/>
            <a:ext cx="4572000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Effect plot shows average effect </a:t>
            </a:r>
            <a:r>
              <a:rPr lang="en-US" sz="1600" dirty="0">
                <a:solidFill>
                  <a:srgbClr val="0070C0"/>
                </a:solidFill>
              </a:rPr>
              <a:t>controlling</a:t>
            </a:r>
            <a:r>
              <a:rPr lang="en-US" sz="1600" dirty="0"/>
              <a:t> (adjusting) for </a:t>
            </a:r>
            <a:r>
              <a:rPr lang="en-US" sz="1600" dirty="0">
                <a:solidFill>
                  <a:srgbClr val="0070C0"/>
                </a:solidFill>
              </a:rPr>
              <a:t>all</a:t>
            </a:r>
            <a:r>
              <a:rPr lang="en-US" sz="1600" dirty="0"/>
              <a:t> other factors simultaneously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(</a:t>
            </a:r>
            <a:r>
              <a:rPr lang="en-US" sz="1600" i="1" dirty="0"/>
              <a:t>Star</a:t>
            </a:r>
            <a:r>
              <a:rPr lang="en-US" sz="1600" dirty="0"/>
              <a:t> analysis controlled for these one at a time.)</a:t>
            </a:r>
          </a:p>
          <a:p>
            <a:pPr marL="285750" indent="-285750">
              <a:spcAft>
                <a:spcPts val="300"/>
              </a:spcAft>
              <a:buFont typeface="Symbol" panose="05050102010706020507" pitchFamily="18" charset="2"/>
              <a:buChar char="®"/>
            </a:pPr>
            <a:r>
              <a:rPr lang="en-US" sz="1600" dirty="0">
                <a:sym typeface="Symbol" panose="05050102010706020507" pitchFamily="18" charset="2"/>
              </a:rPr>
              <a:t>Strong evidence for different treatment of blacks &amp; whites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ym typeface="Symbol" panose="05050102010706020507" pitchFamily="18" charset="2"/>
              </a:rPr>
              <a:t>But effect </a:t>
            </a:r>
            <a:r>
              <a:rPr lang="en-US" sz="1600" dirty="0">
                <a:solidFill>
                  <a:srgbClr val="0070C0"/>
                </a:solidFill>
                <a:sym typeface="Symbol" panose="05050102010706020507" pitchFamily="18" charset="2"/>
              </a:rPr>
              <a:t>size</a:t>
            </a:r>
            <a:r>
              <a:rPr lang="en-US" sz="1600" dirty="0">
                <a:sym typeface="Symbol" panose="05050102010706020507" pitchFamily="18" charset="2"/>
              </a:rPr>
              <a:t> smaller than reported by the </a:t>
            </a:r>
            <a:r>
              <a:rPr lang="en-US" sz="1600" i="1" dirty="0">
                <a:sym typeface="Symbol" panose="05050102010706020507" pitchFamily="18" charset="2"/>
              </a:rPr>
              <a:t>Star</a:t>
            </a:r>
            <a:endParaRPr lang="en-US" sz="1600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9A00F7-E977-41B6-EA0F-948ECD1CDF40}"/>
              </a:ext>
            </a:extLst>
          </p:cNvPr>
          <p:cNvSpPr txBox="1"/>
          <p:nvPr/>
        </p:nvSpPr>
        <p:spPr>
          <a:xfrm>
            <a:off x="381000" y="2819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BIG Q: How large is the effect of skin color, controlling for other factors?</a:t>
            </a:r>
          </a:p>
        </p:txBody>
      </p:sp>
    </p:spTree>
    <p:extLst>
      <p:ext uri="{BB962C8B-B14F-4D97-AF65-F5344CB8AC3E}">
        <p14:creationId xmlns:p14="http://schemas.microsoft.com/office/powerpoint/2010/main" val="40669179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2F50A-EAA3-47FE-BB6E-19848A4D6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Effect plots: Interactions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177254-9F09-49D4-B0A3-B62BC92BA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35</a:t>
            </a:fld>
            <a:endParaRPr lang="en-US"/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5C15A489-B4A1-41B9-AD2A-273250680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94560"/>
            <a:ext cx="4846320" cy="46112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DF0EFA-27E2-4CBD-99B1-DCC3B8672E59}"/>
              </a:ext>
            </a:extLst>
          </p:cNvPr>
          <p:cNvSpPr txBox="1"/>
          <p:nvPr/>
        </p:nvSpPr>
        <p:spPr>
          <a:xfrm>
            <a:off x="457200" y="11430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story turned out to be more nuanced than reported by the </a:t>
            </a:r>
            <a:r>
              <a:rPr lang="en-US" i="1" dirty="0"/>
              <a:t>Toronto Star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9FC284-42D2-4729-B316-0FEA620A6A75}"/>
              </a:ext>
            </a:extLst>
          </p:cNvPr>
          <p:cNvSpPr txBox="1"/>
          <p:nvPr/>
        </p:nvSpPr>
        <p:spPr>
          <a:xfrm>
            <a:off x="5410200" y="2819400"/>
            <a:ext cx="327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 to 2000, strong evidence for differential treatment of blacks &amp; whites</a:t>
            </a:r>
          </a:p>
          <a:p>
            <a:endParaRPr lang="en-US" dirty="0"/>
          </a:p>
          <a:p>
            <a:r>
              <a:rPr lang="en-US" dirty="0"/>
              <a:t>Also: evidence to support Police claim of effect of training to reduce racial effects in treatment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5A21E6-547A-4649-B527-BD27EF88F5F9}"/>
              </a:ext>
            </a:extLst>
          </p:cNvPr>
          <p:cNvSpPr txBox="1"/>
          <p:nvPr/>
        </p:nvSpPr>
        <p:spPr>
          <a:xfrm>
            <a:off x="457200" y="1600200"/>
            <a:ext cx="8229600" cy="307777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&gt; plot(Effect(c("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colour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","year"), arrests.mod), multiline=TRUE, ...) </a:t>
            </a:r>
          </a:p>
        </p:txBody>
      </p:sp>
    </p:spTree>
    <p:extLst>
      <p:ext uri="{BB962C8B-B14F-4D97-AF65-F5344CB8AC3E}">
        <p14:creationId xmlns:p14="http://schemas.microsoft.com/office/powerpoint/2010/main" val="29814954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2F50A-EAA3-47FE-BB6E-19848A4D6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Effect plots: Interactions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177254-9F09-49D4-B0A3-B62BC92BA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04949957-2444-41BE-BAF7-13885FB26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2194560"/>
            <a:ext cx="4846320" cy="46112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C90601-C8FA-41AC-A4B1-43481828A672}"/>
              </a:ext>
            </a:extLst>
          </p:cNvPr>
          <p:cNvSpPr txBox="1"/>
          <p:nvPr/>
        </p:nvSpPr>
        <p:spPr>
          <a:xfrm>
            <a:off x="457200" y="1600200"/>
            <a:ext cx="8229600" cy="307777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&gt; plot(Effect(c("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colour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","year"), arrests.mod), multiline=TRUE, ...)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7F9B7C-E145-42C5-A9BA-3CB7110C0D79}"/>
              </a:ext>
            </a:extLst>
          </p:cNvPr>
          <p:cNvSpPr txBox="1"/>
          <p:nvPr/>
        </p:nvSpPr>
        <p:spPr>
          <a:xfrm>
            <a:off x="457200" y="11430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more surprising finding 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419040-9DAD-495B-84F4-C4FF0380B6AE}"/>
              </a:ext>
            </a:extLst>
          </p:cNvPr>
          <p:cNvSpPr txBox="1"/>
          <p:nvPr/>
        </p:nvSpPr>
        <p:spPr>
          <a:xfrm>
            <a:off x="5410200" y="2590800"/>
            <a:ext cx="3276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Opposite age effects for blacks &amp; whites: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Young blacks treated </a:t>
            </a:r>
            <a:r>
              <a:rPr lang="en-US" dirty="0">
                <a:solidFill>
                  <a:srgbClr val="0070C0"/>
                </a:solidFill>
              </a:rPr>
              <a:t>more</a:t>
            </a:r>
            <a:r>
              <a:rPr lang="en-US" dirty="0"/>
              <a:t> harshly than young whites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Older blacks treated </a:t>
            </a:r>
            <a:r>
              <a:rPr lang="en-US" dirty="0">
                <a:solidFill>
                  <a:srgbClr val="0070C0"/>
                </a:solidFill>
              </a:rPr>
              <a:t>less</a:t>
            </a:r>
            <a:r>
              <a:rPr lang="en-US" dirty="0"/>
              <a:t> harshly than older whites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8A265E-29D7-80AE-5463-4D780318CAD9}"/>
              </a:ext>
            </a:extLst>
          </p:cNvPr>
          <p:cNvSpPr txBox="1"/>
          <p:nvPr/>
        </p:nvSpPr>
        <p:spPr>
          <a:xfrm>
            <a:off x="5486400" y="5257800"/>
            <a:ext cx="3200400" cy="923330"/>
          </a:xfrm>
          <a:custGeom>
            <a:avLst/>
            <a:gdLst>
              <a:gd name="connsiteX0" fmla="*/ 0 w 3200400"/>
              <a:gd name="connsiteY0" fmla="*/ 0 h 923330"/>
              <a:gd name="connsiteX1" fmla="*/ 501396 w 3200400"/>
              <a:gd name="connsiteY1" fmla="*/ 0 h 923330"/>
              <a:gd name="connsiteX2" fmla="*/ 938784 w 3200400"/>
              <a:gd name="connsiteY2" fmla="*/ 0 h 923330"/>
              <a:gd name="connsiteX3" fmla="*/ 1408176 w 3200400"/>
              <a:gd name="connsiteY3" fmla="*/ 0 h 923330"/>
              <a:gd name="connsiteX4" fmla="*/ 1973580 w 3200400"/>
              <a:gd name="connsiteY4" fmla="*/ 0 h 923330"/>
              <a:gd name="connsiteX5" fmla="*/ 2474976 w 3200400"/>
              <a:gd name="connsiteY5" fmla="*/ 0 h 923330"/>
              <a:gd name="connsiteX6" fmla="*/ 3200400 w 3200400"/>
              <a:gd name="connsiteY6" fmla="*/ 0 h 923330"/>
              <a:gd name="connsiteX7" fmla="*/ 3200400 w 3200400"/>
              <a:gd name="connsiteY7" fmla="*/ 470898 h 923330"/>
              <a:gd name="connsiteX8" fmla="*/ 3200400 w 3200400"/>
              <a:gd name="connsiteY8" fmla="*/ 923330 h 923330"/>
              <a:gd name="connsiteX9" fmla="*/ 2667000 w 3200400"/>
              <a:gd name="connsiteY9" fmla="*/ 923330 h 923330"/>
              <a:gd name="connsiteX10" fmla="*/ 2197608 w 3200400"/>
              <a:gd name="connsiteY10" fmla="*/ 923330 h 923330"/>
              <a:gd name="connsiteX11" fmla="*/ 1600200 w 3200400"/>
              <a:gd name="connsiteY11" fmla="*/ 923330 h 923330"/>
              <a:gd name="connsiteX12" fmla="*/ 1098804 w 3200400"/>
              <a:gd name="connsiteY12" fmla="*/ 923330 h 923330"/>
              <a:gd name="connsiteX13" fmla="*/ 661416 w 3200400"/>
              <a:gd name="connsiteY13" fmla="*/ 923330 h 923330"/>
              <a:gd name="connsiteX14" fmla="*/ 0 w 3200400"/>
              <a:gd name="connsiteY14" fmla="*/ 923330 h 923330"/>
              <a:gd name="connsiteX15" fmla="*/ 0 w 3200400"/>
              <a:gd name="connsiteY15" fmla="*/ 480132 h 923330"/>
              <a:gd name="connsiteX16" fmla="*/ 0 w 3200400"/>
              <a:gd name="connsiteY16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0400" h="923330" fill="none" extrusionOk="0">
                <a:moveTo>
                  <a:pt x="0" y="0"/>
                </a:moveTo>
                <a:cubicBezTo>
                  <a:pt x="122366" y="-51606"/>
                  <a:pt x="369779" y="44573"/>
                  <a:pt x="501396" y="0"/>
                </a:cubicBezTo>
                <a:cubicBezTo>
                  <a:pt x="633013" y="-44573"/>
                  <a:pt x="842631" y="15522"/>
                  <a:pt x="938784" y="0"/>
                </a:cubicBezTo>
                <a:cubicBezTo>
                  <a:pt x="1034937" y="-15522"/>
                  <a:pt x="1313193" y="7559"/>
                  <a:pt x="1408176" y="0"/>
                </a:cubicBezTo>
                <a:cubicBezTo>
                  <a:pt x="1503159" y="-7559"/>
                  <a:pt x="1822140" y="9203"/>
                  <a:pt x="1973580" y="0"/>
                </a:cubicBezTo>
                <a:cubicBezTo>
                  <a:pt x="2125020" y="-9203"/>
                  <a:pt x="2245576" y="48781"/>
                  <a:pt x="2474976" y="0"/>
                </a:cubicBezTo>
                <a:cubicBezTo>
                  <a:pt x="2704376" y="-48781"/>
                  <a:pt x="2935959" y="49704"/>
                  <a:pt x="3200400" y="0"/>
                </a:cubicBezTo>
                <a:cubicBezTo>
                  <a:pt x="3255998" y="227255"/>
                  <a:pt x="3154233" y="306553"/>
                  <a:pt x="3200400" y="470898"/>
                </a:cubicBezTo>
                <a:cubicBezTo>
                  <a:pt x="3246567" y="635243"/>
                  <a:pt x="3187277" y="822881"/>
                  <a:pt x="3200400" y="923330"/>
                </a:cubicBezTo>
                <a:cubicBezTo>
                  <a:pt x="3088404" y="951970"/>
                  <a:pt x="2836756" y="909670"/>
                  <a:pt x="2667000" y="923330"/>
                </a:cubicBezTo>
                <a:cubicBezTo>
                  <a:pt x="2497244" y="936990"/>
                  <a:pt x="2382045" y="896830"/>
                  <a:pt x="2197608" y="923330"/>
                </a:cubicBezTo>
                <a:cubicBezTo>
                  <a:pt x="2013171" y="949830"/>
                  <a:pt x="1878434" y="899635"/>
                  <a:pt x="1600200" y="923330"/>
                </a:cubicBezTo>
                <a:cubicBezTo>
                  <a:pt x="1321966" y="947025"/>
                  <a:pt x="1335953" y="921915"/>
                  <a:pt x="1098804" y="923330"/>
                </a:cubicBezTo>
                <a:cubicBezTo>
                  <a:pt x="861655" y="924745"/>
                  <a:pt x="798290" y="873202"/>
                  <a:pt x="661416" y="923330"/>
                </a:cubicBezTo>
                <a:cubicBezTo>
                  <a:pt x="524542" y="973458"/>
                  <a:pt x="243117" y="911138"/>
                  <a:pt x="0" y="923330"/>
                </a:cubicBezTo>
                <a:cubicBezTo>
                  <a:pt x="-3617" y="725495"/>
                  <a:pt x="21216" y="675930"/>
                  <a:pt x="0" y="480132"/>
                </a:cubicBezTo>
                <a:cubicBezTo>
                  <a:pt x="-21216" y="284334"/>
                  <a:pt x="46675" y="159337"/>
                  <a:pt x="0" y="0"/>
                </a:cubicBezTo>
                <a:close/>
              </a:path>
              <a:path w="3200400" h="923330" stroke="0" extrusionOk="0">
                <a:moveTo>
                  <a:pt x="0" y="0"/>
                </a:moveTo>
                <a:cubicBezTo>
                  <a:pt x="116683" y="-48455"/>
                  <a:pt x="380502" y="8351"/>
                  <a:pt x="501396" y="0"/>
                </a:cubicBezTo>
                <a:cubicBezTo>
                  <a:pt x="622290" y="-8351"/>
                  <a:pt x="797595" y="41681"/>
                  <a:pt x="938784" y="0"/>
                </a:cubicBezTo>
                <a:cubicBezTo>
                  <a:pt x="1079973" y="-41681"/>
                  <a:pt x="1385052" y="58031"/>
                  <a:pt x="1536192" y="0"/>
                </a:cubicBezTo>
                <a:cubicBezTo>
                  <a:pt x="1687332" y="-58031"/>
                  <a:pt x="1863320" y="40162"/>
                  <a:pt x="2037588" y="0"/>
                </a:cubicBezTo>
                <a:cubicBezTo>
                  <a:pt x="2211856" y="-40162"/>
                  <a:pt x="2315364" y="18240"/>
                  <a:pt x="2538984" y="0"/>
                </a:cubicBezTo>
                <a:cubicBezTo>
                  <a:pt x="2762604" y="-18240"/>
                  <a:pt x="2975307" y="75062"/>
                  <a:pt x="3200400" y="0"/>
                </a:cubicBezTo>
                <a:cubicBezTo>
                  <a:pt x="3238733" y="188300"/>
                  <a:pt x="3200136" y="328992"/>
                  <a:pt x="3200400" y="443198"/>
                </a:cubicBezTo>
                <a:cubicBezTo>
                  <a:pt x="3200664" y="557404"/>
                  <a:pt x="3197330" y="805706"/>
                  <a:pt x="3200400" y="923330"/>
                </a:cubicBezTo>
                <a:cubicBezTo>
                  <a:pt x="2984479" y="977291"/>
                  <a:pt x="2852083" y="881603"/>
                  <a:pt x="2731008" y="923330"/>
                </a:cubicBezTo>
                <a:cubicBezTo>
                  <a:pt x="2609933" y="965057"/>
                  <a:pt x="2439239" y="895332"/>
                  <a:pt x="2197608" y="923330"/>
                </a:cubicBezTo>
                <a:cubicBezTo>
                  <a:pt x="1955977" y="951328"/>
                  <a:pt x="1843916" y="905856"/>
                  <a:pt x="1664208" y="923330"/>
                </a:cubicBezTo>
                <a:cubicBezTo>
                  <a:pt x="1484500" y="940804"/>
                  <a:pt x="1272431" y="907491"/>
                  <a:pt x="1162812" y="923330"/>
                </a:cubicBezTo>
                <a:cubicBezTo>
                  <a:pt x="1053193" y="939169"/>
                  <a:pt x="851506" y="901130"/>
                  <a:pt x="565404" y="923330"/>
                </a:cubicBezTo>
                <a:cubicBezTo>
                  <a:pt x="279302" y="945530"/>
                  <a:pt x="130136" y="904471"/>
                  <a:pt x="0" y="923330"/>
                </a:cubicBezTo>
                <a:cubicBezTo>
                  <a:pt x="-11937" y="782128"/>
                  <a:pt x="6703" y="625898"/>
                  <a:pt x="0" y="480132"/>
                </a:cubicBezTo>
                <a:cubicBezTo>
                  <a:pt x="-6703" y="334366"/>
                  <a:pt x="41595" y="124121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CA" dirty="0"/>
              <a:t>News organizations generally present main effects.</a:t>
            </a:r>
          </a:p>
          <a:p>
            <a:r>
              <a:rPr lang="en-CA" dirty="0"/>
              <a:t>Interactions: harder to explain</a:t>
            </a:r>
          </a:p>
        </p:txBody>
      </p:sp>
    </p:spTree>
    <p:extLst>
      <p:ext uri="{BB962C8B-B14F-4D97-AF65-F5344CB8AC3E}">
        <p14:creationId xmlns:p14="http://schemas.microsoft.com/office/powerpoint/2010/main" val="27205512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B2107-3967-4309-9202-00D57940B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Traffic stops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DD0658-1C9E-5C9B-67B0-71AF912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95515-8D16-6B93-D47F-EF2F40937974}"/>
              </a:ext>
            </a:extLst>
          </p:cNvPr>
          <p:cNvSpPr txBox="1"/>
          <p:nvPr/>
        </p:nvSpPr>
        <p:spPr>
          <a:xfrm>
            <a:off x="457200" y="1143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Analysis of traffic tickets issued for </a:t>
            </a:r>
            <a:r>
              <a:rPr lang="en-CA" dirty="0">
                <a:solidFill>
                  <a:srgbClr val="0070C0"/>
                </a:solidFill>
              </a:rPr>
              <a:t>discretionary</a:t>
            </a:r>
            <a:r>
              <a:rPr lang="en-CA" dirty="0"/>
              <a:t> (non-moving) violations </a:t>
            </a:r>
          </a:p>
          <a:p>
            <a:r>
              <a:rPr lang="en-CA" dirty="0">
                <a:solidFill>
                  <a:srgbClr val="0070C0"/>
                </a:solidFill>
              </a:rPr>
              <a:t>Argument</a:t>
            </a:r>
            <a:r>
              <a:rPr lang="en-CA" dirty="0"/>
              <a:t>: Proportion of tickets to Blacks </a:t>
            </a:r>
            <a:r>
              <a:rPr lang="en-CA" dirty="0">
                <a:sym typeface="Symbol" panose="05050102010706020507" pitchFamily="18" charset="2"/>
              </a:rPr>
              <a:t> proportion in the population</a:t>
            </a:r>
            <a:endParaRPr lang="en-CA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67F7A8-4408-76FE-950B-F9596D264799}"/>
              </a:ext>
            </a:extLst>
          </p:cNvPr>
          <p:cNvGrpSpPr/>
          <p:nvPr/>
        </p:nvGrpSpPr>
        <p:grpSpPr>
          <a:xfrm>
            <a:off x="533400" y="2254912"/>
            <a:ext cx="6959443" cy="4284000"/>
            <a:chOff x="990600" y="2254912"/>
            <a:chExt cx="6959443" cy="4284000"/>
          </a:xfrm>
        </p:grpSpPr>
        <p:pic>
          <p:nvPicPr>
            <p:cNvPr id="5" name="Picture 4" descr="A newspaper with a group of candles&#10;&#10;Description automatically generated">
              <a:extLst>
                <a:ext uri="{FF2B5EF4-FFF2-40B4-BE49-F238E27FC236}">
                  <a16:creationId xmlns:a16="http://schemas.microsoft.com/office/drawing/2014/main" id="{49980FCA-BCC5-43DC-1527-196E96A39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2254912"/>
              <a:ext cx="6959443" cy="4284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740E858-3ED5-41B0-1E52-8F0C71F2E900}"/>
                </a:ext>
              </a:extLst>
            </p:cNvPr>
            <p:cNvSpPr/>
            <p:nvPr/>
          </p:nvSpPr>
          <p:spPr>
            <a:xfrm>
              <a:off x="5638800" y="5486400"/>
              <a:ext cx="1143000" cy="68738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D895536-41FE-80B9-6E0A-EFB727217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124" y="1898959"/>
            <a:ext cx="2390476" cy="1457143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A8A179-0A50-13FB-DA8C-FB6E225744F2}"/>
              </a:ext>
            </a:extLst>
          </p:cNvPr>
          <p:cNvCxnSpPr/>
          <p:nvPr/>
        </p:nvCxnSpPr>
        <p:spPr>
          <a:xfrm flipV="1">
            <a:off x="5791200" y="3429000"/>
            <a:ext cx="990600" cy="20574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4175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A295B-6491-6CDD-80D4-339A7DBEC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352800" cy="1630362"/>
          </a:xfrm>
        </p:spPr>
        <p:txBody>
          <a:bodyPr>
            <a:normAutofit/>
          </a:bodyPr>
          <a:lstStyle/>
          <a:p>
            <a:r>
              <a:rPr lang="en-CA" i="1" dirty="0"/>
              <a:t>Star</a:t>
            </a:r>
            <a:r>
              <a:rPr lang="en-CA" dirty="0"/>
              <a:t> gets action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C6A4F2-F76D-F87C-3BFC-61A8B5B9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 descr="A newspaper with a person in a suit&#10;&#10;Description automatically generated">
            <a:extLst>
              <a:ext uri="{FF2B5EF4-FFF2-40B4-BE49-F238E27FC236}">
                <a16:creationId xmlns:a16="http://schemas.microsoft.com/office/drawing/2014/main" id="{47BAB91A-DECA-CDDC-CFEE-985625A35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33400"/>
            <a:ext cx="4885714" cy="55809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465823-C76E-49C9-E3CE-9E4C13460B9F}"/>
              </a:ext>
            </a:extLst>
          </p:cNvPr>
          <p:cNvSpPr txBox="1"/>
          <p:nvPr/>
        </p:nvSpPr>
        <p:spPr>
          <a:xfrm>
            <a:off x="457200" y="2286000"/>
            <a:ext cx="3352800" cy="1323439"/>
          </a:xfrm>
          <a:custGeom>
            <a:avLst/>
            <a:gdLst>
              <a:gd name="connsiteX0" fmla="*/ 0 w 3352800"/>
              <a:gd name="connsiteY0" fmla="*/ 0 h 1323439"/>
              <a:gd name="connsiteX1" fmla="*/ 491744 w 3352800"/>
              <a:gd name="connsiteY1" fmla="*/ 0 h 1323439"/>
              <a:gd name="connsiteX2" fmla="*/ 1084072 w 3352800"/>
              <a:gd name="connsiteY2" fmla="*/ 0 h 1323439"/>
              <a:gd name="connsiteX3" fmla="*/ 1609344 w 3352800"/>
              <a:gd name="connsiteY3" fmla="*/ 0 h 1323439"/>
              <a:gd name="connsiteX4" fmla="*/ 2101088 w 3352800"/>
              <a:gd name="connsiteY4" fmla="*/ 0 h 1323439"/>
              <a:gd name="connsiteX5" fmla="*/ 2693416 w 3352800"/>
              <a:gd name="connsiteY5" fmla="*/ 0 h 1323439"/>
              <a:gd name="connsiteX6" fmla="*/ 3352800 w 3352800"/>
              <a:gd name="connsiteY6" fmla="*/ 0 h 1323439"/>
              <a:gd name="connsiteX7" fmla="*/ 3352800 w 3352800"/>
              <a:gd name="connsiteY7" fmla="*/ 441146 h 1323439"/>
              <a:gd name="connsiteX8" fmla="*/ 3352800 w 3352800"/>
              <a:gd name="connsiteY8" fmla="*/ 855824 h 1323439"/>
              <a:gd name="connsiteX9" fmla="*/ 3352800 w 3352800"/>
              <a:gd name="connsiteY9" fmla="*/ 1323439 h 1323439"/>
              <a:gd name="connsiteX10" fmla="*/ 2861056 w 3352800"/>
              <a:gd name="connsiteY10" fmla="*/ 1323439 h 1323439"/>
              <a:gd name="connsiteX11" fmla="*/ 2402840 w 3352800"/>
              <a:gd name="connsiteY11" fmla="*/ 1323439 h 1323439"/>
              <a:gd name="connsiteX12" fmla="*/ 1810512 w 3352800"/>
              <a:gd name="connsiteY12" fmla="*/ 1323439 h 1323439"/>
              <a:gd name="connsiteX13" fmla="*/ 1318768 w 3352800"/>
              <a:gd name="connsiteY13" fmla="*/ 1323439 h 1323439"/>
              <a:gd name="connsiteX14" fmla="*/ 726440 w 3352800"/>
              <a:gd name="connsiteY14" fmla="*/ 1323439 h 1323439"/>
              <a:gd name="connsiteX15" fmla="*/ 0 w 3352800"/>
              <a:gd name="connsiteY15" fmla="*/ 1323439 h 1323439"/>
              <a:gd name="connsiteX16" fmla="*/ 0 w 3352800"/>
              <a:gd name="connsiteY16" fmla="*/ 895527 h 1323439"/>
              <a:gd name="connsiteX17" fmla="*/ 0 w 3352800"/>
              <a:gd name="connsiteY17" fmla="*/ 441146 h 1323439"/>
              <a:gd name="connsiteX18" fmla="*/ 0 w 3352800"/>
              <a:gd name="connsiteY18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52800" h="1323439" fill="none" extrusionOk="0">
                <a:moveTo>
                  <a:pt x="0" y="0"/>
                </a:moveTo>
                <a:cubicBezTo>
                  <a:pt x="179983" y="-6435"/>
                  <a:pt x="319886" y="50475"/>
                  <a:pt x="491744" y="0"/>
                </a:cubicBezTo>
                <a:cubicBezTo>
                  <a:pt x="663602" y="-50475"/>
                  <a:pt x="951506" y="2741"/>
                  <a:pt x="1084072" y="0"/>
                </a:cubicBezTo>
                <a:cubicBezTo>
                  <a:pt x="1216638" y="-2741"/>
                  <a:pt x="1482737" y="57376"/>
                  <a:pt x="1609344" y="0"/>
                </a:cubicBezTo>
                <a:cubicBezTo>
                  <a:pt x="1735951" y="-57376"/>
                  <a:pt x="1862756" y="49948"/>
                  <a:pt x="2101088" y="0"/>
                </a:cubicBezTo>
                <a:cubicBezTo>
                  <a:pt x="2339420" y="-49948"/>
                  <a:pt x="2538065" y="9504"/>
                  <a:pt x="2693416" y="0"/>
                </a:cubicBezTo>
                <a:cubicBezTo>
                  <a:pt x="2848767" y="-9504"/>
                  <a:pt x="3083482" y="75253"/>
                  <a:pt x="3352800" y="0"/>
                </a:cubicBezTo>
                <a:cubicBezTo>
                  <a:pt x="3392891" y="153536"/>
                  <a:pt x="3337642" y="352644"/>
                  <a:pt x="3352800" y="441146"/>
                </a:cubicBezTo>
                <a:cubicBezTo>
                  <a:pt x="3367958" y="529648"/>
                  <a:pt x="3315897" y="762482"/>
                  <a:pt x="3352800" y="855824"/>
                </a:cubicBezTo>
                <a:cubicBezTo>
                  <a:pt x="3389703" y="949166"/>
                  <a:pt x="3347480" y="1125011"/>
                  <a:pt x="3352800" y="1323439"/>
                </a:cubicBezTo>
                <a:cubicBezTo>
                  <a:pt x="3142339" y="1326544"/>
                  <a:pt x="3071824" y="1267953"/>
                  <a:pt x="2861056" y="1323439"/>
                </a:cubicBezTo>
                <a:cubicBezTo>
                  <a:pt x="2650288" y="1378925"/>
                  <a:pt x="2624390" y="1295806"/>
                  <a:pt x="2402840" y="1323439"/>
                </a:cubicBezTo>
                <a:cubicBezTo>
                  <a:pt x="2181290" y="1351072"/>
                  <a:pt x="2006601" y="1268331"/>
                  <a:pt x="1810512" y="1323439"/>
                </a:cubicBezTo>
                <a:cubicBezTo>
                  <a:pt x="1614423" y="1378547"/>
                  <a:pt x="1459717" y="1272874"/>
                  <a:pt x="1318768" y="1323439"/>
                </a:cubicBezTo>
                <a:cubicBezTo>
                  <a:pt x="1177819" y="1374004"/>
                  <a:pt x="1020229" y="1319580"/>
                  <a:pt x="726440" y="1323439"/>
                </a:cubicBezTo>
                <a:cubicBezTo>
                  <a:pt x="432651" y="1327298"/>
                  <a:pt x="248132" y="1298875"/>
                  <a:pt x="0" y="1323439"/>
                </a:cubicBezTo>
                <a:cubicBezTo>
                  <a:pt x="-43716" y="1208119"/>
                  <a:pt x="17980" y="1007374"/>
                  <a:pt x="0" y="895527"/>
                </a:cubicBezTo>
                <a:cubicBezTo>
                  <a:pt x="-17980" y="783680"/>
                  <a:pt x="46932" y="658876"/>
                  <a:pt x="0" y="441146"/>
                </a:cubicBezTo>
                <a:cubicBezTo>
                  <a:pt x="-46932" y="223416"/>
                  <a:pt x="159" y="169037"/>
                  <a:pt x="0" y="0"/>
                </a:cubicBezTo>
                <a:close/>
              </a:path>
              <a:path w="3352800" h="1323439" stroke="0" extrusionOk="0">
                <a:moveTo>
                  <a:pt x="0" y="0"/>
                </a:moveTo>
                <a:cubicBezTo>
                  <a:pt x="114673" y="-2613"/>
                  <a:pt x="392929" y="25541"/>
                  <a:pt x="525272" y="0"/>
                </a:cubicBezTo>
                <a:cubicBezTo>
                  <a:pt x="657615" y="-25541"/>
                  <a:pt x="864236" y="4191"/>
                  <a:pt x="983488" y="0"/>
                </a:cubicBezTo>
                <a:cubicBezTo>
                  <a:pt x="1102740" y="-4191"/>
                  <a:pt x="1410230" y="17066"/>
                  <a:pt x="1609344" y="0"/>
                </a:cubicBezTo>
                <a:cubicBezTo>
                  <a:pt x="1808458" y="-17066"/>
                  <a:pt x="1977495" y="37297"/>
                  <a:pt x="2134616" y="0"/>
                </a:cubicBezTo>
                <a:cubicBezTo>
                  <a:pt x="2291737" y="-37297"/>
                  <a:pt x="2481941" y="9644"/>
                  <a:pt x="2659888" y="0"/>
                </a:cubicBezTo>
                <a:cubicBezTo>
                  <a:pt x="2837835" y="-9644"/>
                  <a:pt x="3027678" y="29707"/>
                  <a:pt x="3352800" y="0"/>
                </a:cubicBezTo>
                <a:cubicBezTo>
                  <a:pt x="3375284" y="183491"/>
                  <a:pt x="3334535" y="296349"/>
                  <a:pt x="3352800" y="414678"/>
                </a:cubicBezTo>
                <a:cubicBezTo>
                  <a:pt x="3371065" y="533007"/>
                  <a:pt x="3304627" y="687784"/>
                  <a:pt x="3352800" y="855824"/>
                </a:cubicBezTo>
                <a:cubicBezTo>
                  <a:pt x="3400973" y="1023864"/>
                  <a:pt x="3344060" y="1167073"/>
                  <a:pt x="3352800" y="1323439"/>
                </a:cubicBezTo>
                <a:cubicBezTo>
                  <a:pt x="3114771" y="1334548"/>
                  <a:pt x="3050624" y="1284956"/>
                  <a:pt x="2861056" y="1323439"/>
                </a:cubicBezTo>
                <a:cubicBezTo>
                  <a:pt x="2671488" y="1361922"/>
                  <a:pt x="2509744" y="1281581"/>
                  <a:pt x="2302256" y="1323439"/>
                </a:cubicBezTo>
                <a:cubicBezTo>
                  <a:pt x="2094768" y="1365297"/>
                  <a:pt x="2012642" y="1264623"/>
                  <a:pt x="1776984" y="1323439"/>
                </a:cubicBezTo>
                <a:cubicBezTo>
                  <a:pt x="1541326" y="1382255"/>
                  <a:pt x="1459589" y="1267102"/>
                  <a:pt x="1151128" y="1323439"/>
                </a:cubicBezTo>
                <a:cubicBezTo>
                  <a:pt x="842667" y="1379776"/>
                  <a:pt x="777192" y="1257214"/>
                  <a:pt x="525272" y="1323439"/>
                </a:cubicBezTo>
                <a:cubicBezTo>
                  <a:pt x="273352" y="1389664"/>
                  <a:pt x="179397" y="1315904"/>
                  <a:pt x="0" y="1323439"/>
                </a:cubicBezTo>
                <a:cubicBezTo>
                  <a:pt x="-34981" y="1227726"/>
                  <a:pt x="13035" y="1091221"/>
                  <a:pt x="0" y="882293"/>
                </a:cubicBezTo>
                <a:cubicBezTo>
                  <a:pt x="-13035" y="673365"/>
                  <a:pt x="46492" y="556244"/>
                  <a:pt x="0" y="454381"/>
                </a:cubicBezTo>
                <a:cubicBezTo>
                  <a:pt x="-46492" y="352518"/>
                  <a:pt x="6513" y="185090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CA" sz="2000" dirty="0"/>
              <a:t>Among the most satisfying outcomes for data journalists is when their stories lead to concrete </a:t>
            </a:r>
            <a:r>
              <a:rPr lang="en-CA" sz="2000" dirty="0">
                <a:solidFill>
                  <a:srgbClr val="0070C0"/>
                </a:solidFill>
              </a:rPr>
              <a:t>attention</a:t>
            </a:r>
            <a:r>
              <a:rPr lang="en-CA" sz="2000" dirty="0"/>
              <a:t> &amp; </a:t>
            </a:r>
            <a:r>
              <a:rPr lang="en-CA" sz="2000" dirty="0">
                <a:solidFill>
                  <a:srgbClr val="0070C0"/>
                </a:solidFill>
              </a:rPr>
              <a:t>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E663B6-7CAE-A6C5-24B4-495A1C3B7629}"/>
              </a:ext>
            </a:extLst>
          </p:cNvPr>
          <p:cNvSpPr txBox="1"/>
          <p:nvPr/>
        </p:nvSpPr>
        <p:spPr>
          <a:xfrm>
            <a:off x="1524000" y="5257800"/>
            <a:ext cx="2133600" cy="92333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Front page editorials are reserved for big events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144358E-936C-73BF-CFE5-263D968A7BA4}"/>
              </a:ext>
            </a:extLst>
          </p:cNvPr>
          <p:cNvCxnSpPr/>
          <p:nvPr/>
        </p:nvCxnSpPr>
        <p:spPr>
          <a:xfrm flipV="1">
            <a:off x="3810000" y="5105400"/>
            <a:ext cx="1143000" cy="3810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0571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99F3-7DA9-6187-CAF4-63CDF9469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276600" cy="2011362"/>
          </a:xfrm>
        </p:spPr>
        <p:txBody>
          <a:bodyPr>
            <a:normAutofit fontScale="90000"/>
          </a:bodyPr>
          <a:lstStyle/>
          <a:p>
            <a:r>
              <a:rPr lang="en-CA" dirty="0"/>
              <a:t>But not without pushback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A17323-5771-5BB4-AA1A-2FD229E4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39</a:t>
            </a:fld>
            <a:endParaRPr lang="en-US"/>
          </a:p>
        </p:txBody>
      </p:sp>
      <p:pic>
        <p:nvPicPr>
          <p:cNvPr id="8" name="Picture 7" descr="A newspaper article with a person in a suit&#10;&#10;Description automatically generated">
            <a:extLst>
              <a:ext uri="{FF2B5EF4-FFF2-40B4-BE49-F238E27FC236}">
                <a16:creationId xmlns:a16="http://schemas.microsoft.com/office/drawing/2014/main" id="{FD11B8FA-F314-B278-B47E-AFFA18425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506706"/>
            <a:ext cx="5031400" cy="60766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639D60-EB45-A4DB-B7A7-5643182B2D79}"/>
              </a:ext>
            </a:extLst>
          </p:cNvPr>
          <p:cNvSpPr/>
          <p:nvPr/>
        </p:nvSpPr>
        <p:spPr>
          <a:xfrm>
            <a:off x="5029200" y="5208294"/>
            <a:ext cx="1676400" cy="12687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0AA472-B76D-3C1E-616C-06DB642D388B}"/>
              </a:ext>
            </a:extLst>
          </p:cNvPr>
          <p:cNvSpPr txBox="1"/>
          <p:nvPr/>
        </p:nvSpPr>
        <p:spPr>
          <a:xfrm>
            <a:off x="455000" y="5103674"/>
            <a:ext cx="2438400" cy="1169551"/>
          </a:xfrm>
          <a:custGeom>
            <a:avLst/>
            <a:gdLst>
              <a:gd name="connsiteX0" fmla="*/ 0 w 2438400"/>
              <a:gd name="connsiteY0" fmla="*/ 0 h 1169551"/>
              <a:gd name="connsiteX1" fmla="*/ 536448 w 2438400"/>
              <a:gd name="connsiteY1" fmla="*/ 0 h 1169551"/>
              <a:gd name="connsiteX2" fmla="*/ 1048512 w 2438400"/>
              <a:gd name="connsiteY2" fmla="*/ 0 h 1169551"/>
              <a:gd name="connsiteX3" fmla="*/ 1560576 w 2438400"/>
              <a:gd name="connsiteY3" fmla="*/ 0 h 1169551"/>
              <a:gd name="connsiteX4" fmla="*/ 1975104 w 2438400"/>
              <a:gd name="connsiteY4" fmla="*/ 0 h 1169551"/>
              <a:gd name="connsiteX5" fmla="*/ 2438400 w 2438400"/>
              <a:gd name="connsiteY5" fmla="*/ 0 h 1169551"/>
              <a:gd name="connsiteX6" fmla="*/ 2438400 w 2438400"/>
              <a:gd name="connsiteY6" fmla="*/ 596471 h 1169551"/>
              <a:gd name="connsiteX7" fmla="*/ 2438400 w 2438400"/>
              <a:gd name="connsiteY7" fmla="*/ 1169551 h 1169551"/>
              <a:gd name="connsiteX8" fmla="*/ 1950720 w 2438400"/>
              <a:gd name="connsiteY8" fmla="*/ 1169551 h 1169551"/>
              <a:gd name="connsiteX9" fmla="*/ 1536192 w 2438400"/>
              <a:gd name="connsiteY9" fmla="*/ 1169551 h 1169551"/>
              <a:gd name="connsiteX10" fmla="*/ 1121664 w 2438400"/>
              <a:gd name="connsiteY10" fmla="*/ 1169551 h 1169551"/>
              <a:gd name="connsiteX11" fmla="*/ 609600 w 2438400"/>
              <a:gd name="connsiteY11" fmla="*/ 1169551 h 1169551"/>
              <a:gd name="connsiteX12" fmla="*/ 0 w 2438400"/>
              <a:gd name="connsiteY12" fmla="*/ 1169551 h 1169551"/>
              <a:gd name="connsiteX13" fmla="*/ 0 w 2438400"/>
              <a:gd name="connsiteY13" fmla="*/ 561384 h 1169551"/>
              <a:gd name="connsiteX14" fmla="*/ 0 w 2438400"/>
              <a:gd name="connsiteY1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8400" h="1169551" fill="none" extrusionOk="0">
                <a:moveTo>
                  <a:pt x="0" y="0"/>
                </a:moveTo>
                <a:cubicBezTo>
                  <a:pt x="147775" y="-31597"/>
                  <a:pt x="364476" y="17893"/>
                  <a:pt x="536448" y="0"/>
                </a:cubicBezTo>
                <a:cubicBezTo>
                  <a:pt x="708420" y="-17893"/>
                  <a:pt x="840264" y="38194"/>
                  <a:pt x="1048512" y="0"/>
                </a:cubicBezTo>
                <a:cubicBezTo>
                  <a:pt x="1256760" y="-38194"/>
                  <a:pt x="1394973" y="49694"/>
                  <a:pt x="1560576" y="0"/>
                </a:cubicBezTo>
                <a:cubicBezTo>
                  <a:pt x="1726179" y="-49694"/>
                  <a:pt x="1777893" y="8207"/>
                  <a:pt x="1975104" y="0"/>
                </a:cubicBezTo>
                <a:cubicBezTo>
                  <a:pt x="2172315" y="-8207"/>
                  <a:pt x="2338756" y="54377"/>
                  <a:pt x="2438400" y="0"/>
                </a:cubicBezTo>
                <a:cubicBezTo>
                  <a:pt x="2440839" y="272808"/>
                  <a:pt x="2431337" y="389041"/>
                  <a:pt x="2438400" y="596471"/>
                </a:cubicBezTo>
                <a:cubicBezTo>
                  <a:pt x="2445463" y="803901"/>
                  <a:pt x="2376869" y="1004325"/>
                  <a:pt x="2438400" y="1169551"/>
                </a:cubicBezTo>
                <a:cubicBezTo>
                  <a:pt x="2338815" y="1215067"/>
                  <a:pt x="2148034" y="1149580"/>
                  <a:pt x="1950720" y="1169551"/>
                </a:cubicBezTo>
                <a:cubicBezTo>
                  <a:pt x="1753406" y="1189522"/>
                  <a:pt x="1711243" y="1161002"/>
                  <a:pt x="1536192" y="1169551"/>
                </a:cubicBezTo>
                <a:cubicBezTo>
                  <a:pt x="1361141" y="1178100"/>
                  <a:pt x="1228506" y="1158233"/>
                  <a:pt x="1121664" y="1169551"/>
                </a:cubicBezTo>
                <a:cubicBezTo>
                  <a:pt x="1014822" y="1180869"/>
                  <a:pt x="737481" y="1135408"/>
                  <a:pt x="609600" y="1169551"/>
                </a:cubicBezTo>
                <a:cubicBezTo>
                  <a:pt x="481719" y="1203694"/>
                  <a:pt x="278576" y="1118179"/>
                  <a:pt x="0" y="1169551"/>
                </a:cubicBezTo>
                <a:cubicBezTo>
                  <a:pt x="-60745" y="990811"/>
                  <a:pt x="45122" y="831060"/>
                  <a:pt x="0" y="561384"/>
                </a:cubicBezTo>
                <a:cubicBezTo>
                  <a:pt x="-45122" y="291708"/>
                  <a:pt x="20185" y="139437"/>
                  <a:pt x="0" y="0"/>
                </a:cubicBezTo>
                <a:close/>
              </a:path>
              <a:path w="2438400" h="1169551" stroke="0" extrusionOk="0">
                <a:moveTo>
                  <a:pt x="0" y="0"/>
                </a:moveTo>
                <a:cubicBezTo>
                  <a:pt x="129870" y="-27241"/>
                  <a:pt x="319419" y="12008"/>
                  <a:pt x="463296" y="0"/>
                </a:cubicBezTo>
                <a:cubicBezTo>
                  <a:pt x="607173" y="-12008"/>
                  <a:pt x="771866" y="8214"/>
                  <a:pt x="877824" y="0"/>
                </a:cubicBezTo>
                <a:cubicBezTo>
                  <a:pt x="983782" y="-8214"/>
                  <a:pt x="1204859" y="17066"/>
                  <a:pt x="1414272" y="0"/>
                </a:cubicBezTo>
                <a:cubicBezTo>
                  <a:pt x="1623685" y="-17066"/>
                  <a:pt x="1703277" y="15473"/>
                  <a:pt x="1877568" y="0"/>
                </a:cubicBezTo>
                <a:cubicBezTo>
                  <a:pt x="2051859" y="-15473"/>
                  <a:pt x="2254362" y="16594"/>
                  <a:pt x="2438400" y="0"/>
                </a:cubicBezTo>
                <a:cubicBezTo>
                  <a:pt x="2477514" y="204061"/>
                  <a:pt x="2409390" y="372047"/>
                  <a:pt x="2438400" y="608167"/>
                </a:cubicBezTo>
                <a:cubicBezTo>
                  <a:pt x="2467410" y="844287"/>
                  <a:pt x="2423281" y="1028222"/>
                  <a:pt x="2438400" y="1169551"/>
                </a:cubicBezTo>
                <a:cubicBezTo>
                  <a:pt x="2315834" y="1189574"/>
                  <a:pt x="2134582" y="1152820"/>
                  <a:pt x="1950720" y="1169551"/>
                </a:cubicBezTo>
                <a:cubicBezTo>
                  <a:pt x="1766858" y="1186282"/>
                  <a:pt x="1687891" y="1138797"/>
                  <a:pt x="1536192" y="1169551"/>
                </a:cubicBezTo>
                <a:cubicBezTo>
                  <a:pt x="1384493" y="1200305"/>
                  <a:pt x="1158068" y="1137895"/>
                  <a:pt x="1048512" y="1169551"/>
                </a:cubicBezTo>
                <a:cubicBezTo>
                  <a:pt x="938956" y="1201207"/>
                  <a:pt x="690578" y="1148419"/>
                  <a:pt x="560832" y="1169551"/>
                </a:cubicBezTo>
                <a:cubicBezTo>
                  <a:pt x="431086" y="1190683"/>
                  <a:pt x="269835" y="1131949"/>
                  <a:pt x="0" y="1169551"/>
                </a:cubicBezTo>
                <a:cubicBezTo>
                  <a:pt x="-26984" y="979932"/>
                  <a:pt x="23845" y="817146"/>
                  <a:pt x="0" y="561384"/>
                </a:cubicBezTo>
                <a:cubicBezTo>
                  <a:pt x="-23845" y="305622"/>
                  <a:pt x="3087" y="259886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  <a:alpha val="50000"/>
            </a:schemeClr>
          </a:solidFill>
          <a:ln w="15875">
            <a:solidFill>
              <a:schemeClr val="bg2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CA" sz="1400" dirty="0"/>
              <a:t>“many factors other than skin color affect how one is treated, but the effect of skin colour was </a:t>
            </a:r>
            <a:r>
              <a:rPr lang="en-CA" sz="1400" dirty="0">
                <a:solidFill>
                  <a:srgbClr val="0070C0"/>
                </a:solidFill>
              </a:rPr>
              <a:t>persistent</a:t>
            </a:r>
            <a:r>
              <a:rPr lang="en-CA" sz="1400" dirty="0"/>
              <a:t> and cannot be dismissed”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D1E52B6-864F-7B64-074F-70331BBA590D}"/>
              </a:ext>
            </a:extLst>
          </p:cNvPr>
          <p:cNvCxnSpPr/>
          <p:nvPr/>
        </p:nvCxnSpPr>
        <p:spPr>
          <a:xfrm flipH="1" flipV="1">
            <a:off x="2971800" y="5562600"/>
            <a:ext cx="2057400" cy="3810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F99EFF0-B433-1D83-0C5F-304851F422D5}"/>
              </a:ext>
            </a:extLst>
          </p:cNvPr>
          <p:cNvSpPr txBox="1"/>
          <p:nvPr/>
        </p:nvSpPr>
        <p:spPr>
          <a:xfrm>
            <a:off x="4572000" y="183540"/>
            <a:ext cx="3812200" cy="646331"/>
          </a:xfrm>
          <a:custGeom>
            <a:avLst/>
            <a:gdLst>
              <a:gd name="connsiteX0" fmla="*/ 0 w 3812200"/>
              <a:gd name="connsiteY0" fmla="*/ 0 h 646331"/>
              <a:gd name="connsiteX1" fmla="*/ 468356 w 3812200"/>
              <a:gd name="connsiteY1" fmla="*/ 0 h 646331"/>
              <a:gd name="connsiteX2" fmla="*/ 1051078 w 3812200"/>
              <a:gd name="connsiteY2" fmla="*/ 0 h 646331"/>
              <a:gd name="connsiteX3" fmla="*/ 1557556 w 3812200"/>
              <a:gd name="connsiteY3" fmla="*/ 0 h 646331"/>
              <a:gd name="connsiteX4" fmla="*/ 2025912 w 3812200"/>
              <a:gd name="connsiteY4" fmla="*/ 0 h 646331"/>
              <a:gd name="connsiteX5" fmla="*/ 2608634 w 3812200"/>
              <a:gd name="connsiteY5" fmla="*/ 0 h 646331"/>
              <a:gd name="connsiteX6" fmla="*/ 3153234 w 3812200"/>
              <a:gd name="connsiteY6" fmla="*/ 0 h 646331"/>
              <a:gd name="connsiteX7" fmla="*/ 3812200 w 3812200"/>
              <a:gd name="connsiteY7" fmla="*/ 0 h 646331"/>
              <a:gd name="connsiteX8" fmla="*/ 3812200 w 3812200"/>
              <a:gd name="connsiteY8" fmla="*/ 336092 h 646331"/>
              <a:gd name="connsiteX9" fmla="*/ 3812200 w 3812200"/>
              <a:gd name="connsiteY9" fmla="*/ 646331 h 646331"/>
              <a:gd name="connsiteX10" fmla="*/ 3343844 w 3812200"/>
              <a:gd name="connsiteY10" fmla="*/ 646331 h 646331"/>
              <a:gd name="connsiteX11" fmla="*/ 2913610 w 3812200"/>
              <a:gd name="connsiteY11" fmla="*/ 646331 h 646331"/>
              <a:gd name="connsiteX12" fmla="*/ 2330888 w 3812200"/>
              <a:gd name="connsiteY12" fmla="*/ 646331 h 646331"/>
              <a:gd name="connsiteX13" fmla="*/ 1862532 w 3812200"/>
              <a:gd name="connsiteY13" fmla="*/ 646331 h 646331"/>
              <a:gd name="connsiteX14" fmla="*/ 1279810 w 3812200"/>
              <a:gd name="connsiteY14" fmla="*/ 646331 h 646331"/>
              <a:gd name="connsiteX15" fmla="*/ 658966 w 3812200"/>
              <a:gd name="connsiteY15" fmla="*/ 646331 h 646331"/>
              <a:gd name="connsiteX16" fmla="*/ 0 w 3812200"/>
              <a:gd name="connsiteY16" fmla="*/ 646331 h 646331"/>
              <a:gd name="connsiteX17" fmla="*/ 0 w 3812200"/>
              <a:gd name="connsiteY17" fmla="*/ 310239 h 646331"/>
              <a:gd name="connsiteX18" fmla="*/ 0 w 3812200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12200" h="646331" fill="none" extrusionOk="0">
                <a:moveTo>
                  <a:pt x="0" y="0"/>
                </a:moveTo>
                <a:cubicBezTo>
                  <a:pt x="132136" y="-21587"/>
                  <a:pt x="241599" y="40746"/>
                  <a:pt x="468356" y="0"/>
                </a:cubicBezTo>
                <a:cubicBezTo>
                  <a:pt x="695113" y="-40746"/>
                  <a:pt x="858111" y="12413"/>
                  <a:pt x="1051078" y="0"/>
                </a:cubicBezTo>
                <a:cubicBezTo>
                  <a:pt x="1244045" y="-12413"/>
                  <a:pt x="1378261" y="40711"/>
                  <a:pt x="1557556" y="0"/>
                </a:cubicBezTo>
                <a:cubicBezTo>
                  <a:pt x="1736851" y="-40711"/>
                  <a:pt x="1872997" y="3246"/>
                  <a:pt x="2025912" y="0"/>
                </a:cubicBezTo>
                <a:cubicBezTo>
                  <a:pt x="2178827" y="-3246"/>
                  <a:pt x="2439062" y="26512"/>
                  <a:pt x="2608634" y="0"/>
                </a:cubicBezTo>
                <a:cubicBezTo>
                  <a:pt x="2778206" y="-26512"/>
                  <a:pt x="2888172" y="62724"/>
                  <a:pt x="3153234" y="0"/>
                </a:cubicBezTo>
                <a:cubicBezTo>
                  <a:pt x="3418296" y="-62724"/>
                  <a:pt x="3651189" y="28660"/>
                  <a:pt x="3812200" y="0"/>
                </a:cubicBezTo>
                <a:cubicBezTo>
                  <a:pt x="3845027" y="107996"/>
                  <a:pt x="3799784" y="256335"/>
                  <a:pt x="3812200" y="336092"/>
                </a:cubicBezTo>
                <a:cubicBezTo>
                  <a:pt x="3824616" y="415849"/>
                  <a:pt x="3784734" y="574113"/>
                  <a:pt x="3812200" y="646331"/>
                </a:cubicBezTo>
                <a:cubicBezTo>
                  <a:pt x="3689634" y="646466"/>
                  <a:pt x="3576854" y="619505"/>
                  <a:pt x="3343844" y="646331"/>
                </a:cubicBezTo>
                <a:cubicBezTo>
                  <a:pt x="3110834" y="673157"/>
                  <a:pt x="3018287" y="616573"/>
                  <a:pt x="2913610" y="646331"/>
                </a:cubicBezTo>
                <a:cubicBezTo>
                  <a:pt x="2808933" y="676089"/>
                  <a:pt x="2487973" y="642623"/>
                  <a:pt x="2330888" y="646331"/>
                </a:cubicBezTo>
                <a:cubicBezTo>
                  <a:pt x="2173803" y="650039"/>
                  <a:pt x="1969144" y="615349"/>
                  <a:pt x="1862532" y="646331"/>
                </a:cubicBezTo>
                <a:cubicBezTo>
                  <a:pt x="1755920" y="677313"/>
                  <a:pt x="1492819" y="622686"/>
                  <a:pt x="1279810" y="646331"/>
                </a:cubicBezTo>
                <a:cubicBezTo>
                  <a:pt x="1066801" y="669976"/>
                  <a:pt x="963755" y="614946"/>
                  <a:pt x="658966" y="646331"/>
                </a:cubicBezTo>
                <a:cubicBezTo>
                  <a:pt x="354177" y="677716"/>
                  <a:pt x="191839" y="617295"/>
                  <a:pt x="0" y="646331"/>
                </a:cubicBezTo>
                <a:cubicBezTo>
                  <a:pt x="-28048" y="499536"/>
                  <a:pt x="7484" y="409848"/>
                  <a:pt x="0" y="310239"/>
                </a:cubicBezTo>
                <a:cubicBezTo>
                  <a:pt x="-7484" y="210630"/>
                  <a:pt x="17583" y="154908"/>
                  <a:pt x="0" y="0"/>
                </a:cubicBezTo>
                <a:close/>
              </a:path>
              <a:path w="3812200" h="646331" stroke="0" extrusionOk="0">
                <a:moveTo>
                  <a:pt x="0" y="0"/>
                </a:moveTo>
                <a:cubicBezTo>
                  <a:pt x="234472" y="-26314"/>
                  <a:pt x="391391" y="23728"/>
                  <a:pt x="506478" y="0"/>
                </a:cubicBezTo>
                <a:cubicBezTo>
                  <a:pt x="621565" y="-23728"/>
                  <a:pt x="748449" y="23682"/>
                  <a:pt x="936712" y="0"/>
                </a:cubicBezTo>
                <a:cubicBezTo>
                  <a:pt x="1124975" y="-23682"/>
                  <a:pt x="1325518" y="11593"/>
                  <a:pt x="1557556" y="0"/>
                </a:cubicBezTo>
                <a:cubicBezTo>
                  <a:pt x="1789594" y="-11593"/>
                  <a:pt x="1923105" y="53775"/>
                  <a:pt x="2064034" y="0"/>
                </a:cubicBezTo>
                <a:cubicBezTo>
                  <a:pt x="2204963" y="-53775"/>
                  <a:pt x="2324536" y="20210"/>
                  <a:pt x="2570512" y="0"/>
                </a:cubicBezTo>
                <a:cubicBezTo>
                  <a:pt x="2816488" y="-20210"/>
                  <a:pt x="3052617" y="27393"/>
                  <a:pt x="3191356" y="0"/>
                </a:cubicBezTo>
                <a:cubicBezTo>
                  <a:pt x="3330095" y="-27393"/>
                  <a:pt x="3623305" y="35391"/>
                  <a:pt x="3812200" y="0"/>
                </a:cubicBezTo>
                <a:cubicBezTo>
                  <a:pt x="3840181" y="150841"/>
                  <a:pt x="3784518" y="187854"/>
                  <a:pt x="3812200" y="336092"/>
                </a:cubicBezTo>
                <a:cubicBezTo>
                  <a:pt x="3839882" y="484330"/>
                  <a:pt x="3788153" y="513455"/>
                  <a:pt x="3812200" y="646331"/>
                </a:cubicBezTo>
                <a:cubicBezTo>
                  <a:pt x="3680820" y="686629"/>
                  <a:pt x="3547053" y="601701"/>
                  <a:pt x="3343844" y="646331"/>
                </a:cubicBezTo>
                <a:cubicBezTo>
                  <a:pt x="3140635" y="690961"/>
                  <a:pt x="3055040" y="608697"/>
                  <a:pt x="2799244" y="646331"/>
                </a:cubicBezTo>
                <a:cubicBezTo>
                  <a:pt x="2543448" y="683965"/>
                  <a:pt x="2468256" y="619011"/>
                  <a:pt x="2292766" y="646331"/>
                </a:cubicBezTo>
                <a:cubicBezTo>
                  <a:pt x="2117276" y="673651"/>
                  <a:pt x="1825165" y="592500"/>
                  <a:pt x="1671922" y="646331"/>
                </a:cubicBezTo>
                <a:cubicBezTo>
                  <a:pt x="1518679" y="700162"/>
                  <a:pt x="1260843" y="631171"/>
                  <a:pt x="1051078" y="646331"/>
                </a:cubicBezTo>
                <a:cubicBezTo>
                  <a:pt x="841313" y="661491"/>
                  <a:pt x="759155" y="592707"/>
                  <a:pt x="582722" y="646331"/>
                </a:cubicBezTo>
                <a:cubicBezTo>
                  <a:pt x="406289" y="699955"/>
                  <a:pt x="200598" y="645229"/>
                  <a:pt x="0" y="646331"/>
                </a:cubicBezTo>
                <a:cubicBezTo>
                  <a:pt x="-27191" y="490181"/>
                  <a:pt x="9927" y="438138"/>
                  <a:pt x="0" y="310239"/>
                </a:cubicBezTo>
                <a:cubicBezTo>
                  <a:pt x="-9927" y="182340"/>
                  <a:pt x="16951" y="132664"/>
                  <a:pt x="0" y="0"/>
                </a:cubicBezTo>
                <a:close/>
              </a:path>
            </a:pathLst>
          </a:custGeom>
          <a:solidFill>
            <a:schemeClr val="bg2"/>
          </a:solidFill>
          <a:ln w="190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0070C0"/>
                </a:solidFill>
              </a:rPr>
              <a:t> 7200 “members” = $375K / member</a:t>
            </a:r>
          </a:p>
          <a:p>
            <a:r>
              <a:rPr lang="en-CA" dirty="0"/>
              <a:t>Cops: 5120 + parking </a:t>
            </a:r>
            <a:r>
              <a:rPr lang="en-CA" dirty="0" err="1"/>
              <a:t>enf</a:t>
            </a:r>
            <a:r>
              <a:rPr lang="en-CA" dirty="0"/>
              <a:t> + cadets + 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8974A-59C2-8B5C-6506-D88BB74C6854}"/>
              </a:ext>
            </a:extLst>
          </p:cNvPr>
          <p:cNvSpPr txBox="1"/>
          <p:nvPr/>
        </p:nvSpPr>
        <p:spPr>
          <a:xfrm>
            <a:off x="455000" y="2667000"/>
            <a:ext cx="259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Goal? “Libel-chill to cause media to think twice…”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61CC63-282F-E55A-6E55-F90A80C07289}"/>
              </a:ext>
            </a:extLst>
          </p:cNvPr>
          <p:cNvSpPr txBox="1"/>
          <p:nvPr/>
        </p:nvSpPr>
        <p:spPr>
          <a:xfrm>
            <a:off x="455000" y="3581400"/>
            <a:ext cx="266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Judge: TOSSED!</a:t>
            </a:r>
          </a:p>
          <a:p>
            <a:r>
              <a:rPr lang="en-CA" dirty="0"/>
              <a:t>“You can’t libel an entire class”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AEC46E0-9E7B-7A8E-00A0-27F41B3BD3C6}"/>
              </a:ext>
            </a:extLst>
          </p:cNvPr>
          <p:cNvCxnSpPr/>
          <p:nvPr/>
        </p:nvCxnSpPr>
        <p:spPr>
          <a:xfrm flipV="1">
            <a:off x="3962400" y="914400"/>
            <a:ext cx="914400" cy="15240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682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63414-A511-476D-92FC-059C12B83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data journalism?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2A1A8-75EF-4209-92C1-FA5E2C1D7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 descr="Chart, bubble chart&#10;&#10;Description automatically generated">
            <a:extLst>
              <a:ext uri="{FF2B5EF4-FFF2-40B4-BE49-F238E27FC236}">
                <a16:creationId xmlns:a16="http://schemas.microsoft.com/office/drawing/2014/main" id="{AE96FF91-7F29-4FE7-AF38-DF081A67A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66768"/>
            <a:ext cx="4294433" cy="312420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C61D2B7-B03E-4EB8-8E6F-B8060BED62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8" t="4651" r="14047" b="6977"/>
          <a:stretch/>
        </p:blipFill>
        <p:spPr>
          <a:xfrm>
            <a:off x="5562600" y="3505200"/>
            <a:ext cx="3352800" cy="2895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27693B-3C10-44FD-A859-ECC1C4CC5A30}"/>
              </a:ext>
            </a:extLst>
          </p:cNvPr>
          <p:cNvSpPr txBox="1"/>
          <p:nvPr/>
        </p:nvSpPr>
        <p:spPr>
          <a:xfrm>
            <a:off x="457200" y="1143000"/>
            <a:ext cx="8229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 an outsider, it is often hard to tell concretely what #DDJ is, or is not</a:t>
            </a:r>
          </a:p>
          <a:p>
            <a:endParaRPr lang="en-US" dirty="0"/>
          </a:p>
          <a:p>
            <a:r>
              <a:rPr lang="en-US" dirty="0"/>
              <a:t>Two motivational infographics of #DDJ as a process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How does it actually work?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/>
              <a:t>What makes it successful?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1651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Best examples of DDJ? Ask Twitter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66825"/>
            <a:ext cx="55911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55340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55626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21AD0C-B417-4696-9AE8-FDD60E687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5084194"/>
            <a:ext cx="5018971" cy="142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0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ABB4D-3655-48B9-979A-1B454DA65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Now trending 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6E834D-845F-414A-8B0C-21307AB3D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SzPct val="110000"/>
              <a:buFont typeface="Wingdings" panose="05000000000000000000" pitchFamily="2" charset="2"/>
              <a:buChar char="v"/>
            </a:pPr>
            <a:r>
              <a:rPr lang="en-US" dirty="0"/>
              <a:t>Digital publishing and online, interactive media</a:t>
            </a:r>
          </a:p>
          <a:p>
            <a:pPr lvl="1"/>
            <a:r>
              <a:rPr lang="en-US" sz="1900" dirty="0"/>
              <a:t>Many news organizations have interactive graphic developers or entire online departments</a:t>
            </a:r>
          </a:p>
          <a:p>
            <a:pPr lvl="1"/>
            <a:r>
              <a:rPr lang="en-US" sz="1900" dirty="0"/>
              <a:t>A revenue stream responding to less from print &amp; ads</a:t>
            </a:r>
          </a:p>
          <a:p>
            <a:pPr>
              <a:buSzPct val="110000"/>
              <a:buFont typeface="Wingdings" panose="05000000000000000000" pitchFamily="2" charset="2"/>
              <a:buChar char="v"/>
            </a:pPr>
            <a:r>
              <a:rPr lang="en-US" dirty="0"/>
              <a:t>Story telling frames a wider enterprise</a:t>
            </a:r>
          </a:p>
          <a:p>
            <a:pPr lvl="1"/>
            <a:r>
              <a:rPr lang="en-US" sz="1900" dirty="0"/>
              <a:t>A new focus and techniques for data visualization</a:t>
            </a:r>
          </a:p>
          <a:p>
            <a:pPr lvl="1"/>
            <a:r>
              <a:rPr lang="en-US" sz="1900" dirty="0"/>
              <a:t>New online forms: </a:t>
            </a:r>
            <a:r>
              <a:rPr lang="en-US" sz="1900" dirty="0" err="1"/>
              <a:t>scrollytelling</a:t>
            </a:r>
            <a:endParaRPr lang="en-US" sz="1900" dirty="0"/>
          </a:p>
          <a:p>
            <a:pPr>
              <a:buSzPct val="110000"/>
              <a:buFont typeface="Wingdings" panose="05000000000000000000" pitchFamily="2" charset="2"/>
              <a:buChar char="v"/>
            </a:pPr>
            <a:r>
              <a:rPr lang="en-US" sz="2400" dirty="0"/>
              <a:t>Opening data</a:t>
            </a:r>
          </a:p>
          <a:p>
            <a:pPr lvl="1"/>
            <a:r>
              <a:rPr lang="en-US" sz="1900" dirty="0"/>
              <a:t>Maps-GIS (Google, Open Street maps)</a:t>
            </a:r>
          </a:p>
          <a:p>
            <a:pPr lvl="1"/>
            <a:r>
              <a:rPr lang="en-US" sz="1900" dirty="0"/>
              <a:t>Gov’t data: census, health, crime, …</a:t>
            </a:r>
          </a:p>
          <a:p>
            <a:pPr lvl="1"/>
            <a:r>
              <a:rPr lang="en-US" sz="1900" dirty="0"/>
              <a:t>NGO initiatives: Our World in Data</a:t>
            </a:r>
          </a:p>
          <a:p>
            <a:pPr lvl="1"/>
            <a:r>
              <a:rPr lang="en-US" sz="1900" dirty="0"/>
              <a:t>Unsealed: WikiLeaks, Panama Papers </a:t>
            </a:r>
          </a:p>
          <a:p>
            <a:pPr>
              <a:buSzPct val="110000"/>
              <a:buFont typeface="Wingdings" panose="05000000000000000000" pitchFamily="2" charset="2"/>
              <a:buChar char="v"/>
            </a:pPr>
            <a:r>
              <a:rPr lang="en-US" dirty="0"/>
              <a:t>Software infrastructure</a:t>
            </a:r>
          </a:p>
          <a:p>
            <a:pPr lvl="1"/>
            <a:r>
              <a:rPr lang="en-US" sz="1900" dirty="0" err="1"/>
              <a:t>Javascript</a:t>
            </a:r>
            <a:r>
              <a:rPr lang="en-US" sz="1900" dirty="0"/>
              <a:t> as base for online, interactive methods</a:t>
            </a:r>
          </a:p>
          <a:p>
            <a:pPr lvl="1"/>
            <a:r>
              <a:rPr lang="en-US" sz="1900" dirty="0"/>
              <a:t>Libraries, frameworks building on this (D3.js, Processing, …)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EEC591-25D6-4E28-AD92-BBA5E3D1E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D387CC-1B92-28F8-D04B-FB36029D4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241" y="261200"/>
            <a:ext cx="1114257" cy="74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3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538: Atlas of Redistricting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12692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There’s a lot of complaining about gerrymandering, but what should US Congressional districts look like? What would they look like to serve various goals?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907477"/>
            <a:ext cx="5313239" cy="45612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5820561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From: </a:t>
            </a:r>
            <a:r>
              <a:rPr lang="en-US" sz="1200" dirty="0">
                <a:hlinkClick r:id="rId3"/>
              </a:rPr>
              <a:t>https://projects.fivethirtyeight.com/redistricting-maps/</a:t>
            </a:r>
            <a:r>
              <a:rPr lang="en-US" sz="12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1950440"/>
            <a:ext cx="2362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map shows the current boundaries, with expected wins by </a:t>
            </a:r>
            <a:r>
              <a:rPr lang="en-US" dirty="0">
                <a:solidFill>
                  <a:srgbClr val="FF0000"/>
                </a:solidFill>
              </a:rPr>
              <a:t>Rep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Dem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Why do I find this app appealing?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7609B03-9697-A1AD-99C0-486ADBA60C4B}"/>
              </a:ext>
            </a:extLst>
          </p:cNvPr>
          <p:cNvSpPr/>
          <p:nvPr/>
        </p:nvSpPr>
        <p:spPr>
          <a:xfrm>
            <a:off x="3067664" y="1887813"/>
            <a:ext cx="838200" cy="4659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80766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538: Atlas of Redistricting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126921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could district boundaries be re-drawn to promote more </a:t>
            </a:r>
            <a:r>
              <a:rPr lang="en-US" dirty="0">
                <a:highlight>
                  <a:srgbClr val="FFFF00"/>
                </a:highlight>
              </a:rPr>
              <a:t>competitive</a:t>
            </a:r>
            <a:r>
              <a:rPr lang="en-US" dirty="0"/>
              <a:t> elections?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5820561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From: </a:t>
            </a:r>
            <a:r>
              <a:rPr lang="en-US" sz="1200" dirty="0">
                <a:hlinkClick r:id="rId2"/>
              </a:rPr>
              <a:t>https://projects.fivethirtyeight.com/redistricting-maps/</a:t>
            </a:r>
            <a:r>
              <a:rPr lang="en-US" sz="1200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248" y="1911096"/>
            <a:ext cx="5238177" cy="45628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1939954"/>
            <a:ext cx="2362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Election district boundaries are consequential &amp; highly political. They can be changed by state legislatures.</a:t>
            </a:r>
          </a:p>
          <a:p>
            <a:endParaRPr lang="en-US" dirty="0"/>
          </a:p>
          <a:p>
            <a:r>
              <a:rPr lang="en-US" dirty="0"/>
              <a:t>Different scenarios show the changes in representation, w/o a single voter switching parties!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8DA4174-2EF9-D7D0-A8BD-E226B31CEC84}"/>
              </a:ext>
            </a:extLst>
          </p:cNvPr>
          <p:cNvSpPr/>
          <p:nvPr/>
        </p:nvSpPr>
        <p:spPr>
          <a:xfrm>
            <a:off x="5715000" y="1911096"/>
            <a:ext cx="838200" cy="4659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35801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538: Atlas of Redistricting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126921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if the </a:t>
            </a:r>
            <a:r>
              <a:rPr lang="en-US" dirty="0">
                <a:highlight>
                  <a:srgbClr val="FFFF00"/>
                </a:highlight>
              </a:rPr>
              <a:t>Democrats</a:t>
            </a:r>
            <a:r>
              <a:rPr lang="en-US" dirty="0"/>
              <a:t> could control election districts to favor themselves?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5820561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From: </a:t>
            </a:r>
            <a:r>
              <a:rPr lang="en-US" sz="1200" dirty="0">
                <a:hlinkClick r:id="rId2"/>
              </a:rPr>
              <a:t>https://projects.fivethirtyeight.com/redistricting-maps/</a:t>
            </a:r>
            <a:r>
              <a:rPr lang="en-US" sz="1200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939954"/>
            <a:ext cx="236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that the overall impression of the map is still </a:t>
            </a:r>
            <a:r>
              <a:rPr lang="en-US" dirty="0">
                <a:solidFill>
                  <a:srgbClr val="FF0000"/>
                </a:solidFill>
              </a:rPr>
              <a:t>Rep</a:t>
            </a:r>
            <a:r>
              <a:rPr lang="en-US" dirty="0"/>
              <a:t>. overall.</a:t>
            </a:r>
          </a:p>
          <a:p>
            <a:endParaRPr lang="en-US" dirty="0"/>
          </a:p>
          <a:p>
            <a:r>
              <a:rPr lang="en-US" dirty="0"/>
              <a:t>Changes in representation take place largely on the east/west coasts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248" y="1911096"/>
            <a:ext cx="5330817" cy="456285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325F6E-705C-88D2-AB50-6EEC5E280F37}"/>
              </a:ext>
            </a:extLst>
          </p:cNvPr>
          <p:cNvSpPr/>
          <p:nvPr/>
        </p:nvSpPr>
        <p:spPr>
          <a:xfrm>
            <a:off x="4419600" y="1911096"/>
            <a:ext cx="838200" cy="4659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07345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WP: Segregation in U.S. Cities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74721"/>
            <a:ext cx="4093568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574721"/>
            <a:ext cx="3924300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6400800"/>
            <a:ext cx="777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From: </a:t>
            </a:r>
            <a:r>
              <a:rPr lang="en-US" sz="1200" dirty="0">
                <a:hlinkClick r:id="rId4"/>
              </a:rPr>
              <a:t>https://www.washingtonpost.com/graphics/2018/national/segregation-us-cities/</a:t>
            </a:r>
            <a:r>
              <a:rPr lang="en-US" sz="12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1143699"/>
            <a:ext cx="82296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Aaron Williams &amp; Armand </a:t>
            </a:r>
            <a:r>
              <a:rPr lang="en-US" dirty="0" err="1"/>
              <a:t>Emamdjomeh</a:t>
            </a:r>
            <a:r>
              <a:rPr lang="en-US" dirty="0"/>
              <a:t> at the </a:t>
            </a:r>
            <a:r>
              <a:rPr lang="en-US" i="1" dirty="0"/>
              <a:t>Washington Post </a:t>
            </a:r>
            <a:r>
              <a:rPr lang="en-US" dirty="0"/>
              <a:t>studied changes in racial composition and diversity in U.S. cities over 30+ years</a:t>
            </a:r>
          </a:p>
          <a:p>
            <a:pPr>
              <a:spcAft>
                <a:spcPts val="600"/>
              </a:spcAft>
            </a:pPr>
            <a:r>
              <a:rPr lang="en-US" dirty="0"/>
              <a:t>They relate these to demographic, policy, and urban/suburban issues using well-designed thematic maps.</a:t>
            </a:r>
          </a:p>
        </p:txBody>
      </p:sp>
      <p:pic>
        <p:nvPicPr>
          <p:cNvPr id="9" name="Picture 8" descr="A black and white text&#10;&#10;AI-generated content may be incorrect.">
            <a:extLst>
              <a:ext uri="{FF2B5EF4-FFF2-40B4-BE49-F238E27FC236}">
                <a16:creationId xmlns:a16="http://schemas.microsoft.com/office/drawing/2014/main" id="{FA689419-CC3B-BE5E-4A8A-41FF44E855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838" y="279389"/>
            <a:ext cx="715962" cy="7159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A9F9A6-EC21-0479-98A1-93922AB506DF}"/>
              </a:ext>
            </a:extLst>
          </p:cNvPr>
          <p:cNvSpPr txBox="1"/>
          <p:nvPr/>
        </p:nvSpPr>
        <p:spPr>
          <a:xfrm>
            <a:off x="7506038" y="219998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accent2"/>
                </a:solidFill>
              </a:rPr>
              <a:t>diversity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391B71-F6F1-6EBF-2896-CFF8475283B2}"/>
              </a:ext>
            </a:extLst>
          </p:cNvPr>
          <p:cNvSpPr txBox="1"/>
          <p:nvPr/>
        </p:nvSpPr>
        <p:spPr>
          <a:xfrm>
            <a:off x="3429000" y="219998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accent2"/>
                </a:solidFill>
              </a:rPr>
              <a:t>distribution</a:t>
            </a:r>
          </a:p>
        </p:txBody>
      </p:sp>
    </p:spTree>
    <p:extLst>
      <p:ext uri="{BB962C8B-B14F-4D97-AF65-F5344CB8AC3E}">
        <p14:creationId xmlns:p14="http://schemas.microsoft.com/office/powerpoint/2010/main" val="1966439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58163-BEAC-469E-B48C-D0BE54524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World in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758CBC-E716-486B-90C9-46EB1C7A2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569AECA2-02DB-4522-ACF6-31BC1DAF5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58679"/>
            <a:ext cx="7242857" cy="5393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B1B805-1BD1-41F0-B3D4-270560467E60}"/>
              </a:ext>
            </a:extLst>
          </p:cNvPr>
          <p:cNvSpPr txBox="1"/>
          <p:nvPr/>
        </p:nvSpPr>
        <p:spPr>
          <a:xfrm>
            <a:off x="457200" y="1093572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impressive range of social &amp; environmental issues  presented by </a:t>
            </a:r>
            <a:r>
              <a:rPr lang="en-US" i="1" dirty="0"/>
              <a:t>Our World in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82B8BA-20E1-484F-CA50-1E20B838C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432664"/>
            <a:ext cx="714286" cy="4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067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B20ED-1674-B154-AAAB-12C5897FE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2971800" cy="1249362"/>
          </a:xfrm>
        </p:spPr>
        <p:txBody>
          <a:bodyPr>
            <a:normAutofit fontScale="90000"/>
          </a:bodyPr>
          <a:lstStyle/>
          <a:p>
            <a:r>
              <a:rPr lang="en-CA" dirty="0"/>
              <a:t>Our World in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CB19E0-8F66-260E-B64E-04A5C1281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 descr="A graph of a graph showing the cost of a health executable&#10;&#10;Description automatically generated with medium confidence">
            <a:extLst>
              <a:ext uri="{FF2B5EF4-FFF2-40B4-BE49-F238E27FC236}">
                <a16:creationId xmlns:a16="http://schemas.microsoft.com/office/drawing/2014/main" id="{5A07414D-4840-7AA3-B7DE-583C813A8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89" y="609600"/>
            <a:ext cx="5371563" cy="58531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C2721F-5A77-9077-A70C-F0CD0D365471}"/>
              </a:ext>
            </a:extLst>
          </p:cNvPr>
          <p:cNvSpPr txBox="1"/>
          <p:nvPr/>
        </p:nvSpPr>
        <p:spPr>
          <a:xfrm>
            <a:off x="457200" y="2209800"/>
            <a:ext cx="274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What is the main message of this chart?</a:t>
            </a:r>
          </a:p>
          <a:p>
            <a:endParaRPr lang="en-CA" dirty="0"/>
          </a:p>
          <a:p>
            <a:r>
              <a:rPr lang="en-CA" dirty="0"/>
              <a:t>Why is it effective?</a:t>
            </a:r>
          </a:p>
          <a:p>
            <a:endParaRPr lang="en-CA" dirty="0"/>
          </a:p>
          <a:p>
            <a:r>
              <a:rPr lang="en-CA" dirty="0"/>
              <a:t>Would using log expenditure be better or worse?</a:t>
            </a:r>
          </a:p>
        </p:txBody>
      </p:sp>
    </p:spTree>
    <p:extLst>
      <p:ext uri="{BB962C8B-B14F-4D97-AF65-F5344CB8AC3E}">
        <p14:creationId xmlns:p14="http://schemas.microsoft.com/office/powerpoint/2010/main" val="15564842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3F1D5-0104-4B27-835A-82E9D8A5D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Financial Times COVID tracker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16401A-6DFF-4CAA-837D-9EC968B5C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D49C2EF7-FD42-48A0-BE60-1C4AD3CA3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267" y="1219200"/>
            <a:ext cx="4770533" cy="52277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9E8195-714A-4672-9EEA-37D03ADED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54" y="1219200"/>
            <a:ext cx="2571429" cy="5142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7D22D9-02BF-4378-B23F-A264046B1842}"/>
              </a:ext>
            </a:extLst>
          </p:cNvPr>
          <p:cNvSpPr txBox="1"/>
          <p:nvPr/>
        </p:nvSpPr>
        <p:spPr>
          <a:xfrm>
            <a:off x="457200" y="2209800"/>
            <a:ext cx="3352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series of charts from the Financial Times was hailed for best-practices in the early stages of the pandemic.</a:t>
            </a:r>
          </a:p>
          <a:p>
            <a:endParaRPr lang="en-US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b="1" dirty="0"/>
              <a:t>Log scale </a:t>
            </a:r>
            <a:r>
              <a:rPr lang="en-US" dirty="0"/>
              <a:t>make it easy to compare rates of increase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dirty="0"/>
              <a:t>Visual meaning for “leveling the curve”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b="1" dirty="0"/>
              <a:t>Labels</a:t>
            </a:r>
            <a:r>
              <a:rPr lang="en-US" dirty="0"/>
              <a:t> for interventions (lockdown)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dirty="0"/>
              <a:t>Sensible (relative) </a:t>
            </a:r>
            <a:r>
              <a:rPr lang="en-US" b="1" dirty="0"/>
              <a:t>origin</a:t>
            </a:r>
            <a:r>
              <a:rPr lang="en-US" dirty="0"/>
              <a:t> – days since 10</a:t>
            </a:r>
            <a:r>
              <a:rPr lang="en-US" baseline="30000" dirty="0"/>
              <a:t>th</a:t>
            </a:r>
            <a:r>
              <a:rPr lang="en-US" dirty="0"/>
              <a:t> death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4928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B8602-A4C0-4469-8683-80DA42233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Reuters COVID tracker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13FCD0-156D-4457-B39E-F36BA7296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4B1EF9-92CC-4EA7-9AAF-4069AB275EBD}"/>
              </a:ext>
            </a:extLst>
          </p:cNvPr>
          <p:cNvSpPr txBox="1"/>
          <p:nvPr/>
        </p:nvSpPr>
        <p:spPr>
          <a:xfrm>
            <a:off x="457200" y="11430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journalists at Reuters created live trackers, pulling data from different sources to generate real-time graphics with text, telling the story of the pandemic.</a:t>
            </a:r>
          </a:p>
          <a:p>
            <a:r>
              <a:rPr lang="en-US" dirty="0"/>
              <a:t>An interactive globe serves as a novel way to explore vaccination rates.</a:t>
            </a:r>
          </a:p>
        </p:txBody>
      </p:sp>
      <p:pic>
        <p:nvPicPr>
          <p:cNvPr id="7" name="Picture 6" descr="A screenshot of a screen shot of a globe&#10;&#10;Description automatically generated">
            <a:extLst>
              <a:ext uri="{FF2B5EF4-FFF2-40B4-BE49-F238E27FC236}">
                <a16:creationId xmlns:a16="http://schemas.microsoft.com/office/drawing/2014/main" id="{2C257179-1704-A3EB-E3EA-09FD9F06E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268278"/>
            <a:ext cx="663230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81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BE0B7-3AA7-96BB-3B5E-23FE7AF5F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“Data” in Data Journalism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0290D9-E80F-CC44-9195-E0909F20D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Several screenshots of a computer&#10;&#10;Description automatically generated">
            <a:extLst>
              <a:ext uri="{FF2B5EF4-FFF2-40B4-BE49-F238E27FC236}">
                <a16:creationId xmlns:a16="http://schemas.microsoft.com/office/drawing/2014/main" id="{EA13912F-2D74-E0E5-9A4B-C2B18F694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2280211"/>
            <a:ext cx="7277100" cy="40443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CA5AE6-5A8E-39CF-6BD4-BC4799F9E1B5}"/>
              </a:ext>
            </a:extLst>
          </p:cNvPr>
          <p:cNvSpPr txBox="1"/>
          <p:nvPr/>
        </p:nvSpPr>
        <p:spPr>
          <a:xfrm>
            <a:off x="457200" y="11430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Investigative reporting generates messy databases from various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Challenges: Organize, clean, filter,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Goals: Find the story; but mostly: make it </a:t>
            </a:r>
            <a:r>
              <a:rPr lang="en-CA" dirty="0">
                <a:solidFill>
                  <a:srgbClr val="FF0000"/>
                </a:solidFill>
              </a:rPr>
              <a:t>credible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BED224-6779-AB26-3A0D-68E2233CC434}"/>
              </a:ext>
            </a:extLst>
          </p:cNvPr>
          <p:cNvSpPr txBox="1"/>
          <p:nvPr/>
        </p:nvSpPr>
        <p:spPr>
          <a:xfrm>
            <a:off x="685800" y="6477000"/>
            <a:ext cx="716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From: Jim Rankin, </a:t>
            </a:r>
            <a:r>
              <a:rPr lang="en-CA" sz="1400" dirty="0">
                <a:hlinkClick r:id="rId3"/>
              </a:rPr>
              <a:t>Data Successes</a:t>
            </a:r>
            <a:r>
              <a:rPr lang="en-CA" sz="1400" dirty="0"/>
              <a:t>, 6135 Guest lecture, 2020</a:t>
            </a:r>
          </a:p>
        </p:txBody>
      </p:sp>
      <p:pic>
        <p:nvPicPr>
          <p:cNvPr id="10" name="Picture 9" descr="A close-up of a person&#10;&#10;Description automatically generated">
            <a:extLst>
              <a:ext uri="{FF2B5EF4-FFF2-40B4-BE49-F238E27FC236}">
                <a16:creationId xmlns:a16="http://schemas.microsoft.com/office/drawing/2014/main" id="{07097797-226F-654F-D7A8-D3360983B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335" y="1070106"/>
            <a:ext cx="1050429" cy="101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213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512396-BCC5-473C-B09B-C2D1AA8A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05B87-E234-4221-A15C-F7B583692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55488"/>
            <a:ext cx="5440490" cy="52766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861340-BC7D-406E-8596-0F72865148B3}"/>
              </a:ext>
            </a:extLst>
          </p:cNvPr>
          <p:cNvSpPr txBox="1"/>
          <p:nvPr/>
        </p:nvSpPr>
        <p:spPr>
          <a:xfrm>
            <a:off x="228600" y="3048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Other interactive displays provide the possibility to compare countries by geographic region and income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769524-32D1-48DD-B3CA-7D9167739921}"/>
              </a:ext>
            </a:extLst>
          </p:cNvPr>
          <p:cNvSpPr txBox="1"/>
          <p:nvPr/>
        </p:nvSpPr>
        <p:spPr>
          <a:xfrm>
            <a:off x="5791200" y="1515136"/>
            <a:ext cx="3048000" cy="3693319"/>
          </a:xfrm>
          <a:custGeom>
            <a:avLst/>
            <a:gdLst>
              <a:gd name="connsiteX0" fmla="*/ 0 w 3048000"/>
              <a:gd name="connsiteY0" fmla="*/ 0 h 3693319"/>
              <a:gd name="connsiteX1" fmla="*/ 538480 w 3048000"/>
              <a:gd name="connsiteY1" fmla="*/ 0 h 3693319"/>
              <a:gd name="connsiteX2" fmla="*/ 955040 w 3048000"/>
              <a:gd name="connsiteY2" fmla="*/ 0 h 3693319"/>
              <a:gd name="connsiteX3" fmla="*/ 1432560 w 3048000"/>
              <a:gd name="connsiteY3" fmla="*/ 0 h 3693319"/>
              <a:gd name="connsiteX4" fmla="*/ 2001520 w 3048000"/>
              <a:gd name="connsiteY4" fmla="*/ 0 h 3693319"/>
              <a:gd name="connsiteX5" fmla="*/ 2509520 w 3048000"/>
              <a:gd name="connsiteY5" fmla="*/ 0 h 3693319"/>
              <a:gd name="connsiteX6" fmla="*/ 3048000 w 3048000"/>
              <a:gd name="connsiteY6" fmla="*/ 0 h 3693319"/>
              <a:gd name="connsiteX7" fmla="*/ 3048000 w 3048000"/>
              <a:gd name="connsiteY7" fmla="*/ 490684 h 3693319"/>
              <a:gd name="connsiteX8" fmla="*/ 3048000 w 3048000"/>
              <a:gd name="connsiteY8" fmla="*/ 944434 h 3693319"/>
              <a:gd name="connsiteX9" fmla="*/ 3048000 w 3048000"/>
              <a:gd name="connsiteY9" fmla="*/ 1508985 h 3693319"/>
              <a:gd name="connsiteX10" fmla="*/ 3048000 w 3048000"/>
              <a:gd name="connsiteY10" fmla="*/ 1962735 h 3693319"/>
              <a:gd name="connsiteX11" fmla="*/ 3048000 w 3048000"/>
              <a:gd name="connsiteY11" fmla="*/ 2379553 h 3693319"/>
              <a:gd name="connsiteX12" fmla="*/ 3048000 w 3048000"/>
              <a:gd name="connsiteY12" fmla="*/ 2833303 h 3693319"/>
              <a:gd name="connsiteX13" fmla="*/ 3048000 w 3048000"/>
              <a:gd name="connsiteY13" fmla="*/ 3693319 h 3693319"/>
              <a:gd name="connsiteX14" fmla="*/ 2540000 w 3048000"/>
              <a:gd name="connsiteY14" fmla="*/ 3693319 h 3693319"/>
              <a:gd name="connsiteX15" fmla="*/ 2032000 w 3048000"/>
              <a:gd name="connsiteY15" fmla="*/ 3693319 h 3693319"/>
              <a:gd name="connsiteX16" fmla="*/ 1584960 w 3048000"/>
              <a:gd name="connsiteY16" fmla="*/ 3693319 h 3693319"/>
              <a:gd name="connsiteX17" fmla="*/ 1076960 w 3048000"/>
              <a:gd name="connsiteY17" fmla="*/ 3693319 h 3693319"/>
              <a:gd name="connsiteX18" fmla="*/ 568960 w 3048000"/>
              <a:gd name="connsiteY18" fmla="*/ 3693319 h 3693319"/>
              <a:gd name="connsiteX19" fmla="*/ 0 w 3048000"/>
              <a:gd name="connsiteY19" fmla="*/ 3693319 h 3693319"/>
              <a:gd name="connsiteX20" fmla="*/ 0 w 3048000"/>
              <a:gd name="connsiteY20" fmla="*/ 3165702 h 3693319"/>
              <a:gd name="connsiteX21" fmla="*/ 0 w 3048000"/>
              <a:gd name="connsiteY21" fmla="*/ 2675018 h 3693319"/>
              <a:gd name="connsiteX22" fmla="*/ 0 w 3048000"/>
              <a:gd name="connsiteY22" fmla="*/ 2147401 h 3693319"/>
              <a:gd name="connsiteX23" fmla="*/ 0 w 3048000"/>
              <a:gd name="connsiteY23" fmla="*/ 1582851 h 3693319"/>
              <a:gd name="connsiteX24" fmla="*/ 0 w 3048000"/>
              <a:gd name="connsiteY24" fmla="*/ 1018301 h 3693319"/>
              <a:gd name="connsiteX25" fmla="*/ 0 w 3048000"/>
              <a:gd name="connsiteY25" fmla="*/ 453751 h 3693319"/>
              <a:gd name="connsiteX26" fmla="*/ 0 w 3048000"/>
              <a:gd name="connsiteY26" fmla="*/ 0 h 3693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048000" h="3693319" fill="none" extrusionOk="0">
                <a:moveTo>
                  <a:pt x="0" y="0"/>
                </a:moveTo>
                <a:cubicBezTo>
                  <a:pt x="124048" y="-24135"/>
                  <a:pt x="330464" y="63173"/>
                  <a:pt x="538480" y="0"/>
                </a:cubicBezTo>
                <a:cubicBezTo>
                  <a:pt x="746496" y="-63173"/>
                  <a:pt x="787985" y="17862"/>
                  <a:pt x="955040" y="0"/>
                </a:cubicBezTo>
                <a:cubicBezTo>
                  <a:pt x="1122095" y="-17862"/>
                  <a:pt x="1292880" y="32844"/>
                  <a:pt x="1432560" y="0"/>
                </a:cubicBezTo>
                <a:cubicBezTo>
                  <a:pt x="1572240" y="-32844"/>
                  <a:pt x="1816126" y="48577"/>
                  <a:pt x="2001520" y="0"/>
                </a:cubicBezTo>
                <a:cubicBezTo>
                  <a:pt x="2186914" y="-48577"/>
                  <a:pt x="2388094" y="52828"/>
                  <a:pt x="2509520" y="0"/>
                </a:cubicBezTo>
                <a:cubicBezTo>
                  <a:pt x="2630946" y="-52828"/>
                  <a:pt x="2781629" y="1989"/>
                  <a:pt x="3048000" y="0"/>
                </a:cubicBezTo>
                <a:cubicBezTo>
                  <a:pt x="3087495" y="213023"/>
                  <a:pt x="2994069" y="278357"/>
                  <a:pt x="3048000" y="490684"/>
                </a:cubicBezTo>
                <a:cubicBezTo>
                  <a:pt x="3101931" y="703011"/>
                  <a:pt x="3021994" y="847806"/>
                  <a:pt x="3048000" y="944434"/>
                </a:cubicBezTo>
                <a:cubicBezTo>
                  <a:pt x="3074006" y="1041062"/>
                  <a:pt x="3040211" y="1275503"/>
                  <a:pt x="3048000" y="1508985"/>
                </a:cubicBezTo>
                <a:cubicBezTo>
                  <a:pt x="3055789" y="1742467"/>
                  <a:pt x="3031091" y="1844000"/>
                  <a:pt x="3048000" y="1962735"/>
                </a:cubicBezTo>
                <a:cubicBezTo>
                  <a:pt x="3064909" y="2081470"/>
                  <a:pt x="3041214" y="2224882"/>
                  <a:pt x="3048000" y="2379553"/>
                </a:cubicBezTo>
                <a:cubicBezTo>
                  <a:pt x="3054786" y="2534224"/>
                  <a:pt x="3009102" y="2720373"/>
                  <a:pt x="3048000" y="2833303"/>
                </a:cubicBezTo>
                <a:cubicBezTo>
                  <a:pt x="3086898" y="2946233"/>
                  <a:pt x="3042591" y="3298212"/>
                  <a:pt x="3048000" y="3693319"/>
                </a:cubicBezTo>
                <a:cubicBezTo>
                  <a:pt x="2824366" y="3709663"/>
                  <a:pt x="2786647" y="3666931"/>
                  <a:pt x="2540000" y="3693319"/>
                </a:cubicBezTo>
                <a:cubicBezTo>
                  <a:pt x="2293353" y="3719707"/>
                  <a:pt x="2210343" y="3675080"/>
                  <a:pt x="2032000" y="3693319"/>
                </a:cubicBezTo>
                <a:cubicBezTo>
                  <a:pt x="1853657" y="3711558"/>
                  <a:pt x="1787073" y="3657941"/>
                  <a:pt x="1584960" y="3693319"/>
                </a:cubicBezTo>
                <a:cubicBezTo>
                  <a:pt x="1382847" y="3728697"/>
                  <a:pt x="1203942" y="3687451"/>
                  <a:pt x="1076960" y="3693319"/>
                </a:cubicBezTo>
                <a:cubicBezTo>
                  <a:pt x="949978" y="3699187"/>
                  <a:pt x="775629" y="3649954"/>
                  <a:pt x="568960" y="3693319"/>
                </a:cubicBezTo>
                <a:cubicBezTo>
                  <a:pt x="362291" y="3736684"/>
                  <a:pt x="177835" y="3690438"/>
                  <a:pt x="0" y="3693319"/>
                </a:cubicBezTo>
                <a:cubicBezTo>
                  <a:pt x="-40583" y="3517547"/>
                  <a:pt x="39938" y="3379547"/>
                  <a:pt x="0" y="3165702"/>
                </a:cubicBezTo>
                <a:cubicBezTo>
                  <a:pt x="-39938" y="2951857"/>
                  <a:pt x="34959" y="2862889"/>
                  <a:pt x="0" y="2675018"/>
                </a:cubicBezTo>
                <a:cubicBezTo>
                  <a:pt x="-34959" y="2487147"/>
                  <a:pt x="7936" y="2341899"/>
                  <a:pt x="0" y="2147401"/>
                </a:cubicBezTo>
                <a:cubicBezTo>
                  <a:pt x="-7936" y="1952903"/>
                  <a:pt x="49127" y="1742795"/>
                  <a:pt x="0" y="1582851"/>
                </a:cubicBezTo>
                <a:cubicBezTo>
                  <a:pt x="-49127" y="1422907"/>
                  <a:pt x="43449" y="1166259"/>
                  <a:pt x="0" y="1018301"/>
                </a:cubicBezTo>
                <a:cubicBezTo>
                  <a:pt x="-43449" y="870343"/>
                  <a:pt x="58541" y="650492"/>
                  <a:pt x="0" y="453751"/>
                </a:cubicBezTo>
                <a:cubicBezTo>
                  <a:pt x="-58541" y="257010"/>
                  <a:pt x="5199" y="163445"/>
                  <a:pt x="0" y="0"/>
                </a:cubicBezTo>
                <a:close/>
              </a:path>
              <a:path w="3048000" h="3693319" stroke="0" extrusionOk="0">
                <a:moveTo>
                  <a:pt x="0" y="0"/>
                </a:moveTo>
                <a:cubicBezTo>
                  <a:pt x="218936" y="-48455"/>
                  <a:pt x="353700" y="19811"/>
                  <a:pt x="477520" y="0"/>
                </a:cubicBezTo>
                <a:cubicBezTo>
                  <a:pt x="601340" y="-19811"/>
                  <a:pt x="718346" y="9190"/>
                  <a:pt x="894080" y="0"/>
                </a:cubicBezTo>
                <a:cubicBezTo>
                  <a:pt x="1069814" y="-9190"/>
                  <a:pt x="1325697" y="44376"/>
                  <a:pt x="1463040" y="0"/>
                </a:cubicBezTo>
                <a:cubicBezTo>
                  <a:pt x="1600383" y="-44376"/>
                  <a:pt x="1806404" y="31567"/>
                  <a:pt x="1940560" y="0"/>
                </a:cubicBezTo>
                <a:cubicBezTo>
                  <a:pt x="2074716" y="-31567"/>
                  <a:pt x="2277687" y="38295"/>
                  <a:pt x="2418080" y="0"/>
                </a:cubicBezTo>
                <a:cubicBezTo>
                  <a:pt x="2558473" y="-38295"/>
                  <a:pt x="2885065" y="14589"/>
                  <a:pt x="3048000" y="0"/>
                </a:cubicBezTo>
                <a:cubicBezTo>
                  <a:pt x="3096945" y="194685"/>
                  <a:pt x="3018977" y="244971"/>
                  <a:pt x="3048000" y="453751"/>
                </a:cubicBezTo>
                <a:cubicBezTo>
                  <a:pt x="3077023" y="662531"/>
                  <a:pt x="3041578" y="859162"/>
                  <a:pt x="3048000" y="981368"/>
                </a:cubicBezTo>
                <a:cubicBezTo>
                  <a:pt x="3054422" y="1103574"/>
                  <a:pt x="3039900" y="1239184"/>
                  <a:pt x="3048000" y="1435118"/>
                </a:cubicBezTo>
                <a:cubicBezTo>
                  <a:pt x="3056100" y="1631052"/>
                  <a:pt x="3037907" y="1684825"/>
                  <a:pt x="3048000" y="1888869"/>
                </a:cubicBezTo>
                <a:cubicBezTo>
                  <a:pt x="3058093" y="2092913"/>
                  <a:pt x="3011189" y="2270162"/>
                  <a:pt x="3048000" y="2416486"/>
                </a:cubicBezTo>
                <a:cubicBezTo>
                  <a:pt x="3084811" y="2562810"/>
                  <a:pt x="3022126" y="2753095"/>
                  <a:pt x="3048000" y="2981036"/>
                </a:cubicBezTo>
                <a:cubicBezTo>
                  <a:pt x="3073874" y="3208977"/>
                  <a:pt x="2976045" y="3506740"/>
                  <a:pt x="3048000" y="3693319"/>
                </a:cubicBezTo>
                <a:cubicBezTo>
                  <a:pt x="2944631" y="3750800"/>
                  <a:pt x="2688040" y="3638798"/>
                  <a:pt x="2540000" y="3693319"/>
                </a:cubicBezTo>
                <a:cubicBezTo>
                  <a:pt x="2391960" y="3747840"/>
                  <a:pt x="2198413" y="3684442"/>
                  <a:pt x="2092960" y="3693319"/>
                </a:cubicBezTo>
                <a:cubicBezTo>
                  <a:pt x="1987507" y="3702196"/>
                  <a:pt x="1707110" y="3677716"/>
                  <a:pt x="1584960" y="3693319"/>
                </a:cubicBezTo>
                <a:cubicBezTo>
                  <a:pt x="1462810" y="3708922"/>
                  <a:pt x="1287600" y="3670794"/>
                  <a:pt x="1016000" y="3693319"/>
                </a:cubicBezTo>
                <a:cubicBezTo>
                  <a:pt x="744400" y="3715844"/>
                  <a:pt x="758642" y="3649429"/>
                  <a:pt x="508000" y="3693319"/>
                </a:cubicBezTo>
                <a:cubicBezTo>
                  <a:pt x="257358" y="3737209"/>
                  <a:pt x="134443" y="3687396"/>
                  <a:pt x="0" y="3693319"/>
                </a:cubicBezTo>
                <a:cubicBezTo>
                  <a:pt x="-17535" y="3579149"/>
                  <a:pt x="24220" y="3418605"/>
                  <a:pt x="0" y="3239568"/>
                </a:cubicBezTo>
                <a:cubicBezTo>
                  <a:pt x="-24220" y="3060531"/>
                  <a:pt x="51032" y="2949877"/>
                  <a:pt x="0" y="2748885"/>
                </a:cubicBezTo>
                <a:cubicBezTo>
                  <a:pt x="-51032" y="2547893"/>
                  <a:pt x="20373" y="2380626"/>
                  <a:pt x="0" y="2147401"/>
                </a:cubicBezTo>
                <a:cubicBezTo>
                  <a:pt x="-20373" y="1914176"/>
                  <a:pt x="49920" y="1867468"/>
                  <a:pt x="0" y="1619784"/>
                </a:cubicBezTo>
                <a:cubicBezTo>
                  <a:pt x="-49920" y="1372100"/>
                  <a:pt x="41410" y="1285298"/>
                  <a:pt x="0" y="1129100"/>
                </a:cubicBezTo>
                <a:cubicBezTo>
                  <a:pt x="-41410" y="972902"/>
                  <a:pt x="28258" y="900550"/>
                  <a:pt x="0" y="712283"/>
                </a:cubicBezTo>
                <a:cubicBezTo>
                  <a:pt x="-28258" y="524016"/>
                  <a:pt x="50242" y="310733"/>
                  <a:pt x="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40000"/>
            </a:schemeClr>
          </a:solidFill>
          <a:ln w="22225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“Reuters also took on the</a:t>
            </a:r>
          </a:p>
          <a:p>
            <a:r>
              <a:rPr lang="en-US" dirty="0"/>
              <a:t>hard task of tracking the vaccination policies that determined who had access to COVID-19 vaccines in countries around the world. </a:t>
            </a:r>
          </a:p>
          <a:p>
            <a:endParaRPr lang="en-US" dirty="0"/>
          </a:p>
          <a:p>
            <a:r>
              <a:rPr lang="en-US" dirty="0"/>
              <a:t>That meant creating a unifying structure to catalogue the different phases of each country's vaccination</a:t>
            </a:r>
          </a:p>
          <a:p>
            <a:r>
              <a:rPr lang="en-US" dirty="0"/>
              <a:t>rollout plan.”</a:t>
            </a:r>
          </a:p>
          <a:p>
            <a:r>
              <a:rPr lang="en-US" dirty="0"/>
              <a:t>-- Prasanta Kumar Dutta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80B069-3883-4FBD-B2A9-43304AC8782B}"/>
              </a:ext>
            </a:extLst>
          </p:cNvPr>
          <p:cNvSpPr txBox="1"/>
          <p:nvPr/>
        </p:nvSpPr>
        <p:spPr>
          <a:xfrm>
            <a:off x="5867400" y="5638800"/>
            <a:ext cx="3048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https://graphics.reuters.com/world-coronavirus-tracker-and-maps/vaccination-rollout-and-access/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14524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00CE87-6230-5F85-195C-63B7B2F46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Flatten the curve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04F304-8226-34F4-BC0D-AA0409C4F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 descr="A cartoon of a person and a blue curve&#10;&#10;Description automatically generated">
            <a:extLst>
              <a:ext uri="{FF2B5EF4-FFF2-40B4-BE49-F238E27FC236}">
                <a16:creationId xmlns:a16="http://schemas.microsoft.com/office/drawing/2014/main" id="{00BA57E1-D2B7-E0EE-ADE5-C8771375F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6858000" cy="43165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303194-9633-D2AF-1220-9FE7CAB1D321}"/>
              </a:ext>
            </a:extLst>
          </p:cNvPr>
          <p:cNvSpPr txBox="1"/>
          <p:nvPr/>
        </p:nvSpPr>
        <p:spPr>
          <a:xfrm>
            <a:off x="457200" y="1143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Infographic created by epidemiologist Dr. </a:t>
            </a:r>
            <a:r>
              <a:rPr lang="en-CA" dirty="0" err="1"/>
              <a:t>Siouxsie</a:t>
            </a:r>
            <a:r>
              <a:rPr lang="en-CA" dirty="0"/>
              <a:t> Wiles &amp; illustrator Toby Morris for the New Zealand publication </a:t>
            </a:r>
            <a:r>
              <a:rPr lang="en-CA" dirty="0">
                <a:hlinkClick r:id="rId3"/>
              </a:rPr>
              <a:t>The Spinoff.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3FBA45-C531-658A-038C-715162B90A1C}"/>
              </a:ext>
            </a:extLst>
          </p:cNvPr>
          <p:cNvSpPr txBox="1"/>
          <p:nvPr/>
        </p:nvSpPr>
        <p:spPr>
          <a:xfrm>
            <a:off x="685800" y="61722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See: Robert </a:t>
            </a:r>
            <a:r>
              <a:rPr lang="en-CA" sz="1400" dirty="0" err="1"/>
              <a:t>Kosara</a:t>
            </a:r>
            <a:r>
              <a:rPr lang="en-CA" sz="1400" dirty="0"/>
              <a:t>, </a:t>
            </a:r>
            <a:r>
              <a:rPr lang="en-CA" sz="1400" dirty="0">
                <a:hlinkClick r:id="rId4"/>
              </a:rPr>
              <a:t>https://eagereyes.org/blog/2020/the-visual-evolution-of-the-flattening-the-curve-information-graphic</a:t>
            </a:r>
            <a:r>
              <a:rPr lang="en-CA" sz="14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53EB6-1B7E-3B73-6274-D2DCA30AB6E5}"/>
              </a:ext>
            </a:extLst>
          </p:cNvPr>
          <p:cNvSpPr txBox="1"/>
          <p:nvPr/>
        </p:nvSpPr>
        <p:spPr>
          <a:xfrm>
            <a:off x="7239000" y="1828800"/>
            <a:ext cx="1524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Animated, rather than separate panels</a:t>
            </a:r>
          </a:p>
          <a:p>
            <a:endParaRPr lang="en-CA" sz="1600" dirty="0"/>
          </a:p>
          <a:p>
            <a:r>
              <a:rPr lang="en-CA" sz="1600" dirty="0"/>
              <a:t>Clear, memorable title</a:t>
            </a:r>
          </a:p>
          <a:p>
            <a:endParaRPr lang="en-CA" sz="1600" dirty="0"/>
          </a:p>
          <a:p>
            <a:r>
              <a:rPr lang="en-CA" sz="1600" dirty="0"/>
              <a:t>Simple drawing rather than messy data</a:t>
            </a:r>
          </a:p>
          <a:p>
            <a:endParaRPr lang="en-CA" sz="1600" dirty="0"/>
          </a:p>
          <a:p>
            <a:r>
              <a:rPr lang="en-CA" sz="1600" dirty="0"/>
              <a:t>Cases vs. capacity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94F3F7-A381-E370-DE3B-8B09EE374291}"/>
              </a:ext>
            </a:extLst>
          </p:cNvPr>
          <p:cNvSpPr txBox="1"/>
          <p:nvPr/>
        </p:nvSpPr>
        <p:spPr>
          <a:xfrm>
            <a:off x="6934200" y="18288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CA" sz="2400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37B367-500D-319E-360F-66BE3088C4A2}"/>
              </a:ext>
            </a:extLst>
          </p:cNvPr>
          <p:cNvSpPr txBox="1"/>
          <p:nvPr/>
        </p:nvSpPr>
        <p:spPr>
          <a:xfrm>
            <a:off x="6972300" y="2792839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CA" sz="2400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840C17-B0C9-1B1E-6A59-483FE5D525BF}"/>
              </a:ext>
            </a:extLst>
          </p:cNvPr>
          <p:cNvSpPr txBox="1"/>
          <p:nvPr/>
        </p:nvSpPr>
        <p:spPr>
          <a:xfrm>
            <a:off x="6972300" y="3502339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CA" sz="24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A7BB0A-72A3-AEFC-D586-673DB4D5D706}"/>
              </a:ext>
            </a:extLst>
          </p:cNvPr>
          <p:cNvSpPr txBox="1"/>
          <p:nvPr/>
        </p:nvSpPr>
        <p:spPr>
          <a:xfrm>
            <a:off x="6947105" y="4481059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CA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01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Toronto Star: Trump Lies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95600"/>
            <a:ext cx="6985715" cy="30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219200"/>
            <a:ext cx="8221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Daniel Dale &amp; Ed Tubb at the </a:t>
            </a:r>
            <a:r>
              <a:rPr lang="en-US" i="1" dirty="0"/>
              <a:t>Toronto Star </a:t>
            </a:r>
            <a:r>
              <a:rPr lang="en-US" dirty="0"/>
              <a:t>maintained a database of every false claim made by Donald Trump since the Inauguration on Jan. 20, 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609600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Interactive filter at: </a:t>
            </a:r>
            <a:r>
              <a:rPr lang="en-US" dirty="0">
                <a:hlinkClick r:id="rId3"/>
              </a:rPr>
              <a:t>http://projects.thestar.com/donald-trump-fact-check/</a:t>
            </a:r>
            <a:r>
              <a:rPr lang="en-US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5600" y="5272481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(as of 3-13-2019)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865531"/>
            <a:ext cx="1104762" cy="88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880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Toronto Star: Trump Lies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57" y="2362200"/>
            <a:ext cx="8000000" cy="3314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371600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Every false claim is documented: place, claim, truth, “slug”, categories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478061-8D23-4027-962D-AFE8A1AD25E8}"/>
              </a:ext>
            </a:extLst>
          </p:cNvPr>
          <p:cNvSpPr txBox="1"/>
          <p:nvPr/>
        </p:nvSpPr>
        <p:spPr>
          <a:xfrm>
            <a:off x="5486400" y="1954371"/>
            <a:ext cx="1371600" cy="307777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inauguration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9192C6-DDF1-4443-A21B-180B6C75C56B}"/>
              </a:ext>
            </a:extLst>
          </p:cNvPr>
          <p:cNvSpPr/>
          <p:nvPr/>
        </p:nvSpPr>
        <p:spPr>
          <a:xfrm>
            <a:off x="7391400" y="5913033"/>
            <a:ext cx="999762" cy="307777"/>
          </a:xfrm>
          <a:prstGeom prst="rect">
            <a:avLst/>
          </a:prstGeom>
          <a:ln w="2222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US" sz="1400" dirty="0">
                <a:solidFill>
                  <a:prstClr val="black"/>
                </a:solidFill>
              </a:rPr>
              <a:t>voter fraud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1B7993-C70B-4C59-B865-07CD0D2975CD}"/>
              </a:ext>
            </a:extLst>
          </p:cNvPr>
          <p:cNvSpPr txBox="1"/>
          <p:nvPr/>
        </p:nvSpPr>
        <p:spPr>
          <a:xfrm>
            <a:off x="5334000" y="5849707"/>
            <a:ext cx="1219200" cy="338554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media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A2ABE99-2E18-4188-A904-79C0337852C4}"/>
              </a:ext>
            </a:extLst>
          </p:cNvPr>
          <p:cNvCxnSpPr/>
          <p:nvPr/>
        </p:nvCxnSpPr>
        <p:spPr>
          <a:xfrm>
            <a:off x="6858000" y="2262148"/>
            <a:ext cx="381000" cy="633452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45EFE52-183E-4323-BD21-E9C7D0307C6C}"/>
              </a:ext>
            </a:extLst>
          </p:cNvPr>
          <p:cNvCxnSpPr>
            <a:stCxn id="9" idx="0"/>
          </p:cNvCxnSpPr>
          <p:nvPr/>
        </p:nvCxnSpPr>
        <p:spPr>
          <a:xfrm flipV="1">
            <a:off x="5943600" y="3429000"/>
            <a:ext cx="1295400" cy="242070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B7F391F-8FF3-4F33-9C39-6FCCCEAEC39E}"/>
              </a:ext>
            </a:extLst>
          </p:cNvPr>
          <p:cNvCxnSpPr/>
          <p:nvPr/>
        </p:nvCxnSpPr>
        <p:spPr>
          <a:xfrm flipH="1" flipV="1">
            <a:off x="7772400" y="5105400"/>
            <a:ext cx="381000" cy="84374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18EE8D4-8B57-42CB-B48E-17337359E637}"/>
              </a:ext>
            </a:extLst>
          </p:cNvPr>
          <p:cNvSpPr txBox="1"/>
          <p:nvPr/>
        </p:nvSpPr>
        <p:spPr>
          <a:xfrm>
            <a:off x="2583877" y="2062093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claim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8163B8-80E4-422C-B1CC-71D10810DD9F}"/>
              </a:ext>
            </a:extLst>
          </p:cNvPr>
          <p:cNvSpPr txBox="1"/>
          <p:nvPr/>
        </p:nvSpPr>
        <p:spPr>
          <a:xfrm>
            <a:off x="3625743" y="2052885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truth</a:t>
            </a:r>
          </a:p>
        </p:txBody>
      </p:sp>
    </p:spTree>
    <p:extLst>
      <p:ext uri="{BB962C8B-B14F-4D97-AF65-F5344CB8AC3E}">
        <p14:creationId xmlns:p14="http://schemas.microsoft.com/office/powerpoint/2010/main" val="1183367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Jelle</a:t>
            </a:r>
            <a:r>
              <a:rPr lang="en-US" dirty="0"/>
              <a:t> </a:t>
            </a:r>
            <a:r>
              <a:rPr lang="en-US" dirty="0" err="1"/>
              <a:t>Geertsma</a:t>
            </a:r>
            <a:r>
              <a:rPr lang="en-US" dirty="0"/>
              <a:t>: Trump Lies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538" y="1312877"/>
            <a:ext cx="51435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447800"/>
            <a:ext cx="27432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Graphic artist </a:t>
            </a:r>
            <a:r>
              <a:rPr lang="en-US" dirty="0" err="1"/>
              <a:t>Jelle</a:t>
            </a:r>
            <a:r>
              <a:rPr lang="en-US" dirty="0"/>
              <a:t> </a:t>
            </a:r>
            <a:r>
              <a:rPr lang="en-US" dirty="0" err="1"/>
              <a:t>Geertsma</a:t>
            </a:r>
            <a:r>
              <a:rPr lang="en-US" dirty="0"/>
              <a:t> designed this animated graphic showing the top 5 claim “slugs” &amp; the top 20 categories over time, by month.</a:t>
            </a:r>
          </a:p>
          <a:p>
            <a:endParaRPr lang="en-US" dirty="0"/>
          </a:p>
          <a:p>
            <a:r>
              <a:rPr lang="en-US" dirty="0"/>
              <a:t>Bars at right show cumulative totals</a:t>
            </a:r>
          </a:p>
          <a:p>
            <a:endParaRPr lang="en-US" dirty="0"/>
          </a:p>
          <a:p>
            <a:r>
              <a:rPr lang="en-US" dirty="0"/>
              <a:t>This animation uses the </a:t>
            </a:r>
            <a:r>
              <a:rPr lang="en-US" dirty="0" err="1"/>
              <a:t>gganimate</a:t>
            </a:r>
            <a:r>
              <a:rPr lang="en-US" dirty="0"/>
              <a:t> package.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 err="1"/>
              <a:t>TrumpLies</a:t>
            </a:r>
            <a:r>
              <a:rPr lang="en-US" dirty="0"/>
              <a:t> package is in progress. </a:t>
            </a:r>
            <a:r>
              <a:rPr lang="en-US" dirty="0">
                <a:solidFill>
                  <a:srgbClr val="FF0000"/>
                </a:solidFill>
              </a:rPr>
              <a:t>Ugh! Not so.</a:t>
            </a:r>
          </a:p>
          <a:p>
            <a:r>
              <a:rPr lang="en-US" sz="1200" dirty="0">
                <a:hlinkClick r:id="rId3"/>
              </a:rPr>
              <a:t>https://github.com/friendly/TrumpLies</a:t>
            </a:r>
            <a:r>
              <a:rPr lang="en-US" sz="12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91400" y="137160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cumulative totals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620000" y="1679377"/>
            <a:ext cx="0" cy="705683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0A27914-62C2-46EE-BC67-F1576950D1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79783"/>
            <a:ext cx="722058" cy="72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671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F73F8-FDAB-4A42-868D-FCDFD407F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Scrollytelling</a:t>
            </a:r>
            <a:r>
              <a:rPr lang="en-US" dirty="0"/>
              <a:t>: The Impatient 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A1CE2-DBA2-43B3-8199-73089419D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44E303-F034-43BC-93AA-F38C1296B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30823"/>
            <a:ext cx="8193024" cy="41940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C4B724-F124-41DD-8C83-16B5FE7845D5}"/>
              </a:ext>
            </a:extLst>
          </p:cNvPr>
          <p:cNvSpPr txBox="1"/>
          <p:nvPr/>
        </p:nvSpPr>
        <p:spPr>
          <a:xfrm>
            <a:off x="430160" y="1171658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What it’s like waiting for a kidney transplant in the U.S.?</a:t>
            </a:r>
          </a:p>
          <a:p>
            <a:pPr algn="ctr"/>
            <a:r>
              <a:rPr lang="en-US" sz="2400" dirty="0"/>
              <a:t>More importantly: What can I do?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DB8AEB-9F1C-437E-AB9E-CE5A6DFA6733}"/>
              </a:ext>
            </a:extLst>
          </p:cNvPr>
          <p:cNvSpPr txBox="1"/>
          <p:nvPr/>
        </p:nvSpPr>
        <p:spPr>
          <a:xfrm>
            <a:off x="533400" y="6375996"/>
            <a:ext cx="403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 </a:t>
            </a:r>
            <a:r>
              <a:rPr lang="en-US" sz="1600" dirty="0">
                <a:hlinkClick r:id="rId3"/>
              </a:rPr>
              <a:t>https://xujunjiejack.github.io/</a:t>
            </a:r>
            <a:r>
              <a:rPr lang="en-US" sz="16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7F85AC-2BD0-413B-8C4F-C07D0481061F}"/>
              </a:ext>
            </a:extLst>
          </p:cNvPr>
          <p:cNvSpPr txBox="1"/>
          <p:nvPr/>
        </p:nvSpPr>
        <p:spPr>
          <a:xfrm>
            <a:off x="571500" y="2244117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Waitlist length / Donors &amp; blood type, by state</a:t>
            </a:r>
          </a:p>
        </p:txBody>
      </p:sp>
    </p:spTree>
    <p:extLst>
      <p:ext uri="{BB962C8B-B14F-4D97-AF65-F5344CB8AC3E}">
        <p14:creationId xmlns:p14="http://schemas.microsoft.com/office/powerpoint/2010/main" val="16520535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EACFB-E4B4-48DC-BD30-D2F8631B3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Scrollytelling</a:t>
            </a:r>
            <a:r>
              <a:rPr lang="en-US" dirty="0"/>
              <a:t>: The Impatient List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D2A6CC-5B1E-452C-9BA9-0BDCD5D4B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ECBCB7-27C9-4F73-B7AE-1EFAA32FD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98" y="1307172"/>
            <a:ext cx="7495238" cy="52761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8FEF08-8312-DFA8-7F61-46C8EFA2BD16}"/>
              </a:ext>
            </a:extLst>
          </p:cNvPr>
          <p:cNvSpPr/>
          <p:nvPr/>
        </p:nvSpPr>
        <p:spPr>
          <a:xfrm>
            <a:off x="609600" y="5791200"/>
            <a:ext cx="2895600" cy="79216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07800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EACFB-E4B4-48DC-BD30-D2F8631B3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Scrollytelling</a:t>
            </a:r>
            <a:r>
              <a:rPr lang="en-US" dirty="0"/>
              <a:t>: The Impatient List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D2A6CC-5B1E-452C-9BA9-0BDCD5D4B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3689CE-8E5F-4C98-B943-DBAE4BF3D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59696"/>
            <a:ext cx="7696200" cy="522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350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65177-F03E-4BA8-90EE-6D6F0EFDF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Drill-down to tell a story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8FEBAB-01E1-4F0C-BCAE-3344D6668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 descr="Chart, diagram&#10;&#10;Description automatically generated">
            <a:extLst>
              <a:ext uri="{FF2B5EF4-FFF2-40B4-BE49-F238E27FC236}">
                <a16:creationId xmlns:a16="http://schemas.microsoft.com/office/drawing/2014/main" id="{68A0FC96-627D-4D11-8A8F-CB6A51A2E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668" y="2009396"/>
            <a:ext cx="6172788" cy="32597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DF8FE6-CAB2-49AF-87E7-3A1CFE740FC8}"/>
              </a:ext>
            </a:extLst>
          </p:cNvPr>
          <p:cNvSpPr txBox="1"/>
          <p:nvPr/>
        </p:nvSpPr>
        <p:spPr>
          <a:xfrm>
            <a:off x="457200" y="1143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i="1" dirty="0"/>
              <a:t>Wall Street Journal </a:t>
            </a:r>
            <a:r>
              <a:rPr lang="en-US" dirty="0"/>
              <a:t>published this interactive story of potential conflicts of interest in the business holdings of Donald Trump and his family (2017)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958C48-AE8C-4079-8468-CD2E3986C500}"/>
              </a:ext>
            </a:extLst>
          </p:cNvPr>
          <p:cNvSpPr txBox="1"/>
          <p:nvPr/>
        </p:nvSpPr>
        <p:spPr>
          <a:xfrm>
            <a:off x="609600" y="6352956"/>
            <a:ext cx="723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https://www.wsj.com/graphics/donald-trump-potential-conflicts-of-interest/</a:t>
            </a:r>
            <a:r>
              <a:rPr lang="en-US" sz="14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F39880-6676-47FA-82A1-CD91823DA075}"/>
              </a:ext>
            </a:extLst>
          </p:cNvPr>
          <p:cNvSpPr txBox="1"/>
          <p:nvPr/>
        </p:nvSpPr>
        <p:spPr>
          <a:xfrm>
            <a:off x="457200" y="5250764"/>
            <a:ext cx="7772400" cy="830997"/>
          </a:xfrm>
          <a:custGeom>
            <a:avLst/>
            <a:gdLst>
              <a:gd name="connsiteX0" fmla="*/ 0 w 7772400"/>
              <a:gd name="connsiteY0" fmla="*/ 0 h 830997"/>
              <a:gd name="connsiteX1" fmla="*/ 675601 w 7772400"/>
              <a:gd name="connsiteY1" fmla="*/ 0 h 830997"/>
              <a:gd name="connsiteX2" fmla="*/ 1195754 w 7772400"/>
              <a:gd name="connsiteY2" fmla="*/ 0 h 830997"/>
              <a:gd name="connsiteX3" fmla="*/ 1793631 w 7772400"/>
              <a:gd name="connsiteY3" fmla="*/ 0 h 830997"/>
              <a:gd name="connsiteX4" fmla="*/ 2546956 w 7772400"/>
              <a:gd name="connsiteY4" fmla="*/ 0 h 830997"/>
              <a:gd name="connsiteX5" fmla="*/ 2989385 w 7772400"/>
              <a:gd name="connsiteY5" fmla="*/ 0 h 830997"/>
              <a:gd name="connsiteX6" fmla="*/ 3664986 w 7772400"/>
              <a:gd name="connsiteY6" fmla="*/ 0 h 830997"/>
              <a:gd name="connsiteX7" fmla="*/ 4107414 w 7772400"/>
              <a:gd name="connsiteY7" fmla="*/ 0 h 830997"/>
              <a:gd name="connsiteX8" fmla="*/ 4705291 w 7772400"/>
              <a:gd name="connsiteY8" fmla="*/ 0 h 830997"/>
              <a:gd name="connsiteX9" fmla="*/ 5380892 w 7772400"/>
              <a:gd name="connsiteY9" fmla="*/ 0 h 830997"/>
              <a:gd name="connsiteX10" fmla="*/ 5745597 w 7772400"/>
              <a:gd name="connsiteY10" fmla="*/ 0 h 830997"/>
              <a:gd name="connsiteX11" fmla="*/ 6110302 w 7772400"/>
              <a:gd name="connsiteY11" fmla="*/ 0 h 830997"/>
              <a:gd name="connsiteX12" fmla="*/ 6863627 w 7772400"/>
              <a:gd name="connsiteY12" fmla="*/ 0 h 830997"/>
              <a:gd name="connsiteX13" fmla="*/ 7772400 w 7772400"/>
              <a:gd name="connsiteY13" fmla="*/ 0 h 830997"/>
              <a:gd name="connsiteX14" fmla="*/ 7772400 w 7772400"/>
              <a:gd name="connsiteY14" fmla="*/ 390569 h 830997"/>
              <a:gd name="connsiteX15" fmla="*/ 7772400 w 7772400"/>
              <a:gd name="connsiteY15" fmla="*/ 830997 h 830997"/>
              <a:gd name="connsiteX16" fmla="*/ 7096799 w 7772400"/>
              <a:gd name="connsiteY16" fmla="*/ 830997 h 830997"/>
              <a:gd name="connsiteX17" fmla="*/ 6421198 w 7772400"/>
              <a:gd name="connsiteY17" fmla="*/ 830997 h 830997"/>
              <a:gd name="connsiteX18" fmla="*/ 5823321 w 7772400"/>
              <a:gd name="connsiteY18" fmla="*/ 830997 h 830997"/>
              <a:gd name="connsiteX19" fmla="*/ 5069996 w 7772400"/>
              <a:gd name="connsiteY19" fmla="*/ 830997 h 830997"/>
              <a:gd name="connsiteX20" fmla="*/ 4316671 w 7772400"/>
              <a:gd name="connsiteY20" fmla="*/ 830997 h 830997"/>
              <a:gd name="connsiteX21" fmla="*/ 3641070 w 7772400"/>
              <a:gd name="connsiteY21" fmla="*/ 830997 h 830997"/>
              <a:gd name="connsiteX22" fmla="*/ 2965470 w 7772400"/>
              <a:gd name="connsiteY22" fmla="*/ 830997 h 830997"/>
              <a:gd name="connsiteX23" fmla="*/ 2289869 w 7772400"/>
              <a:gd name="connsiteY23" fmla="*/ 830997 h 830997"/>
              <a:gd name="connsiteX24" fmla="*/ 1847440 w 7772400"/>
              <a:gd name="connsiteY24" fmla="*/ 830997 h 830997"/>
              <a:gd name="connsiteX25" fmla="*/ 1094115 w 7772400"/>
              <a:gd name="connsiteY25" fmla="*/ 830997 h 830997"/>
              <a:gd name="connsiteX26" fmla="*/ 0 w 7772400"/>
              <a:gd name="connsiteY26" fmla="*/ 830997 h 830997"/>
              <a:gd name="connsiteX27" fmla="*/ 0 w 7772400"/>
              <a:gd name="connsiteY27" fmla="*/ 440428 h 830997"/>
              <a:gd name="connsiteX28" fmla="*/ 0 w 7772400"/>
              <a:gd name="connsiteY28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772400" h="830997" fill="none" extrusionOk="0">
                <a:moveTo>
                  <a:pt x="0" y="0"/>
                </a:moveTo>
                <a:cubicBezTo>
                  <a:pt x="170797" y="-75392"/>
                  <a:pt x="505536" y="40699"/>
                  <a:pt x="675601" y="0"/>
                </a:cubicBezTo>
                <a:cubicBezTo>
                  <a:pt x="845666" y="-40699"/>
                  <a:pt x="1051039" y="46457"/>
                  <a:pt x="1195754" y="0"/>
                </a:cubicBezTo>
                <a:cubicBezTo>
                  <a:pt x="1340469" y="-46457"/>
                  <a:pt x="1538232" y="3775"/>
                  <a:pt x="1793631" y="0"/>
                </a:cubicBezTo>
                <a:cubicBezTo>
                  <a:pt x="2049030" y="-3775"/>
                  <a:pt x="2256202" y="36298"/>
                  <a:pt x="2546956" y="0"/>
                </a:cubicBezTo>
                <a:cubicBezTo>
                  <a:pt x="2837711" y="-36298"/>
                  <a:pt x="2808381" y="40680"/>
                  <a:pt x="2989385" y="0"/>
                </a:cubicBezTo>
                <a:cubicBezTo>
                  <a:pt x="3170389" y="-40680"/>
                  <a:pt x="3371102" y="29663"/>
                  <a:pt x="3664986" y="0"/>
                </a:cubicBezTo>
                <a:cubicBezTo>
                  <a:pt x="3958870" y="-29663"/>
                  <a:pt x="3928836" y="46955"/>
                  <a:pt x="4107414" y="0"/>
                </a:cubicBezTo>
                <a:cubicBezTo>
                  <a:pt x="4285992" y="-46955"/>
                  <a:pt x="4457992" y="23585"/>
                  <a:pt x="4705291" y="0"/>
                </a:cubicBezTo>
                <a:cubicBezTo>
                  <a:pt x="4952590" y="-23585"/>
                  <a:pt x="5133170" y="8853"/>
                  <a:pt x="5380892" y="0"/>
                </a:cubicBezTo>
                <a:cubicBezTo>
                  <a:pt x="5628614" y="-8853"/>
                  <a:pt x="5614531" y="37054"/>
                  <a:pt x="5745597" y="0"/>
                </a:cubicBezTo>
                <a:cubicBezTo>
                  <a:pt x="5876664" y="-37054"/>
                  <a:pt x="5952468" y="15316"/>
                  <a:pt x="6110302" y="0"/>
                </a:cubicBezTo>
                <a:cubicBezTo>
                  <a:pt x="6268137" y="-15316"/>
                  <a:pt x="6613360" y="38076"/>
                  <a:pt x="6863627" y="0"/>
                </a:cubicBezTo>
                <a:cubicBezTo>
                  <a:pt x="7113894" y="-38076"/>
                  <a:pt x="7344254" y="26372"/>
                  <a:pt x="7772400" y="0"/>
                </a:cubicBezTo>
                <a:cubicBezTo>
                  <a:pt x="7776414" y="87953"/>
                  <a:pt x="7739283" y="240840"/>
                  <a:pt x="7772400" y="390569"/>
                </a:cubicBezTo>
                <a:cubicBezTo>
                  <a:pt x="7805517" y="540298"/>
                  <a:pt x="7749798" y="615416"/>
                  <a:pt x="7772400" y="830997"/>
                </a:cubicBezTo>
                <a:cubicBezTo>
                  <a:pt x="7493977" y="872010"/>
                  <a:pt x="7328193" y="818426"/>
                  <a:pt x="7096799" y="830997"/>
                </a:cubicBezTo>
                <a:cubicBezTo>
                  <a:pt x="6865405" y="843568"/>
                  <a:pt x="6719751" y="791589"/>
                  <a:pt x="6421198" y="830997"/>
                </a:cubicBezTo>
                <a:cubicBezTo>
                  <a:pt x="6122645" y="870405"/>
                  <a:pt x="6102179" y="794202"/>
                  <a:pt x="5823321" y="830997"/>
                </a:cubicBezTo>
                <a:cubicBezTo>
                  <a:pt x="5544463" y="867792"/>
                  <a:pt x="5419081" y="770237"/>
                  <a:pt x="5069996" y="830997"/>
                </a:cubicBezTo>
                <a:cubicBezTo>
                  <a:pt x="4720911" y="891757"/>
                  <a:pt x="4574358" y="827807"/>
                  <a:pt x="4316671" y="830997"/>
                </a:cubicBezTo>
                <a:cubicBezTo>
                  <a:pt x="4058984" y="834187"/>
                  <a:pt x="3922246" y="825890"/>
                  <a:pt x="3641070" y="830997"/>
                </a:cubicBezTo>
                <a:cubicBezTo>
                  <a:pt x="3359894" y="836104"/>
                  <a:pt x="3213652" y="755922"/>
                  <a:pt x="2965470" y="830997"/>
                </a:cubicBezTo>
                <a:cubicBezTo>
                  <a:pt x="2717288" y="906072"/>
                  <a:pt x="2444555" y="758744"/>
                  <a:pt x="2289869" y="830997"/>
                </a:cubicBezTo>
                <a:cubicBezTo>
                  <a:pt x="2135183" y="903250"/>
                  <a:pt x="1997666" y="796707"/>
                  <a:pt x="1847440" y="830997"/>
                </a:cubicBezTo>
                <a:cubicBezTo>
                  <a:pt x="1697214" y="865287"/>
                  <a:pt x="1392301" y="752637"/>
                  <a:pt x="1094115" y="830997"/>
                </a:cubicBezTo>
                <a:cubicBezTo>
                  <a:pt x="795930" y="909357"/>
                  <a:pt x="289773" y="713404"/>
                  <a:pt x="0" y="830997"/>
                </a:cubicBezTo>
                <a:cubicBezTo>
                  <a:pt x="-1445" y="700574"/>
                  <a:pt x="41824" y="532188"/>
                  <a:pt x="0" y="440428"/>
                </a:cubicBezTo>
                <a:cubicBezTo>
                  <a:pt x="-41824" y="348668"/>
                  <a:pt x="24787" y="169058"/>
                  <a:pt x="0" y="0"/>
                </a:cubicBezTo>
                <a:close/>
              </a:path>
              <a:path w="7772400" h="830997" stroke="0" extrusionOk="0">
                <a:moveTo>
                  <a:pt x="0" y="0"/>
                </a:moveTo>
                <a:cubicBezTo>
                  <a:pt x="257710" y="-9016"/>
                  <a:pt x="399736" y="49076"/>
                  <a:pt x="520153" y="0"/>
                </a:cubicBezTo>
                <a:cubicBezTo>
                  <a:pt x="640570" y="-49076"/>
                  <a:pt x="703361" y="8080"/>
                  <a:pt x="884858" y="0"/>
                </a:cubicBezTo>
                <a:cubicBezTo>
                  <a:pt x="1066355" y="-8080"/>
                  <a:pt x="1289080" y="25976"/>
                  <a:pt x="1638183" y="0"/>
                </a:cubicBezTo>
                <a:cubicBezTo>
                  <a:pt x="1987286" y="-25976"/>
                  <a:pt x="1949781" y="16273"/>
                  <a:pt x="2158336" y="0"/>
                </a:cubicBezTo>
                <a:cubicBezTo>
                  <a:pt x="2366891" y="-16273"/>
                  <a:pt x="2468972" y="58264"/>
                  <a:pt x="2678489" y="0"/>
                </a:cubicBezTo>
                <a:cubicBezTo>
                  <a:pt x="2888006" y="-58264"/>
                  <a:pt x="3243213" y="73975"/>
                  <a:pt x="3431814" y="0"/>
                </a:cubicBezTo>
                <a:cubicBezTo>
                  <a:pt x="3620415" y="-73975"/>
                  <a:pt x="3726283" y="10906"/>
                  <a:pt x="3874242" y="0"/>
                </a:cubicBezTo>
                <a:cubicBezTo>
                  <a:pt x="4022201" y="-10906"/>
                  <a:pt x="4379285" y="33843"/>
                  <a:pt x="4627567" y="0"/>
                </a:cubicBezTo>
                <a:cubicBezTo>
                  <a:pt x="4875849" y="-33843"/>
                  <a:pt x="5012506" y="54520"/>
                  <a:pt x="5380892" y="0"/>
                </a:cubicBezTo>
                <a:cubicBezTo>
                  <a:pt x="5749278" y="-54520"/>
                  <a:pt x="5734833" y="39387"/>
                  <a:pt x="5978769" y="0"/>
                </a:cubicBezTo>
                <a:cubicBezTo>
                  <a:pt x="6222705" y="-39387"/>
                  <a:pt x="6476281" y="69849"/>
                  <a:pt x="6732094" y="0"/>
                </a:cubicBezTo>
                <a:cubicBezTo>
                  <a:pt x="6987908" y="-69849"/>
                  <a:pt x="7144556" y="43163"/>
                  <a:pt x="7252247" y="0"/>
                </a:cubicBezTo>
                <a:cubicBezTo>
                  <a:pt x="7359938" y="-43163"/>
                  <a:pt x="7519758" y="24806"/>
                  <a:pt x="7772400" y="0"/>
                </a:cubicBezTo>
                <a:cubicBezTo>
                  <a:pt x="7794126" y="133404"/>
                  <a:pt x="7745320" y="244466"/>
                  <a:pt x="7772400" y="423808"/>
                </a:cubicBezTo>
                <a:cubicBezTo>
                  <a:pt x="7799480" y="603150"/>
                  <a:pt x="7747295" y="651079"/>
                  <a:pt x="7772400" y="830997"/>
                </a:cubicBezTo>
                <a:cubicBezTo>
                  <a:pt x="7631832" y="900561"/>
                  <a:pt x="7418151" y="825274"/>
                  <a:pt x="7174523" y="830997"/>
                </a:cubicBezTo>
                <a:cubicBezTo>
                  <a:pt x="6930895" y="836720"/>
                  <a:pt x="6709064" y="792790"/>
                  <a:pt x="6421198" y="830997"/>
                </a:cubicBezTo>
                <a:cubicBezTo>
                  <a:pt x="6133332" y="869204"/>
                  <a:pt x="6070923" y="790999"/>
                  <a:pt x="5823321" y="830997"/>
                </a:cubicBezTo>
                <a:cubicBezTo>
                  <a:pt x="5575719" y="870995"/>
                  <a:pt x="5589288" y="816749"/>
                  <a:pt x="5458616" y="830997"/>
                </a:cubicBezTo>
                <a:cubicBezTo>
                  <a:pt x="5327945" y="845245"/>
                  <a:pt x="5171035" y="820019"/>
                  <a:pt x="5016187" y="830997"/>
                </a:cubicBezTo>
                <a:cubicBezTo>
                  <a:pt x="4861339" y="841975"/>
                  <a:pt x="4548814" y="759400"/>
                  <a:pt x="4262862" y="830997"/>
                </a:cubicBezTo>
                <a:cubicBezTo>
                  <a:pt x="3976910" y="902594"/>
                  <a:pt x="3889721" y="796033"/>
                  <a:pt x="3664986" y="830997"/>
                </a:cubicBezTo>
                <a:cubicBezTo>
                  <a:pt x="3440251" y="865961"/>
                  <a:pt x="3424752" y="826614"/>
                  <a:pt x="3222557" y="830997"/>
                </a:cubicBezTo>
                <a:cubicBezTo>
                  <a:pt x="3020362" y="835380"/>
                  <a:pt x="2835575" y="805749"/>
                  <a:pt x="2624680" y="830997"/>
                </a:cubicBezTo>
                <a:cubicBezTo>
                  <a:pt x="2413785" y="856245"/>
                  <a:pt x="2386906" y="807199"/>
                  <a:pt x="2259975" y="830997"/>
                </a:cubicBezTo>
                <a:cubicBezTo>
                  <a:pt x="2133045" y="854795"/>
                  <a:pt x="1976946" y="809771"/>
                  <a:pt x="1895270" y="830997"/>
                </a:cubicBezTo>
                <a:cubicBezTo>
                  <a:pt x="1813594" y="852223"/>
                  <a:pt x="1497245" y="789512"/>
                  <a:pt x="1297393" y="830997"/>
                </a:cubicBezTo>
                <a:cubicBezTo>
                  <a:pt x="1097541" y="872482"/>
                  <a:pt x="968623" y="795602"/>
                  <a:pt x="854964" y="830997"/>
                </a:cubicBezTo>
                <a:cubicBezTo>
                  <a:pt x="741305" y="866392"/>
                  <a:pt x="194692" y="742669"/>
                  <a:pt x="0" y="830997"/>
                </a:cubicBezTo>
                <a:cubicBezTo>
                  <a:pt x="-2201" y="682508"/>
                  <a:pt x="9260" y="580915"/>
                  <a:pt x="0" y="432118"/>
                </a:cubicBezTo>
                <a:cubicBezTo>
                  <a:pt x="-9260" y="283321"/>
                  <a:pt x="51679" y="126834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50000"/>
            </a:schemeClr>
          </a:solidFill>
          <a:ln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“The most difficult part of many visualization projects, and certainly of this one, was distilling a complex, messy dataset into a clean visualization with a clear takeaway,” says Eastwood.</a:t>
            </a:r>
          </a:p>
        </p:txBody>
      </p:sp>
    </p:spTree>
    <p:extLst>
      <p:ext uri="{BB962C8B-B14F-4D97-AF65-F5344CB8AC3E}">
        <p14:creationId xmlns:p14="http://schemas.microsoft.com/office/powerpoint/2010/main" val="8766732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0B5784-EAF8-45D9-9913-4AD2D9C2F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E5E237-B52B-4A09-8CE3-210476F5E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845" y="104705"/>
            <a:ext cx="5047619" cy="36380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4CBE1C-83F9-4638-87FF-283B07D6F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886200"/>
            <a:ext cx="3180952" cy="2009524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56ED1B-C068-4597-8F59-FB8179464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48" y="3030679"/>
            <a:ext cx="4266667" cy="3276190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B90DAC-13B2-4B91-834B-FA708C096489}"/>
              </a:ext>
            </a:extLst>
          </p:cNvPr>
          <p:cNvSpPr txBox="1"/>
          <p:nvPr/>
        </p:nvSpPr>
        <p:spPr>
          <a:xfrm>
            <a:off x="400448" y="685800"/>
            <a:ext cx="3409552" cy="1200329"/>
          </a:xfrm>
          <a:custGeom>
            <a:avLst/>
            <a:gdLst>
              <a:gd name="connsiteX0" fmla="*/ 0 w 3409552"/>
              <a:gd name="connsiteY0" fmla="*/ 0 h 1200329"/>
              <a:gd name="connsiteX1" fmla="*/ 500068 w 3409552"/>
              <a:gd name="connsiteY1" fmla="*/ 0 h 1200329"/>
              <a:gd name="connsiteX2" fmla="*/ 1102422 w 3409552"/>
              <a:gd name="connsiteY2" fmla="*/ 0 h 1200329"/>
              <a:gd name="connsiteX3" fmla="*/ 1636585 w 3409552"/>
              <a:gd name="connsiteY3" fmla="*/ 0 h 1200329"/>
              <a:gd name="connsiteX4" fmla="*/ 2136653 w 3409552"/>
              <a:gd name="connsiteY4" fmla="*/ 0 h 1200329"/>
              <a:gd name="connsiteX5" fmla="*/ 2739007 w 3409552"/>
              <a:gd name="connsiteY5" fmla="*/ 0 h 1200329"/>
              <a:gd name="connsiteX6" fmla="*/ 3409552 w 3409552"/>
              <a:gd name="connsiteY6" fmla="*/ 0 h 1200329"/>
              <a:gd name="connsiteX7" fmla="*/ 3409552 w 3409552"/>
              <a:gd name="connsiteY7" fmla="*/ 400110 h 1200329"/>
              <a:gd name="connsiteX8" fmla="*/ 3409552 w 3409552"/>
              <a:gd name="connsiteY8" fmla="*/ 776213 h 1200329"/>
              <a:gd name="connsiteX9" fmla="*/ 3409552 w 3409552"/>
              <a:gd name="connsiteY9" fmla="*/ 1200329 h 1200329"/>
              <a:gd name="connsiteX10" fmla="*/ 2909484 w 3409552"/>
              <a:gd name="connsiteY10" fmla="*/ 1200329 h 1200329"/>
              <a:gd name="connsiteX11" fmla="*/ 2443512 w 3409552"/>
              <a:gd name="connsiteY11" fmla="*/ 1200329 h 1200329"/>
              <a:gd name="connsiteX12" fmla="*/ 1841158 w 3409552"/>
              <a:gd name="connsiteY12" fmla="*/ 1200329 h 1200329"/>
              <a:gd name="connsiteX13" fmla="*/ 1341090 w 3409552"/>
              <a:gd name="connsiteY13" fmla="*/ 1200329 h 1200329"/>
              <a:gd name="connsiteX14" fmla="*/ 738736 w 3409552"/>
              <a:gd name="connsiteY14" fmla="*/ 1200329 h 1200329"/>
              <a:gd name="connsiteX15" fmla="*/ 0 w 3409552"/>
              <a:gd name="connsiteY15" fmla="*/ 1200329 h 1200329"/>
              <a:gd name="connsiteX16" fmla="*/ 0 w 3409552"/>
              <a:gd name="connsiteY16" fmla="*/ 812223 h 1200329"/>
              <a:gd name="connsiteX17" fmla="*/ 0 w 3409552"/>
              <a:gd name="connsiteY17" fmla="*/ 400110 h 1200329"/>
              <a:gd name="connsiteX18" fmla="*/ 0 w 3409552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09552" h="1200329" fill="none" extrusionOk="0">
                <a:moveTo>
                  <a:pt x="0" y="0"/>
                </a:moveTo>
                <a:cubicBezTo>
                  <a:pt x="196939" y="-41289"/>
                  <a:pt x="396532" y="13834"/>
                  <a:pt x="500068" y="0"/>
                </a:cubicBezTo>
                <a:cubicBezTo>
                  <a:pt x="603604" y="-13834"/>
                  <a:pt x="834653" y="64442"/>
                  <a:pt x="1102422" y="0"/>
                </a:cubicBezTo>
                <a:cubicBezTo>
                  <a:pt x="1370191" y="-64442"/>
                  <a:pt x="1381279" y="11731"/>
                  <a:pt x="1636585" y="0"/>
                </a:cubicBezTo>
                <a:cubicBezTo>
                  <a:pt x="1891891" y="-11731"/>
                  <a:pt x="1916805" y="26346"/>
                  <a:pt x="2136653" y="0"/>
                </a:cubicBezTo>
                <a:cubicBezTo>
                  <a:pt x="2356501" y="-26346"/>
                  <a:pt x="2605571" y="55760"/>
                  <a:pt x="2739007" y="0"/>
                </a:cubicBezTo>
                <a:cubicBezTo>
                  <a:pt x="2872443" y="-55760"/>
                  <a:pt x="3116171" y="33244"/>
                  <a:pt x="3409552" y="0"/>
                </a:cubicBezTo>
                <a:cubicBezTo>
                  <a:pt x="3452084" y="193132"/>
                  <a:pt x="3383094" y="246020"/>
                  <a:pt x="3409552" y="400110"/>
                </a:cubicBezTo>
                <a:cubicBezTo>
                  <a:pt x="3436010" y="554200"/>
                  <a:pt x="3400072" y="676075"/>
                  <a:pt x="3409552" y="776213"/>
                </a:cubicBezTo>
                <a:cubicBezTo>
                  <a:pt x="3419032" y="876351"/>
                  <a:pt x="3406047" y="1023209"/>
                  <a:pt x="3409552" y="1200329"/>
                </a:cubicBezTo>
                <a:cubicBezTo>
                  <a:pt x="3218447" y="1245218"/>
                  <a:pt x="3112867" y="1154740"/>
                  <a:pt x="2909484" y="1200329"/>
                </a:cubicBezTo>
                <a:cubicBezTo>
                  <a:pt x="2706101" y="1245918"/>
                  <a:pt x="2601479" y="1196911"/>
                  <a:pt x="2443512" y="1200329"/>
                </a:cubicBezTo>
                <a:cubicBezTo>
                  <a:pt x="2285545" y="1203747"/>
                  <a:pt x="1984944" y="1138554"/>
                  <a:pt x="1841158" y="1200329"/>
                </a:cubicBezTo>
                <a:cubicBezTo>
                  <a:pt x="1697372" y="1262104"/>
                  <a:pt x="1545500" y="1183771"/>
                  <a:pt x="1341090" y="1200329"/>
                </a:cubicBezTo>
                <a:cubicBezTo>
                  <a:pt x="1136680" y="1216887"/>
                  <a:pt x="988579" y="1200093"/>
                  <a:pt x="738736" y="1200329"/>
                </a:cubicBezTo>
                <a:cubicBezTo>
                  <a:pt x="488893" y="1200565"/>
                  <a:pt x="158142" y="1154393"/>
                  <a:pt x="0" y="1200329"/>
                </a:cubicBezTo>
                <a:cubicBezTo>
                  <a:pt x="-19683" y="1120473"/>
                  <a:pt x="25424" y="958334"/>
                  <a:pt x="0" y="812223"/>
                </a:cubicBezTo>
                <a:cubicBezTo>
                  <a:pt x="-25424" y="666112"/>
                  <a:pt x="25375" y="559328"/>
                  <a:pt x="0" y="400110"/>
                </a:cubicBezTo>
                <a:cubicBezTo>
                  <a:pt x="-25375" y="240892"/>
                  <a:pt x="7159" y="125411"/>
                  <a:pt x="0" y="0"/>
                </a:cubicBezTo>
                <a:close/>
              </a:path>
              <a:path w="3409552" h="1200329" stroke="0" extrusionOk="0">
                <a:moveTo>
                  <a:pt x="0" y="0"/>
                </a:moveTo>
                <a:cubicBezTo>
                  <a:pt x="149756" y="-35861"/>
                  <a:pt x="409603" y="11313"/>
                  <a:pt x="534163" y="0"/>
                </a:cubicBezTo>
                <a:cubicBezTo>
                  <a:pt x="658723" y="-11313"/>
                  <a:pt x="799530" y="21352"/>
                  <a:pt x="1000135" y="0"/>
                </a:cubicBezTo>
                <a:cubicBezTo>
                  <a:pt x="1200740" y="-21352"/>
                  <a:pt x="1490784" y="59747"/>
                  <a:pt x="1636585" y="0"/>
                </a:cubicBezTo>
                <a:cubicBezTo>
                  <a:pt x="1782386" y="-59747"/>
                  <a:pt x="1907813" y="49286"/>
                  <a:pt x="2170748" y="0"/>
                </a:cubicBezTo>
                <a:cubicBezTo>
                  <a:pt x="2433683" y="-49286"/>
                  <a:pt x="2542737" y="20685"/>
                  <a:pt x="2704911" y="0"/>
                </a:cubicBezTo>
                <a:cubicBezTo>
                  <a:pt x="2867085" y="-20685"/>
                  <a:pt x="3266848" y="25507"/>
                  <a:pt x="3409552" y="0"/>
                </a:cubicBezTo>
                <a:cubicBezTo>
                  <a:pt x="3440338" y="80270"/>
                  <a:pt x="3391323" y="297252"/>
                  <a:pt x="3409552" y="376103"/>
                </a:cubicBezTo>
                <a:cubicBezTo>
                  <a:pt x="3427781" y="454954"/>
                  <a:pt x="3377674" y="601169"/>
                  <a:pt x="3409552" y="776213"/>
                </a:cubicBezTo>
                <a:cubicBezTo>
                  <a:pt x="3441430" y="951257"/>
                  <a:pt x="3368600" y="1100581"/>
                  <a:pt x="3409552" y="1200329"/>
                </a:cubicBezTo>
                <a:cubicBezTo>
                  <a:pt x="3283873" y="1241782"/>
                  <a:pt x="3094452" y="1144869"/>
                  <a:pt x="2909484" y="1200329"/>
                </a:cubicBezTo>
                <a:cubicBezTo>
                  <a:pt x="2724516" y="1255789"/>
                  <a:pt x="2545991" y="1190266"/>
                  <a:pt x="2341226" y="1200329"/>
                </a:cubicBezTo>
                <a:cubicBezTo>
                  <a:pt x="2136461" y="1210392"/>
                  <a:pt x="1956314" y="1151191"/>
                  <a:pt x="1807063" y="1200329"/>
                </a:cubicBezTo>
                <a:cubicBezTo>
                  <a:pt x="1657812" y="1249467"/>
                  <a:pt x="1453389" y="1146987"/>
                  <a:pt x="1170613" y="1200329"/>
                </a:cubicBezTo>
                <a:cubicBezTo>
                  <a:pt x="887837" y="1253671"/>
                  <a:pt x="843137" y="1171242"/>
                  <a:pt x="534163" y="1200329"/>
                </a:cubicBezTo>
                <a:cubicBezTo>
                  <a:pt x="225189" y="1229416"/>
                  <a:pt x="230543" y="1165714"/>
                  <a:pt x="0" y="1200329"/>
                </a:cubicBezTo>
                <a:cubicBezTo>
                  <a:pt x="-16047" y="1089591"/>
                  <a:pt x="3184" y="981257"/>
                  <a:pt x="0" y="800219"/>
                </a:cubicBezTo>
                <a:cubicBezTo>
                  <a:pt x="-3184" y="619181"/>
                  <a:pt x="8661" y="566535"/>
                  <a:pt x="0" y="412113"/>
                </a:cubicBezTo>
                <a:cubicBezTo>
                  <a:pt x="-8661" y="257691"/>
                  <a:pt x="3977" y="124873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dirty="0"/>
              <a:t>In each part of the story, hovering with the mouse reveals the details of a particular investment and links to others</a:t>
            </a:r>
          </a:p>
        </p:txBody>
      </p:sp>
    </p:spTree>
    <p:extLst>
      <p:ext uri="{BB962C8B-B14F-4D97-AF65-F5344CB8AC3E}">
        <p14:creationId xmlns:p14="http://schemas.microsoft.com/office/powerpoint/2010/main" val="3125167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47E0EC-DE05-195B-9827-E7F970469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13" y="428604"/>
            <a:ext cx="2718354" cy="204113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 kern="1200" dirty="0">
                <a:latin typeface="+mj-lt"/>
                <a:ea typeface="+mj-ea"/>
                <a:cs typeface="+mj-cs"/>
              </a:rPr>
              <a:t>Examples of #DDJ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B8E50-5E3D-2788-404A-C3CB77B57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659" y="2509357"/>
            <a:ext cx="3078057" cy="3642418"/>
          </a:xfr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571500" indent="-5715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43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color of money</a:t>
            </a:r>
          </a:p>
          <a:p>
            <a:pPr marL="571500" indent="-5715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43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Hurricane Andrew</a:t>
            </a:r>
          </a:p>
          <a:p>
            <a:pPr marL="571500" indent="-5715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43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Predicting elections</a:t>
            </a:r>
          </a:p>
          <a:p>
            <a:pPr marL="571500" indent="-5715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43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Election reporting</a:t>
            </a:r>
          </a:p>
          <a:p>
            <a:pPr marL="571500" indent="-5715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43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Measles, vaccines, COVID</a:t>
            </a:r>
          </a:p>
          <a:p>
            <a:pPr marL="571500" indent="-5715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43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Truth &amp; </a:t>
            </a:r>
            <a:r>
              <a:rPr lang="en-US" sz="4300" dirty="0">
                <a:solidFill>
                  <a:schemeClr val="bg1"/>
                </a:solidFill>
              </a:rPr>
              <a:t>L</a:t>
            </a:r>
            <a:r>
              <a:rPr lang="en-US" sz="43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ies</a:t>
            </a:r>
          </a:p>
          <a:p>
            <a:pPr marL="571500" indent="-5715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43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Gun deaths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9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898863-EE90-31D9-DEC9-E404B62D0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539" b="1"/>
          <a:stretch/>
        </p:blipFill>
        <p:spPr>
          <a:xfrm>
            <a:off x="3312612" y="507238"/>
            <a:ext cx="2116701" cy="2822268"/>
          </a:xfrm>
          <a:custGeom>
            <a:avLst/>
            <a:gdLst/>
            <a:ahLst/>
            <a:cxnLst/>
            <a:rect l="l" t="t" r="r" b="b"/>
            <a:pathLst>
              <a:path w="2822268" h="2822268">
                <a:moveTo>
                  <a:pt x="1411134" y="0"/>
                </a:moveTo>
                <a:cubicBezTo>
                  <a:pt x="2190482" y="0"/>
                  <a:pt x="2822268" y="631786"/>
                  <a:pt x="2822268" y="1411134"/>
                </a:cubicBezTo>
                <a:cubicBezTo>
                  <a:pt x="2822268" y="2190482"/>
                  <a:pt x="2190482" y="2822268"/>
                  <a:pt x="1411134" y="2822268"/>
                </a:cubicBezTo>
                <a:cubicBezTo>
                  <a:pt x="631786" y="2822268"/>
                  <a:pt x="0" y="2190482"/>
                  <a:pt x="0" y="1411134"/>
                </a:cubicBezTo>
                <a:cubicBezTo>
                  <a:pt x="0" y="631786"/>
                  <a:pt x="631786" y="0"/>
                  <a:pt x="1411134" y="0"/>
                </a:cubicBezTo>
                <a:close/>
              </a:path>
            </a:pathLst>
          </a:cu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C324338-7A53-B7E3-3E63-7EAAE21D7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4" r="15804" b="4"/>
          <a:stretch/>
        </p:blipFill>
        <p:spPr bwMode="auto">
          <a:xfrm>
            <a:off x="5599926" y="10"/>
            <a:ext cx="1923338" cy="2469732"/>
          </a:xfrm>
          <a:custGeom>
            <a:avLst/>
            <a:gdLst/>
            <a:ahLst/>
            <a:cxnLst/>
            <a:rect l="l" t="t" r="r" b="b"/>
            <a:pathLst>
              <a:path w="2564451" h="2469742">
                <a:moveTo>
                  <a:pt x="799668" y="0"/>
                </a:moveTo>
                <a:lnTo>
                  <a:pt x="1764783" y="0"/>
                </a:lnTo>
                <a:lnTo>
                  <a:pt x="1781325" y="6055"/>
                </a:lnTo>
                <a:cubicBezTo>
                  <a:pt x="2241535" y="200707"/>
                  <a:pt x="2564451" y="656401"/>
                  <a:pt x="2564451" y="1187517"/>
                </a:cubicBezTo>
                <a:cubicBezTo>
                  <a:pt x="2564451" y="1895670"/>
                  <a:pt x="1990379" y="2469742"/>
                  <a:pt x="1282225" y="2469742"/>
                </a:cubicBezTo>
                <a:cubicBezTo>
                  <a:pt x="574072" y="2469742"/>
                  <a:pt x="0" y="1895670"/>
                  <a:pt x="0" y="1187517"/>
                </a:cubicBezTo>
                <a:cubicBezTo>
                  <a:pt x="0" y="656401"/>
                  <a:pt x="322916" y="200707"/>
                  <a:pt x="783126" y="605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3D4E88-7656-184D-18E8-E8352E13CB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31"/>
          <a:stretch/>
        </p:blipFill>
        <p:spPr>
          <a:xfrm>
            <a:off x="7309586" y="1711922"/>
            <a:ext cx="1834415" cy="2822268"/>
          </a:xfrm>
          <a:custGeom>
            <a:avLst/>
            <a:gdLst/>
            <a:ahLst/>
            <a:cxnLst/>
            <a:rect l="l" t="t" r="r" b="b"/>
            <a:pathLst>
              <a:path w="2445887" h="2822268">
                <a:moveTo>
                  <a:pt x="1411134" y="0"/>
                </a:moveTo>
                <a:cubicBezTo>
                  <a:pt x="1800808" y="0"/>
                  <a:pt x="2153592" y="157947"/>
                  <a:pt x="2408957" y="413312"/>
                </a:cubicBezTo>
                <a:lnTo>
                  <a:pt x="2445887" y="453946"/>
                </a:lnTo>
                <a:lnTo>
                  <a:pt x="2445887" y="2368323"/>
                </a:lnTo>
                <a:lnTo>
                  <a:pt x="2408957" y="2408957"/>
                </a:lnTo>
                <a:cubicBezTo>
                  <a:pt x="2153592" y="2664322"/>
                  <a:pt x="1800808" y="2822268"/>
                  <a:pt x="1411134" y="2822268"/>
                </a:cubicBezTo>
                <a:cubicBezTo>
                  <a:pt x="631786" y="2822268"/>
                  <a:pt x="0" y="2190482"/>
                  <a:pt x="0" y="1411134"/>
                </a:cubicBezTo>
                <a:cubicBezTo>
                  <a:pt x="0" y="631786"/>
                  <a:pt x="631786" y="0"/>
                  <a:pt x="1411134" y="0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3D2F7B-BD57-794D-52EE-2A1771DE81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91" r="11367" b="-1"/>
          <a:stretch/>
        </p:blipFill>
        <p:spPr>
          <a:xfrm>
            <a:off x="4706835" y="3215582"/>
            <a:ext cx="2816427" cy="3642418"/>
          </a:xfrm>
          <a:custGeom>
            <a:avLst/>
            <a:gdLst/>
            <a:ahLst/>
            <a:cxnLst/>
            <a:rect l="l" t="t" r="r" b="b"/>
            <a:pathLst>
              <a:path w="3755236" h="3642418">
                <a:moveTo>
                  <a:pt x="1877618" y="0"/>
                </a:moveTo>
                <a:cubicBezTo>
                  <a:pt x="2914598" y="0"/>
                  <a:pt x="3755236" y="840638"/>
                  <a:pt x="3755236" y="1877618"/>
                </a:cubicBezTo>
                <a:cubicBezTo>
                  <a:pt x="3755236" y="2655353"/>
                  <a:pt x="3282377" y="3322646"/>
                  <a:pt x="2608472" y="3607684"/>
                </a:cubicBezTo>
                <a:lnTo>
                  <a:pt x="2513570" y="3642418"/>
                </a:lnTo>
                <a:lnTo>
                  <a:pt x="1241666" y="3642418"/>
                </a:lnTo>
                <a:lnTo>
                  <a:pt x="1146765" y="3607684"/>
                </a:lnTo>
                <a:cubicBezTo>
                  <a:pt x="472859" y="3322646"/>
                  <a:pt x="0" y="2655353"/>
                  <a:pt x="0" y="1877618"/>
                </a:cubicBezTo>
                <a:cubicBezTo>
                  <a:pt x="0" y="840638"/>
                  <a:pt x="840638" y="0"/>
                  <a:pt x="1877618" y="0"/>
                </a:cubicBezTo>
                <a:close/>
              </a:path>
            </a:pathLst>
          </a:custGeom>
        </p:spPr>
      </p:pic>
      <p:grpSp>
        <p:nvGrpSpPr>
          <p:cNvPr id="18" name="Graphic 190">
            <a:extLst>
              <a:ext uri="{FF2B5EF4-FFF2-40B4-BE49-F238E27FC236}">
                <a16:creationId xmlns:a16="http://schemas.microsoft.com/office/drawing/2014/main" id="{24B0F550-3D95-4E91-850F-90066642B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547070" y="3459526"/>
            <a:ext cx="1382371" cy="612484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15BC412-E4C6-4819-8B93-7561DB667C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DE1123E-105A-46DE-B7FC-D172B9411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Graphic 212">
            <a:extLst>
              <a:ext uri="{FF2B5EF4-FFF2-40B4-BE49-F238E27FC236}">
                <a16:creationId xmlns:a16="http://schemas.microsoft.com/office/drawing/2014/main" id="{94710CDC-1CF9-466E-A5F7-E59725747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09513" y="2829263"/>
            <a:ext cx="692491" cy="92332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Graphic 212">
            <a:extLst>
              <a:ext uri="{FF2B5EF4-FFF2-40B4-BE49-F238E27FC236}">
                <a16:creationId xmlns:a16="http://schemas.microsoft.com/office/drawing/2014/main" id="{A229B448-3192-4233-B2C9-F97312F0A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09513" y="2829263"/>
            <a:ext cx="692491" cy="92332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6" name="Graphic 4">
            <a:extLst>
              <a:ext uri="{FF2B5EF4-FFF2-40B4-BE49-F238E27FC236}">
                <a16:creationId xmlns:a16="http://schemas.microsoft.com/office/drawing/2014/main" id="{2B740E94-FA98-412C-AD0C-D4711A4C5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35514" y="4353009"/>
            <a:ext cx="1317006" cy="1756026"/>
            <a:chOff x="5734099" y="3067130"/>
            <a:chExt cx="724484" cy="724525"/>
          </a:xfrm>
          <a:solidFill>
            <a:schemeClr val="bg1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BBC84E8-4938-403A-9EB8-4BC0E9B46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1" y="3067130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4A3B3CE-D6D2-40D7-895E-316EB39B2C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7" y="30671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BD5A600-3580-40FC-A457-295F0CFC03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7" y="306713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19F4336-B909-415A-BCE3-6A0F76B732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3" y="306713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E00877-3256-458E-9B3A-3F869A4F3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4" y="306713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E2185C5-76B7-4CC1-A745-1D3034DD0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40" y="30671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FDBC434-547F-4CC8-BA46-3D923A3B6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1" y="306713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EDBE966-781E-4FD5-879A-DC30A9D39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1" y="3126377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D88EF18-F6A8-454C-A981-4F6B9C171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7" y="3126375"/>
              <a:ext cx="14097" cy="14100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42458A4-3F05-4AB4-AF90-E6B480516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7" y="3126375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331905E-1BB6-430D-93F3-A8738005DA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3" y="3126375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C9F6DD0-41A8-40E5-B43D-216E10FCA7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4" y="3126375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72703C6-192A-4E20-A68A-51B852086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39" y="3126377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BD0D36A-8DA6-4E23-BA33-636C46D8B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1" y="3126375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B0CB789-7F42-4F5E-A1BD-5448A912F2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1" y="31855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3931530-8302-40C2-86F2-AB7C218B7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7" y="318552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66B73B7-1CC2-4BBD-83EA-A44D8EA13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7" y="31855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0D7D614-EF2E-4292-A9D8-1EFC792AE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3" y="31855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BC494E4-7170-4DA3-B449-1808D65EF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4" y="31855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7AB0BA6-5C21-4E55-816A-9E176CE9EF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40" y="318552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438FB5-A6AC-4458-ADB3-4E33DB293F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1" y="31855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22EA6E6-E697-4F48-83FE-F9343B45E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1" y="324477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3C57DCA-1B60-4DA8-98C7-8CB53E55E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7" y="3244773"/>
              <a:ext cx="14097" cy="14100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3E3D933-D3E4-4F08-A664-7B06D6DB94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7" y="3244773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B9418AA-9F86-4842-B4CC-49EBA6BB1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3" y="3244773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5E8B300-9471-4490-80AB-F7B2E7C42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4" y="3244773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D21A337-7CED-4EBE-B210-FBF29DB8C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39" y="324477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577481-070B-4CAE-AD34-992EB8094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1" y="3244773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2491116-8AD8-46B4-8C53-22DCF9FF6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1" y="3303927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3C0708D-E145-4B9A-939A-2FA2F1C49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7" y="330392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BD4D3D9-05D7-49A5-84A1-17A1CF442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7" y="33039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EC6EE98-9209-449E-A0F1-B2A6260E3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3" y="33039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EE949D3-44D1-440A-ACBB-91F40C926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4" y="33039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07ED523-344D-4E06-B565-859C9D50F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39" y="330392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E03B495-0A53-429C-AEC5-311E04B68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1" y="33039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04398FF-9AF7-43CF-810A-4BC23CA84E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1" y="33631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A8F1F240-FF39-464C-8197-9D5DFABBC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7" y="3363172"/>
              <a:ext cx="14097" cy="14100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1E723E5-864D-4EBB-89EA-0E4AF32163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7" y="3363172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BCB0F17-77D7-41C6-BC1C-A6AD4D3310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3" y="3363172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B258D1D-6940-4340-9738-BC048CCCAA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4" y="3363172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3124E64-1A58-4DF4-AC72-0ACBDA038A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39" y="33631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1CE7AB58-01AB-4656-81CF-A6A8392E0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1" y="3363172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66CA2ED-DE92-4ABA-B2D1-0232E7F1DB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1" y="3422326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30FC840A-9B3F-46DA-BC3A-596AC1BD47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7" y="34223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C380F78-C816-4655-97AC-D8A4BA286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7" y="34223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6D8E1BB-7FEA-4658-8C87-ABBEAAA67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3" y="34223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CA42073-90E7-490D-AAFA-99603A903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4" y="34223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83CFF6E-1F8A-4146-9C0B-B45589240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39" y="34223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530D7DB-2632-43D3-A3C2-53BE249293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1" y="34223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D217308-2829-434D-8543-E9892A02C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37" y="30671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77FB765B-E219-467A-88AF-85C4A2A8F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88" y="306713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046EEC-8D4A-49EB-A1C1-681A726F0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4" y="306713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D18033A-F942-4871-BE81-EE9A3F205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3" y="306713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8A8B29B-51AE-4A99-9228-650217218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0" y="306713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499EA92-CAAC-42B7-B443-CB2FCBEB4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1" y="3067131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1591ED4-E244-4FCB-B4ED-B2FD4ACB2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37" y="3126374"/>
              <a:ext cx="14097" cy="14100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B72FE3F-3655-4893-80BF-285CD0739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88" y="3126374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6ADF6AF-1741-4C8D-96A4-33F7903E6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4" y="3126374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D2F5E2-A1E6-468B-A628-2D36E2C143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3" y="3126374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D975E45-086F-458B-AB7C-A0EFFE80B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0" y="3126374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276D1C8-4E1D-48B6-8881-6CDC8D000A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1" y="3126377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5B5BC7C-2D39-4010-8E32-DF9DF201D9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37" y="31855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DA0686BE-D0C9-4636-9C17-FEE8FEC5E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88" y="31855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DFE484B-8CFA-4824-8621-1FE446A3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4" y="31855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B79443C-AF12-4943-ACD4-171FB422B9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3" y="31855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38348E3-4F3D-4FA7-B029-C6B894FFA2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0" y="31855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CA5CAC1-5213-4DCA-8371-75A55BC31D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1" y="3185527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05D5A1A-3E18-4266-8526-F8B57411D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37" y="3244773"/>
              <a:ext cx="14097" cy="14100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887493C-21D0-4ED2-8685-92B45D3DF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88" y="3244773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9126D9D7-38B7-4EEA-85C2-4E98990B6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4" y="3244773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F21A9FB-8834-48F8-8D50-EF12901C5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3" y="3244773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8F66BB07-AC73-40E1-9E4B-89DB40D271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0" y="3244772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FD23C3-292A-41CC-A381-D78BD15F0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1" y="32447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2ADCD5F-D271-4096-9F29-F41829A71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37" y="330392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411C0FE5-30EE-45E9-A8FB-C595B6533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88" y="33039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F3E45E5-D957-4A44-862C-F015D19B1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4" y="33039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04638AF-9BD8-47CD-A905-0DE2CDBEF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3" y="33039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2741B7D-D80B-45D2-AA14-2FAF9049D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0" y="33039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627F620-C05F-4AD5-A7FE-7B3CB91521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1" y="330392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D8B6BB9-6F21-4660-8A7A-C716C7C53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37" y="3363173"/>
              <a:ext cx="14097" cy="14100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E6989573-9BC0-4622-B9E3-B32B8257A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88" y="3363173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69A9AC5-1B70-4AE9-B02E-7DF8FB84F3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4" y="3363173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87449A6-72D9-4C14-9652-839AB1F395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3" y="3363173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C106DF8-941B-443E-8D35-14580031E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0" y="3363172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D94FA74D-875A-4D64-8516-D6472DF8E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1" y="33631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C8481730-7181-4C8C-B9C6-A115B266A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37" y="342232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88C392FA-C134-4BFF-9F8C-51A4E7C015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88" y="34223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E26F0F7-97F7-452D-A36A-AAC7B2A481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4" y="34223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69B4080-EFEF-469E-A2CF-F09BF46E1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3" y="34223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10594B20-967B-49FE-B5AA-055B9B4D08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0" y="34223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034CF273-6651-4A1F-A61D-3C4C38540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1" y="34223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265D617A-DD6E-45D0-A857-1FA67A859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1" y="3481479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D89D47D-A693-44DC-AC42-A1160FC0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7" y="348147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BBA31854-BF75-4B5B-A53E-83969582A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7" y="3481479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5CCE3318-9293-4DC5-874D-BA3D9740A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3" y="3481479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8943C9A-6524-4391-BA91-577E93876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4" y="3481479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A5BCF91-A6C2-4D77-A46D-2CDDB2B9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40" y="348147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1B0F6AB4-0997-4592-9B07-B68CE187B4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1" y="3481479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1E9376A0-F2E0-40BF-A7AF-7281D03DB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1" y="3540726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4B70BEE1-4670-4B82-9F9A-FB429F39E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7" y="3540726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68BDF49E-A29D-43A3-ADC2-292F13A64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7" y="35407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23640357-1323-426E-A930-AAAAEA4DB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3" y="35407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96455028-161D-4127-84C7-6CD1A59FE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4" y="35407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F5C55F12-4E33-4861-BC5C-AFAAF7FB2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40" y="3540726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3DD6BCB5-D63E-4BBF-B515-70C0C83ED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1" y="35407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08278678-2A88-439F-9B8A-4E3E9393F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1" y="3599878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64112BE-9D58-4AD2-A692-79F942710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7" y="359987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A9CF0441-58DE-4E28-8E5C-126D211F2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7" y="359987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BAF3616-0977-4425-8BD9-B93402312F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3" y="359987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72139E9-93A3-4FDC-ABCD-72F0921B0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4" y="359987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AE1ABCDC-D281-4CD9-BA2E-DE7583235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39" y="359987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6A120167-EDEF-476B-9620-EFAB20A89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1" y="359987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E38E078-6B4E-4E7E-A2E1-2CDCA24C14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99" y="365912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9874C169-1379-4BB9-B9D5-B5C5C192F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5" y="365912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BB2BAFF-571B-4F2D-AFCF-50B0527D80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6" y="36591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08C1BC9C-490F-425D-9A82-1F4C4C57C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2" y="36591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C5635565-E926-497B-829C-C9A0816D3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3" y="36591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7E4C3011-7CDA-40C2-A63F-BBDB516A9A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39" y="365912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E7C32FB7-1501-4F32-8ED5-6EEC59A0B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0" y="36591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B47CC0E0-9DAE-41FA-BF39-E79CA9184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2" y="3718277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D1F043F8-C1BF-4524-ADA5-A0E4626A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8" y="37182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0270DE89-1451-45FA-AAD7-075903153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9" y="37182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E42FDF2-4845-4CB0-AA21-8D8696670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4" y="37182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8109337A-A85F-41A9-9C68-78D92FE3E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5" y="37182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08DCBFAA-2E4E-43F2-AA2B-7EA9AABFA5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40" y="37182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ACCD4818-6768-4959-80E4-01320FBF83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2" y="37182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425C745A-3D68-4FDD-8AC0-210879035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3" y="3777523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DD391178-5CDC-4778-954B-18736CDD42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9" y="377752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9E8FF74A-6757-4C53-A6D1-36F53A32B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501" y="3777522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0CC4532A-EE58-4836-BB09-3194649C6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7" y="3777522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34127B9E-133A-4FD1-8B79-637A075AD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901" y="3777522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C28D38FE-90F1-494D-8F0E-D89754E0F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48" y="377752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B1F56C68-072F-4641-BD31-AE2004B3A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5" y="3777522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4AF48276-EC6D-4EDF-889C-0563E3CB9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41" y="3481479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FEE0A97C-ACEF-4CFB-9FE8-274FDE2AFC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93" y="3481479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DE8458C7-22DF-4601-8120-1051240443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8" y="3481479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3BECAF46-FC46-41BB-92D3-CFA21AA1A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9" y="3481479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009FE3E6-49D5-4C5C-8C2E-E31E5F517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6" y="3481479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D557A84F-10E2-4C72-A184-33B59DFE4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5" y="3481476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0E0B479C-AA44-4EF3-9A6A-03559B517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41" y="354072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BF71F7D4-D7FF-49FE-B9D1-97BA696D0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93" y="3540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0A6BABC6-A1FA-484B-BAB8-1EC8EE2CF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8" y="354072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1D20E132-D22A-4DAE-BEE1-EB3492FC0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9" y="35407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DA704EA7-289B-4288-998E-305267B5A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6" y="35407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9EAC234A-BE8D-43E4-BFE0-4C187A480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5" y="3540732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70BB83A3-F7A7-4017-AACE-5F8CCF94E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41" y="359988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913F101A-DB2B-4CC2-99D3-97A22E384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93" y="35998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3C6D55D4-D22B-4295-ACDE-0DBAE2E46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8" y="35998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A88C1128-2B70-419A-9034-DE6C9C02C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9" y="35998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ABC10DB9-73CF-48BB-81A2-73F4678CA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6" y="35998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88125E58-430D-4811-BF81-370A029CA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5" y="35998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8CD306F6-A0CA-4FD8-AF06-51B861443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41" y="365912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0BEE954A-C095-4EA0-A660-158883C55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93" y="36591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B013A2A3-ADD2-412F-AAE5-7CD270769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8" y="36591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2096985A-C23C-411E-99A9-9A7CD103F1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9" y="36591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09363059-F563-492E-8262-45E3D2FBD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6" y="36591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51BF16AB-D65B-4E1C-B173-81C328FFDA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7" y="365912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A0B43630-5342-45D2-9B5C-CB51E55F5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43" y="37182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FD905CCB-CED8-4D6A-B990-655BE1A90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95" y="37182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72304FB-F275-4403-A6C6-A700AEB91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40" y="37182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F715F42-4E51-429B-A679-D796E2455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91" y="37182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01D0433E-3F3B-4F4D-AD93-240E922B3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8" y="371826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6D0C5440-E57C-453A-BA9E-04D690676E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6" y="371827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6B7E2CF9-B31E-4124-BBF7-2C6D4AC0A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40" y="3777555"/>
              <a:ext cx="14097" cy="14100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AF0938E3-CCFE-4C6B-A2E2-BD4242ACEA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89" y="3777526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FEDDB9A1-5385-42C9-A6A2-C7BEE985E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8" y="377748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0BD6B00B-9F3C-4EAA-9AA6-9CEDAF744C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90" y="377744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453445DE-2B52-40A9-80AB-67044FD59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43" y="377746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CFA1A11A-4D6A-42C7-974F-ABA1541934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670BE-3905-CD0E-E693-410FE87A9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21225AB-15B9-4C79-A121-04D1DC7E2307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812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C5FE29-31F3-40F1-A5BE-6C331BA8E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British MP Expense Scandal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345641-B5DC-4535-A650-69C0C9DFE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F46612-4D0D-4CBA-9525-B81AC3DC2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076" y="1937185"/>
            <a:ext cx="5561848" cy="47258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E39620-F982-40FB-8D59-A790A19EAB92}"/>
              </a:ext>
            </a:extLst>
          </p:cNvPr>
          <p:cNvSpPr txBox="1"/>
          <p:nvPr/>
        </p:nvSpPr>
        <p:spPr>
          <a:xfrm>
            <a:off x="457200" y="1143000"/>
            <a:ext cx="8229600" cy="646331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 May 2009, an unknown government employee copied a terabyte of documents on </a:t>
            </a:r>
            <a:r>
              <a:rPr lang="en-US" b="1" dirty="0"/>
              <a:t>MP expenses </a:t>
            </a:r>
            <a:r>
              <a:rPr lang="en-US" dirty="0"/>
              <a:t>and released these to </a:t>
            </a:r>
            <a:r>
              <a:rPr lang="en-US" i="1" dirty="0"/>
              <a:t>The Daily Telegraph</a:t>
            </a:r>
          </a:p>
        </p:txBody>
      </p:sp>
    </p:spTree>
    <p:extLst>
      <p:ext uri="{BB962C8B-B14F-4D97-AF65-F5344CB8AC3E}">
        <p14:creationId xmlns:p14="http://schemas.microsoft.com/office/powerpoint/2010/main" val="33300932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D6BC-1C3D-45BC-A53C-E8E66E15C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The Guardian</a:t>
            </a:r>
            <a:r>
              <a:rPr lang="en-US" dirty="0"/>
              <a:t>: Crowd sourcing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E2B328-63AD-4849-91EF-C5C66EC46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E81881D-0CF9-48B3-888F-BC8DA8B8B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477730"/>
            <a:ext cx="5951736" cy="3558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7F7B0E-2C65-4CC4-BD6F-14A6BD460BCD}"/>
              </a:ext>
            </a:extLst>
          </p:cNvPr>
          <p:cNvSpPr txBox="1"/>
          <p:nvPr/>
        </p:nvSpPr>
        <p:spPr>
          <a:xfrm>
            <a:off x="457200" y="1143000"/>
            <a:ext cx="8229600" cy="1200329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 June 2009, The British House of Commons released 700,000 documents detailing </a:t>
            </a:r>
            <a:r>
              <a:rPr lang="en-US" b="1" dirty="0"/>
              <a:t>every expense claim </a:t>
            </a:r>
            <a:r>
              <a:rPr lang="en-US" dirty="0"/>
              <a:t>over for 4 years by all 644 MPs.</a:t>
            </a:r>
          </a:p>
          <a:p>
            <a:r>
              <a:rPr lang="en-US" i="1" dirty="0"/>
              <a:t>The Guardian </a:t>
            </a:r>
            <a:r>
              <a:rPr lang="en-US" dirty="0"/>
              <a:t>launched a </a:t>
            </a:r>
            <a:r>
              <a:rPr lang="en-US" b="1" dirty="0"/>
              <a:t>crowd sourced experiment </a:t>
            </a:r>
            <a:r>
              <a:rPr lang="en-US" dirty="0"/>
              <a:t>inviting readers to investigate these claims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AE4E54-BC0E-427C-AA66-588521E16C19}"/>
              </a:ext>
            </a:extLst>
          </p:cNvPr>
          <p:cNvSpPr txBox="1"/>
          <p:nvPr/>
        </p:nvSpPr>
        <p:spPr>
          <a:xfrm>
            <a:off x="609600" y="62484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https://www.theguardian.com/news/datablog/2009/sep/18/mps-expenses-westminster-data-house-of-commons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56700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E22C0-DB7B-4890-9211-00278455D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Crowd sourcing: The App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ED22C-BFE4-45F5-B805-EB54C0A68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“</a:t>
            </a:r>
            <a:r>
              <a:rPr lang="en-US" sz="2400" i="1" dirty="0"/>
              <a:t>Using our system, you will be able to find your MP - or any member - and look at their records directly. For every page for every MP, you will be able to</a:t>
            </a:r>
            <a:r>
              <a:rPr lang="en-US" sz="2400" dirty="0"/>
              <a:t>:”</a:t>
            </a:r>
          </a:p>
          <a:p>
            <a:pPr lvl="1"/>
            <a:r>
              <a:rPr lang="en-US" sz="2000" dirty="0"/>
              <a:t>comment on individual expenses</a:t>
            </a:r>
          </a:p>
          <a:p>
            <a:pPr lvl="1"/>
            <a:r>
              <a:rPr lang="en-US" sz="2000" dirty="0"/>
              <a:t>highlight ones of interest</a:t>
            </a:r>
          </a:p>
          <a:p>
            <a:pPr lvl="1"/>
            <a:r>
              <a:rPr lang="en-US" sz="2000" dirty="0"/>
              <a:t>tell us how interesting that receipt is</a:t>
            </a:r>
          </a:p>
          <a:p>
            <a:pPr lvl="1"/>
            <a:r>
              <a:rPr lang="en-US" sz="2000" dirty="0"/>
              <a:t>Help by entering the numbers on the page</a:t>
            </a:r>
          </a:p>
          <a:p>
            <a:r>
              <a:rPr lang="en-US" sz="2400" dirty="0"/>
              <a:t>“</a:t>
            </a:r>
            <a:r>
              <a:rPr lang="en-US" sz="2400" i="1" dirty="0"/>
              <a:t>Using that information, we will begin to be able to piece together a unique picture of how MPs claims have changed over time</a:t>
            </a:r>
            <a:r>
              <a:rPr lang="en-US" sz="2400" dirty="0"/>
              <a:t>.”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867EA-1C8F-4D58-B940-0555B3F97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9234AD-5C59-4F3C-97CF-D9B3BD85B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286000"/>
            <a:ext cx="2657143" cy="1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718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559637-E491-44F1-932F-B38ECD95D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0F1C65-7DE8-4D1F-9925-3159576DA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143" y="543285"/>
            <a:ext cx="6085714" cy="5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473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8ACFA0-E871-4870-9E5F-945B9A609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Panama Papers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32B710-F756-47EC-BB55-796779119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D1AF3A-7C01-4F1F-8756-08FF3C14F4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901683"/>
            <a:ext cx="5852160" cy="3291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9A882B-06D3-4DF4-A2B1-FAC7099F76D1}"/>
              </a:ext>
            </a:extLst>
          </p:cNvPr>
          <p:cNvSpPr txBox="1"/>
          <p:nvPr/>
        </p:nvSpPr>
        <p:spPr>
          <a:xfrm>
            <a:off x="457200" y="1219200"/>
            <a:ext cx="822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January 2017, The </a:t>
            </a:r>
            <a:r>
              <a:rPr lang="en-US" i="1" dirty="0"/>
              <a:t>International Consortium of Investigative Journalists </a:t>
            </a:r>
            <a:r>
              <a:rPr lang="en-US" dirty="0"/>
              <a:t>released the “Panama Papers”, exposing the tax avoidance schemes of the Panama-based firm </a:t>
            </a:r>
            <a:r>
              <a:rPr lang="en-US" dirty="0" err="1"/>
              <a:t>Mossack</a:t>
            </a:r>
            <a:r>
              <a:rPr lang="en-US" dirty="0"/>
              <a:t> Fonseca.</a:t>
            </a:r>
          </a:p>
          <a:p>
            <a:r>
              <a:rPr lang="en-US" dirty="0"/>
              <a:t>Two terabytes of data, over 40 years, 210,000 companies in 21 offshore jurisdictions</a:t>
            </a:r>
          </a:p>
          <a:p>
            <a:r>
              <a:rPr lang="en-US" dirty="0"/>
              <a:t>IJIC: 280 top investigative journalists, &gt;100 media partners, &gt;100 countries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5BC413-BD40-4381-9975-2543109475A2}"/>
              </a:ext>
            </a:extLst>
          </p:cNvPr>
          <p:cNvSpPr txBox="1"/>
          <p:nvPr/>
        </p:nvSpPr>
        <p:spPr>
          <a:xfrm>
            <a:off x="609600" y="6356350"/>
            <a:ext cx="746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3"/>
              </a:rPr>
              <a:t>https://www.icij.org/investigations/panama-papers/</a:t>
            </a:r>
            <a:r>
              <a:rPr lang="en-US" sz="1600" dirty="0"/>
              <a:t> </a:t>
            </a:r>
          </a:p>
        </p:txBody>
      </p:sp>
      <p:pic>
        <p:nvPicPr>
          <p:cNvPr id="8" name="Picture 7" descr="A logo of a company&#10;&#10;Description automatically generated">
            <a:extLst>
              <a:ext uri="{FF2B5EF4-FFF2-40B4-BE49-F238E27FC236}">
                <a16:creationId xmlns:a16="http://schemas.microsoft.com/office/drawing/2014/main" id="{29F84926-83BB-3D95-13C9-05906A2876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6619"/>
            <a:ext cx="891999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795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DE97-451D-4160-9F87-152C97600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Panama Papers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4DAFC3-762D-4DC3-A12E-5AF7D0C65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8D16AA-0411-46FB-BF96-032319F25C63}"/>
              </a:ext>
            </a:extLst>
          </p:cNvPr>
          <p:cNvSpPr txBox="1"/>
          <p:nvPr/>
        </p:nvSpPr>
        <p:spPr>
          <a:xfrm>
            <a:off x="457200" y="1295400"/>
            <a:ext cx="8229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 findings:</a:t>
            </a:r>
          </a:p>
          <a:p>
            <a:pPr marL="285750" indent="-285750">
              <a:buClr>
                <a:schemeClr val="accent1"/>
              </a:buClr>
              <a:buSzPct val="115000"/>
              <a:buFont typeface="Wingdings" panose="05000000000000000000" pitchFamily="2" charset="2"/>
              <a:buChar char="v"/>
            </a:pPr>
            <a:r>
              <a:rPr lang="en-US" sz="1600" dirty="0"/>
              <a:t>Files reveal offshore holdings of 140 politicians &amp; public officials around the world</a:t>
            </a:r>
          </a:p>
          <a:p>
            <a:pPr marL="285750" indent="-285750">
              <a:buClr>
                <a:schemeClr val="accent1"/>
              </a:buClr>
              <a:buSzPct val="115000"/>
              <a:buFont typeface="Wingdings" panose="05000000000000000000" pitchFamily="2" charset="2"/>
              <a:buChar char="v"/>
            </a:pPr>
            <a:r>
              <a:rPr lang="en-US" sz="1600" dirty="0"/>
              <a:t>Current &amp; former world leaders include: PM of Iceland, the king of Saudi Arabia, …</a:t>
            </a:r>
          </a:p>
          <a:p>
            <a:pPr marL="285750" indent="-285750">
              <a:buClr>
                <a:schemeClr val="accent1"/>
              </a:buClr>
              <a:buSzPct val="115000"/>
              <a:buFont typeface="Wingdings" panose="05000000000000000000" pitchFamily="2" charset="2"/>
              <a:buChar char="v"/>
            </a:pPr>
            <a:r>
              <a:rPr lang="en-US" sz="1600" dirty="0"/>
              <a:t>&gt;214,000 offshore entities, connected to people in more than 200 countries</a:t>
            </a:r>
          </a:p>
          <a:p>
            <a:pPr marL="285750" indent="-285750">
              <a:buClr>
                <a:schemeClr val="accent1"/>
              </a:buClr>
              <a:buSzPct val="115000"/>
              <a:buFont typeface="Wingdings" panose="05000000000000000000" pitchFamily="2" charset="2"/>
              <a:buChar char="v"/>
            </a:pPr>
            <a:r>
              <a:rPr lang="en-US" sz="1600" dirty="0"/>
              <a:t>Major banks have driven the creation of hard-to-trace companies in offshore havens</a:t>
            </a: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139A49F1-6360-45F2-B137-D6CC970E5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52224"/>
            <a:ext cx="4456471" cy="37457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F5523-CEDB-36CC-B1CA-DC1F36F6D7B7}"/>
              </a:ext>
            </a:extLst>
          </p:cNvPr>
          <p:cNvSpPr txBox="1"/>
          <p:nvPr/>
        </p:nvSpPr>
        <p:spPr>
          <a:xfrm>
            <a:off x="5410200" y="30480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How could this graph be improved?</a:t>
            </a:r>
          </a:p>
        </p:txBody>
      </p:sp>
    </p:spTree>
    <p:extLst>
      <p:ext uri="{BB962C8B-B14F-4D97-AF65-F5344CB8AC3E}">
        <p14:creationId xmlns:p14="http://schemas.microsoft.com/office/powerpoint/2010/main" val="21636886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8DEB6-9B0D-28E8-4B33-5FE558309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Visual explainers: The fentanyl route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F2D0C0-A843-8A39-2711-9F30A1D68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F7981C-CE7C-961C-0017-D9D23C0C1E17}"/>
              </a:ext>
            </a:extLst>
          </p:cNvPr>
          <p:cNvSpPr txBox="1"/>
          <p:nvPr/>
        </p:nvSpPr>
        <p:spPr>
          <a:xfrm>
            <a:off x="457200" y="10668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Reuters: </a:t>
            </a:r>
            <a:r>
              <a:rPr lang="en-CA" sz="2400" b="1" dirty="0"/>
              <a:t>How </a:t>
            </a:r>
            <a:r>
              <a:rPr lang="en-CA" sz="2400" b="1" dirty="0" err="1"/>
              <a:t>narcos</a:t>
            </a:r>
            <a:r>
              <a:rPr lang="en-CA" sz="2400" b="1" dirty="0"/>
              <a:t> sneak deadly chemicals through the U.S.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438DB2-E116-FC09-1036-01ECD6ABF47A}"/>
              </a:ext>
            </a:extLst>
          </p:cNvPr>
          <p:cNvSpPr txBox="1"/>
          <p:nvPr/>
        </p:nvSpPr>
        <p:spPr>
          <a:xfrm>
            <a:off x="609600" y="6248400"/>
            <a:ext cx="76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hlinkClick r:id="rId2"/>
              </a:rPr>
              <a:t>https://www.reuters.com/investigates/special-report/usa-fentanyl-supply-chain-shipping/</a:t>
            </a:r>
            <a:r>
              <a:rPr lang="en-CA" sz="1400" dirty="0"/>
              <a:t> </a:t>
            </a:r>
          </a:p>
        </p:txBody>
      </p:sp>
      <p:pic>
        <p:nvPicPr>
          <p:cNvPr id="9" name="Picture 8" descr="An airplane on the runway&#10;&#10;AI-generated content may be incorrect.">
            <a:extLst>
              <a:ext uri="{FF2B5EF4-FFF2-40B4-BE49-F238E27FC236}">
                <a16:creationId xmlns:a16="http://schemas.microsoft.com/office/drawing/2014/main" id="{CE08D5CC-1253-9E20-5ADA-F4F152189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409582"/>
            <a:ext cx="4220405" cy="25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D1DD95-A2C8-023A-7CB0-282A834196DE}"/>
              </a:ext>
            </a:extLst>
          </p:cNvPr>
          <p:cNvSpPr txBox="1"/>
          <p:nvPr/>
        </p:nvSpPr>
        <p:spPr>
          <a:xfrm>
            <a:off x="3505200" y="1752600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This scrolly story shows the process used by Chinese drug suppliers to ship supplies – hiding them in “plain sight” among millions of imports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1037A1B-2FC5-9D8F-1A9B-D0416F7F1016}"/>
              </a:ext>
            </a:extLst>
          </p:cNvPr>
          <p:cNvGrpSpPr/>
          <p:nvPr/>
        </p:nvGrpSpPr>
        <p:grpSpPr>
          <a:xfrm>
            <a:off x="609600" y="1905000"/>
            <a:ext cx="1917895" cy="507527"/>
            <a:chOff x="609600" y="1905000"/>
            <a:chExt cx="1917895" cy="5075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172AD91-D505-8422-03B5-9D2250657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" y="1905000"/>
              <a:ext cx="609600" cy="50752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2B1B82-3D84-5549-761A-B54F5FEFD3B0}"/>
                </a:ext>
              </a:extLst>
            </p:cNvPr>
            <p:cNvSpPr txBox="1"/>
            <p:nvPr/>
          </p:nvSpPr>
          <p:spPr>
            <a:xfrm>
              <a:off x="1251060" y="1927931"/>
              <a:ext cx="1276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200" dirty="0"/>
                <a:t>Hidden in mislabeled pkgs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D6095E-2E36-D548-FB06-EAFC391332EC}"/>
              </a:ext>
            </a:extLst>
          </p:cNvPr>
          <p:cNvGrpSpPr/>
          <p:nvPr/>
        </p:nvGrpSpPr>
        <p:grpSpPr>
          <a:xfrm>
            <a:off x="609600" y="2667000"/>
            <a:ext cx="2467018" cy="1279691"/>
            <a:chOff x="609600" y="2667000"/>
            <a:chExt cx="2467018" cy="12796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C8419FB-B75A-EB1F-2EE5-D6360694E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" y="2667000"/>
              <a:ext cx="1276435" cy="127969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3C62A3E-D081-F683-31A2-17FCC9B90AE8}"/>
                </a:ext>
              </a:extLst>
            </p:cNvPr>
            <p:cNvSpPr txBox="1"/>
            <p:nvPr/>
          </p:nvSpPr>
          <p:spPr>
            <a:xfrm>
              <a:off x="1886036" y="2937513"/>
              <a:ext cx="119058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/>
                <a:t>Packed in “master cartons”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D17C56F-1FC2-7C7E-DD2F-85607DA0D73D}"/>
              </a:ext>
            </a:extLst>
          </p:cNvPr>
          <p:cNvGrpSpPr/>
          <p:nvPr/>
        </p:nvGrpSpPr>
        <p:grpSpPr>
          <a:xfrm>
            <a:off x="609600" y="4191000"/>
            <a:ext cx="2590800" cy="1905000"/>
            <a:chOff x="609600" y="4191000"/>
            <a:chExt cx="2590800" cy="1905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18A2A5D-663F-CB97-ADEF-2EB97A024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4674" y="4460139"/>
              <a:ext cx="2461943" cy="163586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AFDC83-5555-4B91-4A71-8EBDCDC56765}"/>
                </a:ext>
              </a:extLst>
            </p:cNvPr>
            <p:cNvSpPr txBox="1"/>
            <p:nvPr/>
          </p:nvSpPr>
          <p:spPr>
            <a:xfrm>
              <a:off x="609600" y="4191000"/>
              <a:ext cx="2590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dirty="0"/>
                <a:t>Prepared for shipping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8365260-0E3A-40F9-1EB1-753123E7E484}"/>
              </a:ext>
            </a:extLst>
          </p:cNvPr>
          <p:cNvSpPr txBox="1"/>
          <p:nvPr/>
        </p:nvSpPr>
        <p:spPr>
          <a:xfrm>
            <a:off x="3505200" y="26670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Each step is morphed into the next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47597670-6EA3-22E6-216A-C625720C53E4}"/>
              </a:ext>
            </a:extLst>
          </p:cNvPr>
          <p:cNvSpPr/>
          <p:nvPr/>
        </p:nvSpPr>
        <p:spPr>
          <a:xfrm>
            <a:off x="2743200" y="1927931"/>
            <a:ext cx="108000" cy="17640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69988CCC-D39D-087A-98AD-3AF599AA40AB}"/>
              </a:ext>
            </a:extLst>
          </p:cNvPr>
          <p:cNvSpPr/>
          <p:nvPr/>
        </p:nvSpPr>
        <p:spPr>
          <a:xfrm>
            <a:off x="3076617" y="3581400"/>
            <a:ext cx="108000" cy="14437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87368BD7-145A-84F6-2E34-90F87D86465A}"/>
              </a:ext>
            </a:extLst>
          </p:cNvPr>
          <p:cNvSpPr/>
          <p:nvPr/>
        </p:nvSpPr>
        <p:spPr>
          <a:xfrm rot="20749288">
            <a:off x="3163700" y="5178106"/>
            <a:ext cx="1116000" cy="108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948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94A63-68A2-611D-5BB6-B596D9512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Visual explainers: The fentanyl route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63C75D-1466-9273-77B5-C1E851452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67</a:t>
            </a:fld>
            <a:endParaRPr lang="en-US"/>
          </a:p>
        </p:txBody>
      </p:sp>
      <p:pic>
        <p:nvPicPr>
          <p:cNvPr id="5" name="Picture 4" descr="A drawing of a warehouse&#10;&#10;AI-generated content may be incorrect.">
            <a:extLst>
              <a:ext uri="{FF2B5EF4-FFF2-40B4-BE49-F238E27FC236}">
                <a16:creationId xmlns:a16="http://schemas.microsoft.com/office/drawing/2014/main" id="{112D8435-0485-570D-05DF-164517503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4612927" cy="3001745"/>
          </a:xfrm>
          <a:prstGeom prst="rect">
            <a:avLst/>
          </a:prstGeom>
        </p:spPr>
      </p:pic>
      <p:pic>
        <p:nvPicPr>
          <p:cNvPr id="7" name="Picture 6" descr="A diagram of boxes and text&#10;&#10;AI-generated content may be incorrect.">
            <a:extLst>
              <a:ext uri="{FF2B5EF4-FFF2-40B4-BE49-F238E27FC236}">
                <a16:creationId xmlns:a16="http://schemas.microsoft.com/office/drawing/2014/main" id="{1DD08052-E731-41A7-4826-07F36B55C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362" y="3684697"/>
            <a:ext cx="5066838" cy="3173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F3BFC1-0FEF-6EE7-18BD-142235B9A361}"/>
              </a:ext>
            </a:extLst>
          </p:cNvPr>
          <p:cNvSpPr txBox="1"/>
          <p:nvPr/>
        </p:nvSpPr>
        <p:spPr>
          <a:xfrm>
            <a:off x="5334000" y="13716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How drugs escape detection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7DBAF7-8673-A8A9-1451-B36A915688CE}"/>
              </a:ext>
            </a:extLst>
          </p:cNvPr>
          <p:cNvSpPr txBox="1"/>
          <p:nvPr/>
        </p:nvSpPr>
        <p:spPr>
          <a:xfrm>
            <a:off x="457200" y="44958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How they are shipped to final destination (drug lab)</a:t>
            </a:r>
          </a:p>
        </p:txBody>
      </p:sp>
    </p:spTree>
    <p:extLst>
      <p:ext uri="{BB962C8B-B14F-4D97-AF65-F5344CB8AC3E}">
        <p14:creationId xmlns:p14="http://schemas.microsoft.com/office/powerpoint/2010/main" val="196583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320A0-617D-487D-90DA-81C4E0628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Satellite Journalism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6E7C5-7E2E-418F-8AFE-03B24E4BA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468656"/>
          </a:xfrm>
        </p:spPr>
        <p:txBody>
          <a:bodyPr/>
          <a:lstStyle/>
          <a:p>
            <a:r>
              <a:rPr lang="en-US" sz="2000" dirty="0"/>
              <a:t>An exponential growth in the number of small, privately owned satellites has opened wide new vistas for investigative reporting.</a:t>
            </a:r>
          </a:p>
          <a:p>
            <a:r>
              <a:rPr lang="en-US" sz="2000" dirty="0"/>
              <a:t>Media access to satellite company images data bases </a:t>
            </a:r>
            <a:r>
              <a:rPr lang="en-US" sz="2000" dirty="0">
                <a:sym typeface="Symbol" panose="05050102010706020507" pitchFamily="18" charset="2"/>
              </a:rPr>
              <a:t> </a:t>
            </a:r>
            <a:r>
              <a:rPr lang="en-US" sz="2000" dirty="0"/>
              <a:t>journalists gaining near real-time reporting source for breaking stories.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E5AE3B-5D8F-4843-BCDA-34E6D9BC3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68</a:t>
            </a:fld>
            <a:endParaRPr lang="en-US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6BDE14D4-934C-4A75-8BE9-6CEA58838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02658"/>
            <a:ext cx="5780952" cy="3819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1D1764-F196-43A8-91BE-21ECE39CC1E8}"/>
              </a:ext>
            </a:extLst>
          </p:cNvPr>
          <p:cNvSpPr txBox="1"/>
          <p:nvPr/>
        </p:nvSpPr>
        <p:spPr>
          <a:xfrm>
            <a:off x="6553200" y="2819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A86144-853D-B6BF-EF89-9783F8FF0A81}"/>
              </a:ext>
            </a:extLst>
          </p:cNvPr>
          <p:cNvSpPr txBox="1"/>
          <p:nvPr/>
        </p:nvSpPr>
        <p:spPr>
          <a:xfrm>
            <a:off x="6324600" y="58674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From: </a:t>
            </a:r>
            <a:r>
              <a:rPr lang="en-US" sz="1200" dirty="0"/>
              <a:t>Mark Corcoran (2018), </a:t>
            </a:r>
            <a:r>
              <a:rPr lang="en-US" sz="1200" i="1" dirty="0">
                <a:hlinkClick r:id="rId3"/>
              </a:rPr>
              <a:t>Satellite Journalism – The Big Picture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43109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84EAB-D4B8-49CD-8A36-C5794CC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Satellite Journalism: Smoking Guns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E518B-92B9-4D5A-B183-4A9B62CB4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761389"/>
          </a:xfrm>
        </p:spPr>
        <p:txBody>
          <a:bodyPr/>
          <a:lstStyle/>
          <a:p>
            <a:r>
              <a:rPr lang="en-US" sz="2400" dirty="0"/>
              <a:t>Satellite imagery has provided ‘smoking-gun’ evidence for:</a:t>
            </a:r>
          </a:p>
          <a:p>
            <a:pPr lvl="1"/>
            <a:r>
              <a:rPr lang="en-US" sz="2000" dirty="0"/>
              <a:t>investigative reporting of human rights abuses (</a:t>
            </a:r>
            <a:r>
              <a:rPr lang="en-US" sz="2000" dirty="0" err="1"/>
              <a:t>Htusan</a:t>
            </a:r>
            <a:r>
              <a:rPr lang="en-US" sz="2000" dirty="0"/>
              <a:t> et al., 2015)</a:t>
            </a:r>
          </a:p>
          <a:p>
            <a:pPr lvl="1"/>
            <a:r>
              <a:rPr lang="en-US" sz="2000" dirty="0"/>
              <a:t>exposure of environmental destruction in remote locations (e.g., the Amazon: Weir, 2017)</a:t>
            </a:r>
          </a:p>
          <a:p>
            <a:pPr lvl="1"/>
            <a:r>
              <a:rPr lang="en-US" sz="2000" dirty="0"/>
              <a:t>before &amp; after imagery of natural disasters (Murphy, 2018)</a:t>
            </a:r>
          </a:p>
          <a:p>
            <a:pPr lvl="1"/>
            <a:r>
              <a:rPr lang="en-US" sz="2000" dirty="0"/>
              <a:t>analyses of military build-ups (e.g.: China’s construction of artificial islands in the South China Sea Wu et al., 2018)</a:t>
            </a:r>
          </a:p>
          <a:p>
            <a:pPr lvl="1"/>
            <a:r>
              <a:rPr lang="en-US" sz="2000" dirty="0"/>
              <a:t>missile launches and nuclear testing in North Korea (Fifield and Taylor, 2018)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C9F30-3BE6-4B44-9E60-51E9446B2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12DBB6-0A10-46E8-A389-FE14C747AFE5}"/>
              </a:ext>
            </a:extLst>
          </p:cNvPr>
          <p:cNvSpPr txBox="1"/>
          <p:nvPr/>
        </p:nvSpPr>
        <p:spPr>
          <a:xfrm>
            <a:off x="457200" y="5943600"/>
            <a:ext cx="8001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Mark Corcoran (2018), </a:t>
            </a:r>
            <a:r>
              <a:rPr lang="en-US" sz="1400" i="1" dirty="0"/>
              <a:t>Satellite Journalism – The Big Picture</a:t>
            </a:r>
            <a:r>
              <a:rPr lang="en-US" sz="1400" dirty="0"/>
              <a:t>, </a:t>
            </a:r>
            <a:r>
              <a:rPr lang="en-US" sz="1400" dirty="0">
                <a:hlinkClick r:id="rId2"/>
              </a:rPr>
              <a:t>https://reutersinstitute.politics.ox.ac.uk/sites/default/files/2018-10/ Mark%20Corcoran%2C%20Satellite%20Journalism_1.pdf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4082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Bill </a:t>
            </a:r>
            <a:r>
              <a:rPr lang="en-US" dirty="0" err="1"/>
              <a:t>Dedman</a:t>
            </a:r>
            <a:r>
              <a:rPr lang="en-US" dirty="0"/>
              <a:t>: </a:t>
            </a:r>
            <a:r>
              <a:rPr lang="en-US" i="1" dirty="0"/>
              <a:t>The Color of Money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219200"/>
            <a:ext cx="2827020" cy="5220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371600"/>
            <a:ext cx="5181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Bill </a:t>
            </a:r>
            <a:r>
              <a:rPr lang="en-US" dirty="0" err="1"/>
              <a:t>Dedman</a:t>
            </a:r>
            <a:r>
              <a:rPr lang="en-US" dirty="0"/>
              <a:t> of </a:t>
            </a:r>
            <a:r>
              <a:rPr lang="en-US" i="1" dirty="0"/>
              <a:t>The Atlanta Journal-Constitution </a:t>
            </a:r>
            <a:r>
              <a:rPr lang="en-US" dirty="0"/>
              <a:t>analyzed racial discrimination by banks and other lenders in middle-income black neighborhoods of Atlanta, GA.</a:t>
            </a:r>
          </a:p>
          <a:p>
            <a:endParaRPr lang="en-US" dirty="0"/>
          </a:p>
          <a:p>
            <a:r>
              <a:rPr lang="en-US" dirty="0"/>
              <a:t>In a series of articles, May 1-4, 1988, </a:t>
            </a:r>
            <a:r>
              <a:rPr lang="en-US" i="1" dirty="0"/>
              <a:t>The Color of Money</a:t>
            </a:r>
            <a:r>
              <a:rPr lang="en-US" dirty="0"/>
              <a:t>, he showed that although banks made loans in even the poorest white neighborhoods, they did not lend in middle-class or more affluent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black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/>
              <a:t>neighborhoods.</a:t>
            </a:r>
          </a:p>
          <a:p>
            <a:endParaRPr lang="en-US" dirty="0"/>
          </a:p>
          <a:p>
            <a:r>
              <a:rPr lang="en-US" dirty="0"/>
              <a:t>This work won the Pulitzer prize in investigative reporting in 1989.</a:t>
            </a:r>
          </a:p>
          <a:p>
            <a:endParaRPr lang="en-US" dirty="0"/>
          </a:p>
          <a:p>
            <a:r>
              <a:rPr lang="en-US" dirty="0"/>
              <a:t>It helped establish the idea of </a:t>
            </a:r>
            <a:r>
              <a:rPr lang="en-US" dirty="0">
                <a:highlight>
                  <a:srgbClr val="FFFF00"/>
                </a:highlight>
              </a:rPr>
              <a:t>computer-assisted reporting </a:t>
            </a:r>
            <a:r>
              <a:rPr lang="en-US" dirty="0"/>
              <a:t>and the importance of compelling visualizations in telling the story.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6172200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See: </a:t>
            </a:r>
            <a:r>
              <a:rPr lang="en-US" sz="1200" dirty="0">
                <a:hlinkClick r:id="rId3"/>
              </a:rPr>
              <a:t>http://powerreporting.com/color/</a:t>
            </a:r>
            <a:r>
              <a:rPr lang="en-US" sz="1200" dirty="0"/>
              <a:t> for all the articles and images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99F792-71CC-466B-769D-3DFCFD655A11}"/>
              </a:ext>
            </a:extLst>
          </p:cNvPr>
          <p:cNvCxnSpPr/>
          <p:nvPr/>
        </p:nvCxnSpPr>
        <p:spPr>
          <a:xfrm>
            <a:off x="7086600" y="3048000"/>
            <a:ext cx="0" cy="1905000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039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89D87-27E3-0AE9-6D2A-0152D9F6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Cuban Missile Crisis: Before vs. After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17CCD-DCA4-A533-52D4-7A3DFACF9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70</a:t>
            </a:fld>
            <a:endParaRPr lang="en-US"/>
          </a:p>
        </p:txBody>
      </p:sp>
      <p:pic>
        <p:nvPicPr>
          <p:cNvPr id="6" name="Picture 5" descr="An aerial view of a military area&#10;&#10;Description automatically generated">
            <a:extLst>
              <a:ext uri="{FF2B5EF4-FFF2-40B4-BE49-F238E27FC236}">
                <a16:creationId xmlns:a16="http://schemas.microsoft.com/office/drawing/2014/main" id="{7B0CDB5B-ACD9-343F-0D37-3EE0E80CB0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5" y="1981200"/>
            <a:ext cx="3707701" cy="3060000"/>
          </a:xfrm>
          <a:prstGeom prst="rect">
            <a:avLst/>
          </a:prstGeom>
        </p:spPr>
      </p:pic>
      <p:pic>
        <p:nvPicPr>
          <p:cNvPr id="8" name="Picture 7" descr="An aerial view of a forest&#10;&#10;Description automatically generated">
            <a:extLst>
              <a:ext uri="{FF2B5EF4-FFF2-40B4-BE49-F238E27FC236}">
                <a16:creationId xmlns:a16="http://schemas.microsoft.com/office/drawing/2014/main" id="{34998AF6-6EE9-D95C-ECE3-6873AA65EA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785" y="1986116"/>
            <a:ext cx="3919350" cy="306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36D383-A603-C3A1-EE94-118A7B7F2F71}"/>
              </a:ext>
            </a:extLst>
          </p:cNvPr>
          <p:cNvSpPr txBox="1"/>
          <p:nvPr/>
        </p:nvSpPr>
        <p:spPr>
          <a:xfrm>
            <a:off x="457200" y="1143000"/>
            <a:ext cx="8229600" cy="646331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Not DDJ, but: U-2 photographs on Oct 14-15, 1962 were used to identify the build-up of  Soviet medium-range ballistic missiles in sites in Cuba, providing VISUAL PROOF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B8DE5E-02C5-770D-908A-BC8374862539}"/>
              </a:ext>
            </a:extLst>
          </p:cNvPr>
          <p:cNvSpPr txBox="1"/>
          <p:nvPr/>
        </p:nvSpPr>
        <p:spPr>
          <a:xfrm>
            <a:off x="476865" y="6172200"/>
            <a:ext cx="78289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hlinkClick r:id="rId4"/>
              </a:rPr>
              <a:t>https://nsarchive.gwu.edu/document/29153-oct-14-first-u-2-photographs-soviet-missiles-cuba-1962</a:t>
            </a:r>
            <a:r>
              <a:rPr lang="en-CA" sz="14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D41021-0650-FD09-969C-EED06335FE60}"/>
              </a:ext>
            </a:extLst>
          </p:cNvPr>
          <p:cNvSpPr txBox="1"/>
          <p:nvPr/>
        </p:nvSpPr>
        <p:spPr>
          <a:xfrm>
            <a:off x="457200" y="54102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Analysts were able to identify: missile trailers, launching equipment,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A0442B-1A6A-CA0E-0B43-872D2A4CE757}"/>
              </a:ext>
            </a:extLst>
          </p:cNvPr>
          <p:cNvSpPr txBox="1"/>
          <p:nvPr/>
        </p:nvSpPr>
        <p:spPr>
          <a:xfrm>
            <a:off x="5943600" y="281940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rgbClr val="FF0000"/>
                </a:solidFill>
              </a:rPr>
              <a:t>Missile trailer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35A5B5-B5F2-6B01-E6D9-5961EDB08BFA}"/>
              </a:ext>
            </a:extLst>
          </p:cNvPr>
          <p:cNvSpPr txBox="1"/>
          <p:nvPr/>
        </p:nvSpPr>
        <p:spPr>
          <a:xfrm>
            <a:off x="5029200" y="3169622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rgbClr val="FF0000"/>
                </a:solidFill>
              </a:rPr>
              <a:t>Launcher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A5958A-CAF9-C9DE-C20B-041BF5074E38}"/>
              </a:ext>
            </a:extLst>
          </p:cNvPr>
          <p:cNvSpPr txBox="1"/>
          <p:nvPr/>
        </p:nvSpPr>
        <p:spPr>
          <a:xfrm>
            <a:off x="1769047" y="4595661"/>
            <a:ext cx="11233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rgbClr val="FF0000"/>
                </a:solidFill>
              </a:rPr>
              <a:t>Before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CE2D01-C984-2ED0-5138-BAD849488F28}"/>
              </a:ext>
            </a:extLst>
          </p:cNvPr>
          <p:cNvSpPr txBox="1"/>
          <p:nvPr/>
        </p:nvSpPr>
        <p:spPr>
          <a:xfrm>
            <a:off x="6191865" y="4599139"/>
            <a:ext cx="11233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rgbClr val="FF0000"/>
                </a:solidFill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4310486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559D2-33C5-70A9-C54E-602873CAA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Before-After Sweeps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2B265B-03D5-9762-D8BF-658D58768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71</a:t>
            </a:fld>
            <a:endParaRPr lang="en-US"/>
          </a:p>
        </p:txBody>
      </p:sp>
      <p:pic>
        <p:nvPicPr>
          <p:cNvPr id="5" name="Picture 4" descr="An aerial view of a city&#10;&#10;Description automatically generated">
            <a:extLst>
              <a:ext uri="{FF2B5EF4-FFF2-40B4-BE49-F238E27FC236}">
                <a16:creationId xmlns:a16="http://schemas.microsoft.com/office/drawing/2014/main" id="{0FB1E96D-022B-CCFE-8D5B-EC13BB9C9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196328"/>
            <a:ext cx="8229601" cy="39935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CB08E-9238-1854-CD1F-ED8039413237}"/>
              </a:ext>
            </a:extLst>
          </p:cNvPr>
          <p:cNvSpPr txBox="1"/>
          <p:nvPr/>
        </p:nvSpPr>
        <p:spPr>
          <a:xfrm>
            <a:off x="457199" y="990600"/>
            <a:ext cx="8229601" cy="707886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/>
              <a:t>A moving window technique allows one to see before-after comparisons directly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936165-811A-673F-BD34-815A70A09B20}"/>
              </a:ext>
            </a:extLst>
          </p:cNvPr>
          <p:cNvSpPr txBox="1"/>
          <p:nvPr/>
        </p:nvSpPr>
        <p:spPr>
          <a:xfrm>
            <a:off x="457199" y="6356350"/>
            <a:ext cx="7620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hlinkClick r:id="rId3"/>
              </a:rPr>
              <a:t>https://www.planet.com/gallery/#!/post/ammonium-nitrate-explosion</a:t>
            </a:r>
            <a:r>
              <a:rPr lang="en-CA" sz="16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40CC6F-350C-DDA0-670B-B90CF9B964F7}"/>
              </a:ext>
            </a:extLst>
          </p:cNvPr>
          <p:cNvSpPr txBox="1"/>
          <p:nvPr/>
        </p:nvSpPr>
        <p:spPr>
          <a:xfrm>
            <a:off x="457199" y="1817132"/>
            <a:ext cx="8229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Effect of Ammonium Nitrate explosion at the port of Beirut, Lebanon, Aug. 5, 2020</a:t>
            </a:r>
          </a:p>
        </p:txBody>
      </p:sp>
    </p:spTree>
    <p:extLst>
      <p:ext uri="{BB962C8B-B14F-4D97-AF65-F5344CB8AC3E}">
        <p14:creationId xmlns:p14="http://schemas.microsoft.com/office/powerpoint/2010/main" val="34704640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E63B0F-FAAC-4CD8-952C-582D40009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37FB7F-6C57-456F-964F-F24A6A41E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96" y="381000"/>
            <a:ext cx="6052704" cy="53450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F9F0EB-4C4A-4308-9D7E-62787CD49CE1}"/>
              </a:ext>
            </a:extLst>
          </p:cNvPr>
          <p:cNvSpPr txBox="1"/>
          <p:nvPr/>
        </p:nvSpPr>
        <p:spPr>
          <a:xfrm>
            <a:off x="228600" y="391886"/>
            <a:ext cx="2362200" cy="5047536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b="1" dirty="0"/>
              <a:t>The La Pampa gold mine, Peru</a:t>
            </a:r>
          </a:p>
          <a:p>
            <a:endParaRPr lang="it-IT" dirty="0"/>
          </a:p>
          <a:p>
            <a:r>
              <a:rPr lang="en-US" sz="1600" dirty="0"/>
              <a:t>In 2016, mining operations were extended</a:t>
            </a:r>
          </a:p>
          <a:p>
            <a:r>
              <a:rPr lang="en-US" sz="1600" dirty="0"/>
              <a:t>S. of the Malinowski River, illegally entering the Tambopata National Reserve—a protected forest.</a:t>
            </a:r>
          </a:p>
          <a:p>
            <a:endParaRPr lang="en-US" sz="1600" dirty="0"/>
          </a:p>
          <a:p>
            <a:r>
              <a:rPr lang="en-US" sz="1600" dirty="0"/>
              <a:t>The Amazon Conservation Association used </a:t>
            </a:r>
            <a:r>
              <a:rPr lang="en-US" sz="1600" dirty="0">
                <a:hlinkClick r:id="rId3"/>
              </a:rPr>
              <a:t>Planet Labs</a:t>
            </a:r>
            <a:r>
              <a:rPr lang="en-US" sz="1600" dirty="0"/>
              <a:t>  data to track 100s of</a:t>
            </a:r>
          </a:p>
          <a:p>
            <a:r>
              <a:rPr lang="en-US" sz="1600" dirty="0"/>
              <a:t>hectares of illegal expansion and mapped alterations to the course of the Malinowski River.</a:t>
            </a:r>
          </a:p>
          <a:p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45B224-9A97-4F3E-A51B-EEBE77F9629B}"/>
              </a:ext>
            </a:extLst>
          </p:cNvPr>
          <p:cNvSpPr txBox="1"/>
          <p:nvPr/>
        </p:nvSpPr>
        <p:spPr>
          <a:xfrm>
            <a:off x="381000" y="5943600"/>
            <a:ext cx="5410200" cy="646331"/>
          </a:xfrm>
          <a:custGeom>
            <a:avLst/>
            <a:gdLst>
              <a:gd name="connsiteX0" fmla="*/ 0 w 5410200"/>
              <a:gd name="connsiteY0" fmla="*/ 0 h 646331"/>
              <a:gd name="connsiteX1" fmla="*/ 378714 w 5410200"/>
              <a:gd name="connsiteY1" fmla="*/ 0 h 646331"/>
              <a:gd name="connsiteX2" fmla="*/ 1027938 w 5410200"/>
              <a:gd name="connsiteY2" fmla="*/ 0 h 646331"/>
              <a:gd name="connsiteX3" fmla="*/ 1623060 w 5410200"/>
              <a:gd name="connsiteY3" fmla="*/ 0 h 646331"/>
              <a:gd name="connsiteX4" fmla="*/ 2001774 w 5410200"/>
              <a:gd name="connsiteY4" fmla="*/ 0 h 646331"/>
              <a:gd name="connsiteX5" fmla="*/ 2488692 w 5410200"/>
              <a:gd name="connsiteY5" fmla="*/ 0 h 646331"/>
              <a:gd name="connsiteX6" fmla="*/ 3137916 w 5410200"/>
              <a:gd name="connsiteY6" fmla="*/ 0 h 646331"/>
              <a:gd name="connsiteX7" fmla="*/ 3678936 w 5410200"/>
              <a:gd name="connsiteY7" fmla="*/ 0 h 646331"/>
              <a:gd name="connsiteX8" fmla="*/ 4274058 w 5410200"/>
              <a:gd name="connsiteY8" fmla="*/ 0 h 646331"/>
              <a:gd name="connsiteX9" fmla="*/ 4760976 w 5410200"/>
              <a:gd name="connsiteY9" fmla="*/ 0 h 646331"/>
              <a:gd name="connsiteX10" fmla="*/ 5410200 w 5410200"/>
              <a:gd name="connsiteY10" fmla="*/ 0 h 646331"/>
              <a:gd name="connsiteX11" fmla="*/ 5410200 w 5410200"/>
              <a:gd name="connsiteY11" fmla="*/ 336092 h 646331"/>
              <a:gd name="connsiteX12" fmla="*/ 5410200 w 5410200"/>
              <a:gd name="connsiteY12" fmla="*/ 646331 h 646331"/>
              <a:gd name="connsiteX13" fmla="*/ 5031486 w 5410200"/>
              <a:gd name="connsiteY13" fmla="*/ 646331 h 646331"/>
              <a:gd name="connsiteX14" fmla="*/ 4652772 w 5410200"/>
              <a:gd name="connsiteY14" fmla="*/ 646331 h 646331"/>
              <a:gd name="connsiteX15" fmla="*/ 4057650 w 5410200"/>
              <a:gd name="connsiteY15" fmla="*/ 646331 h 646331"/>
              <a:gd name="connsiteX16" fmla="*/ 3678936 w 5410200"/>
              <a:gd name="connsiteY16" fmla="*/ 646331 h 646331"/>
              <a:gd name="connsiteX17" fmla="*/ 3137916 w 5410200"/>
              <a:gd name="connsiteY17" fmla="*/ 646331 h 646331"/>
              <a:gd name="connsiteX18" fmla="*/ 2705100 w 5410200"/>
              <a:gd name="connsiteY18" fmla="*/ 646331 h 646331"/>
              <a:gd name="connsiteX19" fmla="*/ 2164080 w 5410200"/>
              <a:gd name="connsiteY19" fmla="*/ 646331 h 646331"/>
              <a:gd name="connsiteX20" fmla="*/ 1623060 w 5410200"/>
              <a:gd name="connsiteY20" fmla="*/ 646331 h 646331"/>
              <a:gd name="connsiteX21" fmla="*/ 1082040 w 5410200"/>
              <a:gd name="connsiteY21" fmla="*/ 646331 h 646331"/>
              <a:gd name="connsiteX22" fmla="*/ 541020 w 5410200"/>
              <a:gd name="connsiteY22" fmla="*/ 646331 h 646331"/>
              <a:gd name="connsiteX23" fmla="*/ 0 w 5410200"/>
              <a:gd name="connsiteY23" fmla="*/ 646331 h 646331"/>
              <a:gd name="connsiteX24" fmla="*/ 0 w 5410200"/>
              <a:gd name="connsiteY24" fmla="*/ 316702 h 646331"/>
              <a:gd name="connsiteX25" fmla="*/ 0 w 5410200"/>
              <a:gd name="connsiteY25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410200" h="646331" fill="none" extrusionOk="0">
                <a:moveTo>
                  <a:pt x="0" y="0"/>
                </a:moveTo>
                <a:cubicBezTo>
                  <a:pt x="111541" y="-18883"/>
                  <a:pt x="278833" y="7203"/>
                  <a:pt x="378714" y="0"/>
                </a:cubicBezTo>
                <a:cubicBezTo>
                  <a:pt x="478595" y="-7203"/>
                  <a:pt x="776805" y="38353"/>
                  <a:pt x="1027938" y="0"/>
                </a:cubicBezTo>
                <a:cubicBezTo>
                  <a:pt x="1279071" y="-38353"/>
                  <a:pt x="1373874" y="53054"/>
                  <a:pt x="1623060" y="0"/>
                </a:cubicBezTo>
                <a:cubicBezTo>
                  <a:pt x="1872246" y="-53054"/>
                  <a:pt x="1912201" y="21062"/>
                  <a:pt x="2001774" y="0"/>
                </a:cubicBezTo>
                <a:cubicBezTo>
                  <a:pt x="2091347" y="-21062"/>
                  <a:pt x="2308309" y="49365"/>
                  <a:pt x="2488692" y="0"/>
                </a:cubicBezTo>
                <a:cubicBezTo>
                  <a:pt x="2669075" y="-49365"/>
                  <a:pt x="2837960" y="22121"/>
                  <a:pt x="3137916" y="0"/>
                </a:cubicBezTo>
                <a:cubicBezTo>
                  <a:pt x="3437872" y="-22121"/>
                  <a:pt x="3480645" y="1622"/>
                  <a:pt x="3678936" y="0"/>
                </a:cubicBezTo>
                <a:cubicBezTo>
                  <a:pt x="3877227" y="-1622"/>
                  <a:pt x="4056817" y="63254"/>
                  <a:pt x="4274058" y="0"/>
                </a:cubicBezTo>
                <a:cubicBezTo>
                  <a:pt x="4491299" y="-63254"/>
                  <a:pt x="4533466" y="55671"/>
                  <a:pt x="4760976" y="0"/>
                </a:cubicBezTo>
                <a:cubicBezTo>
                  <a:pt x="4988486" y="-55671"/>
                  <a:pt x="5177374" y="4641"/>
                  <a:pt x="5410200" y="0"/>
                </a:cubicBezTo>
                <a:cubicBezTo>
                  <a:pt x="5412191" y="147492"/>
                  <a:pt x="5393126" y="251355"/>
                  <a:pt x="5410200" y="336092"/>
                </a:cubicBezTo>
                <a:cubicBezTo>
                  <a:pt x="5427274" y="420829"/>
                  <a:pt x="5401916" y="550507"/>
                  <a:pt x="5410200" y="646331"/>
                </a:cubicBezTo>
                <a:cubicBezTo>
                  <a:pt x="5272447" y="691017"/>
                  <a:pt x="5214794" y="629663"/>
                  <a:pt x="5031486" y="646331"/>
                </a:cubicBezTo>
                <a:cubicBezTo>
                  <a:pt x="4848178" y="662999"/>
                  <a:pt x="4835065" y="602589"/>
                  <a:pt x="4652772" y="646331"/>
                </a:cubicBezTo>
                <a:cubicBezTo>
                  <a:pt x="4470479" y="690073"/>
                  <a:pt x="4353304" y="630347"/>
                  <a:pt x="4057650" y="646331"/>
                </a:cubicBezTo>
                <a:cubicBezTo>
                  <a:pt x="3761996" y="662315"/>
                  <a:pt x="3756866" y="630184"/>
                  <a:pt x="3678936" y="646331"/>
                </a:cubicBezTo>
                <a:cubicBezTo>
                  <a:pt x="3601006" y="662478"/>
                  <a:pt x="3248410" y="587249"/>
                  <a:pt x="3137916" y="646331"/>
                </a:cubicBezTo>
                <a:cubicBezTo>
                  <a:pt x="3027422" y="705413"/>
                  <a:pt x="2823419" y="640702"/>
                  <a:pt x="2705100" y="646331"/>
                </a:cubicBezTo>
                <a:cubicBezTo>
                  <a:pt x="2586781" y="651960"/>
                  <a:pt x="2317036" y="593829"/>
                  <a:pt x="2164080" y="646331"/>
                </a:cubicBezTo>
                <a:cubicBezTo>
                  <a:pt x="2011124" y="698833"/>
                  <a:pt x="1836911" y="595346"/>
                  <a:pt x="1623060" y="646331"/>
                </a:cubicBezTo>
                <a:cubicBezTo>
                  <a:pt x="1409209" y="697316"/>
                  <a:pt x="1339163" y="621199"/>
                  <a:pt x="1082040" y="646331"/>
                </a:cubicBezTo>
                <a:cubicBezTo>
                  <a:pt x="824917" y="671463"/>
                  <a:pt x="679437" y="645775"/>
                  <a:pt x="541020" y="646331"/>
                </a:cubicBezTo>
                <a:cubicBezTo>
                  <a:pt x="402603" y="646887"/>
                  <a:pt x="192563" y="589553"/>
                  <a:pt x="0" y="646331"/>
                </a:cubicBezTo>
                <a:cubicBezTo>
                  <a:pt x="-674" y="516024"/>
                  <a:pt x="9409" y="396027"/>
                  <a:pt x="0" y="316702"/>
                </a:cubicBezTo>
                <a:cubicBezTo>
                  <a:pt x="-9409" y="237377"/>
                  <a:pt x="9365" y="93116"/>
                  <a:pt x="0" y="0"/>
                </a:cubicBezTo>
                <a:close/>
              </a:path>
              <a:path w="5410200" h="646331" stroke="0" extrusionOk="0">
                <a:moveTo>
                  <a:pt x="0" y="0"/>
                </a:moveTo>
                <a:cubicBezTo>
                  <a:pt x="207496" y="-56593"/>
                  <a:pt x="355112" y="4144"/>
                  <a:pt x="486918" y="0"/>
                </a:cubicBezTo>
                <a:cubicBezTo>
                  <a:pt x="618724" y="-4144"/>
                  <a:pt x="772404" y="41041"/>
                  <a:pt x="865632" y="0"/>
                </a:cubicBezTo>
                <a:cubicBezTo>
                  <a:pt x="958860" y="-41041"/>
                  <a:pt x="1222360" y="12311"/>
                  <a:pt x="1514856" y="0"/>
                </a:cubicBezTo>
                <a:cubicBezTo>
                  <a:pt x="1807352" y="-12311"/>
                  <a:pt x="1802457" y="55524"/>
                  <a:pt x="2001774" y="0"/>
                </a:cubicBezTo>
                <a:cubicBezTo>
                  <a:pt x="2201091" y="-55524"/>
                  <a:pt x="2256564" y="226"/>
                  <a:pt x="2488692" y="0"/>
                </a:cubicBezTo>
                <a:cubicBezTo>
                  <a:pt x="2720820" y="-226"/>
                  <a:pt x="2983528" y="48361"/>
                  <a:pt x="3137916" y="0"/>
                </a:cubicBezTo>
                <a:cubicBezTo>
                  <a:pt x="3292304" y="-48361"/>
                  <a:pt x="3413939" y="40583"/>
                  <a:pt x="3570732" y="0"/>
                </a:cubicBezTo>
                <a:cubicBezTo>
                  <a:pt x="3727525" y="-40583"/>
                  <a:pt x="4004067" y="38742"/>
                  <a:pt x="4219956" y="0"/>
                </a:cubicBezTo>
                <a:cubicBezTo>
                  <a:pt x="4435845" y="-38742"/>
                  <a:pt x="4625690" y="76212"/>
                  <a:pt x="4869180" y="0"/>
                </a:cubicBezTo>
                <a:cubicBezTo>
                  <a:pt x="5112670" y="-76212"/>
                  <a:pt x="5300989" y="47209"/>
                  <a:pt x="5410200" y="0"/>
                </a:cubicBezTo>
                <a:cubicBezTo>
                  <a:pt x="5428185" y="128922"/>
                  <a:pt x="5389992" y="168131"/>
                  <a:pt x="5410200" y="336092"/>
                </a:cubicBezTo>
                <a:cubicBezTo>
                  <a:pt x="5430408" y="504053"/>
                  <a:pt x="5384229" y="573465"/>
                  <a:pt x="5410200" y="646331"/>
                </a:cubicBezTo>
                <a:cubicBezTo>
                  <a:pt x="5324700" y="681883"/>
                  <a:pt x="5182920" y="642693"/>
                  <a:pt x="5031486" y="646331"/>
                </a:cubicBezTo>
                <a:cubicBezTo>
                  <a:pt x="4880052" y="649969"/>
                  <a:pt x="4685624" y="645211"/>
                  <a:pt x="4382262" y="646331"/>
                </a:cubicBezTo>
                <a:cubicBezTo>
                  <a:pt x="4078900" y="647451"/>
                  <a:pt x="4040315" y="640868"/>
                  <a:pt x="3949446" y="646331"/>
                </a:cubicBezTo>
                <a:cubicBezTo>
                  <a:pt x="3858577" y="651794"/>
                  <a:pt x="3660665" y="610916"/>
                  <a:pt x="3408426" y="646331"/>
                </a:cubicBezTo>
                <a:cubicBezTo>
                  <a:pt x="3156187" y="681746"/>
                  <a:pt x="3080139" y="596252"/>
                  <a:pt x="2759202" y="646331"/>
                </a:cubicBezTo>
                <a:cubicBezTo>
                  <a:pt x="2438265" y="696410"/>
                  <a:pt x="2367693" y="600917"/>
                  <a:pt x="2218182" y="646331"/>
                </a:cubicBezTo>
                <a:cubicBezTo>
                  <a:pt x="2068671" y="691745"/>
                  <a:pt x="2023081" y="616999"/>
                  <a:pt x="1839468" y="646331"/>
                </a:cubicBezTo>
                <a:cubicBezTo>
                  <a:pt x="1655855" y="675663"/>
                  <a:pt x="1595585" y="617206"/>
                  <a:pt x="1406652" y="646331"/>
                </a:cubicBezTo>
                <a:cubicBezTo>
                  <a:pt x="1217719" y="675456"/>
                  <a:pt x="1028998" y="634061"/>
                  <a:pt x="757428" y="646331"/>
                </a:cubicBezTo>
                <a:cubicBezTo>
                  <a:pt x="485858" y="658601"/>
                  <a:pt x="209500" y="623557"/>
                  <a:pt x="0" y="646331"/>
                </a:cubicBezTo>
                <a:cubicBezTo>
                  <a:pt x="-29415" y="530936"/>
                  <a:pt x="8631" y="422022"/>
                  <a:pt x="0" y="336092"/>
                </a:cubicBezTo>
                <a:cubicBezTo>
                  <a:pt x="-8631" y="250162"/>
                  <a:pt x="30560" y="84049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58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dirty="0"/>
              <a:t>The Peruvian government intervened and actively targeted illegal mining operations inside the reserve.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49CF4A-97F4-4205-B437-9C82A352B522}"/>
              </a:ext>
            </a:extLst>
          </p:cNvPr>
          <p:cNvSpPr txBox="1"/>
          <p:nvPr/>
        </p:nvSpPr>
        <p:spPr>
          <a:xfrm>
            <a:off x="6553200" y="60198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Images: Planet Labs </a:t>
            </a:r>
            <a:r>
              <a:rPr lang="en-US" sz="1200" dirty="0">
                <a:hlinkClick r:id="rId3"/>
              </a:rPr>
              <a:t>https://www.planet.com/</a:t>
            </a:r>
            <a:r>
              <a:rPr lang="en-US" sz="1200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6DAEAC-9F52-B116-1646-1EEFDC4C3E1B}"/>
              </a:ext>
            </a:extLst>
          </p:cNvPr>
          <p:cNvSpPr/>
          <p:nvPr/>
        </p:nvSpPr>
        <p:spPr>
          <a:xfrm>
            <a:off x="5712542" y="363794"/>
            <a:ext cx="2971800" cy="228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1F94C8-1344-A368-396B-3DCF7ABF2A49}"/>
              </a:ext>
            </a:extLst>
          </p:cNvPr>
          <p:cNvSpPr/>
          <p:nvPr/>
        </p:nvSpPr>
        <p:spPr>
          <a:xfrm>
            <a:off x="2631638" y="3113140"/>
            <a:ext cx="2971800" cy="228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F8B5CE-3ED0-00B0-8B0C-FECEBB344D8D}"/>
              </a:ext>
            </a:extLst>
          </p:cNvPr>
          <p:cNvSpPr/>
          <p:nvPr/>
        </p:nvSpPr>
        <p:spPr>
          <a:xfrm>
            <a:off x="5673967" y="3110915"/>
            <a:ext cx="2971800" cy="228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39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C96A92-0786-C1F9-F1A4-B3652ECDA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Remote sensing tools for telling stories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4C55B0-4E3E-6F78-3499-21A510804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73</a:t>
            </a:fld>
            <a:endParaRPr lang="en-US"/>
          </a:p>
        </p:txBody>
      </p:sp>
      <p:pic>
        <p:nvPicPr>
          <p:cNvPr id="5" name="Picture 4" descr="A two magazines with text on them&#10;&#10;Description automatically generated">
            <a:extLst>
              <a:ext uri="{FF2B5EF4-FFF2-40B4-BE49-F238E27FC236}">
                <a16:creationId xmlns:a16="http://schemas.microsoft.com/office/drawing/2014/main" id="{8D2D7441-9DB3-F788-4127-163674D9C0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500" y="1828800"/>
            <a:ext cx="5538900" cy="399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0FA7A9-73EB-69BF-07AD-815515F3757E}"/>
              </a:ext>
            </a:extLst>
          </p:cNvPr>
          <p:cNvSpPr txBox="1"/>
          <p:nvPr/>
        </p:nvSpPr>
        <p:spPr>
          <a:xfrm>
            <a:off x="1752600" y="6356350"/>
            <a:ext cx="571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Taken from: Rob </a:t>
            </a:r>
            <a:r>
              <a:rPr lang="en-CA" sz="1600" dirty="0" err="1"/>
              <a:t>Simmon</a:t>
            </a:r>
            <a:r>
              <a:rPr lang="en-CA" sz="1600" dirty="0"/>
              <a:t>, </a:t>
            </a:r>
            <a:r>
              <a:rPr lang="en-CA" sz="1600" dirty="0">
                <a:hlinkClick r:id="rId3"/>
              </a:rPr>
              <a:t>From Space to Story in Data Journalism</a:t>
            </a:r>
            <a:endParaRPr lang="en-CA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D7D1F2-73CC-CFC6-7BF4-A51577620693}"/>
              </a:ext>
            </a:extLst>
          </p:cNvPr>
          <p:cNvSpPr txBox="1"/>
          <p:nvPr/>
        </p:nvSpPr>
        <p:spPr>
          <a:xfrm>
            <a:off x="457200" y="1143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Satellite data provides </a:t>
            </a:r>
            <a:r>
              <a:rPr lang="en-CA" dirty="0">
                <a:solidFill>
                  <a:srgbClr val="0070C0"/>
                </a:solidFill>
              </a:rPr>
              <a:t>context</a:t>
            </a:r>
            <a:r>
              <a:rPr lang="en-CA" dirty="0"/>
              <a:t> to the news, </a:t>
            </a:r>
            <a:r>
              <a:rPr lang="en-CA" dirty="0">
                <a:solidFill>
                  <a:srgbClr val="0070C0"/>
                </a:solidFill>
              </a:rPr>
              <a:t>documents</a:t>
            </a:r>
            <a:r>
              <a:rPr lang="en-CA" dirty="0"/>
              <a:t> events, and a tool for </a:t>
            </a:r>
            <a:r>
              <a:rPr lang="en-CA" dirty="0">
                <a:solidFill>
                  <a:srgbClr val="0070C0"/>
                </a:solidFill>
              </a:rPr>
              <a:t>investigation</a:t>
            </a:r>
            <a:r>
              <a:rPr lang="en-CA" dirty="0"/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92D245-9435-7CE3-4707-C82A18D81FF8}"/>
              </a:ext>
            </a:extLst>
          </p:cNvPr>
          <p:cNvSpPr txBox="1"/>
          <p:nvPr/>
        </p:nvSpPr>
        <p:spPr>
          <a:xfrm>
            <a:off x="1600200" y="5886450"/>
            <a:ext cx="32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/>
              <a:t>U.S. spy satellite image of a Soviet shipyard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0D2E7F-5B9A-A457-82F4-701D4F68B6AF}"/>
              </a:ext>
            </a:extLst>
          </p:cNvPr>
          <p:cNvSpPr txBox="1"/>
          <p:nvPr/>
        </p:nvSpPr>
        <p:spPr>
          <a:xfrm>
            <a:off x="4495800" y="5886450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/>
              <a:t>3D rendering of Hurricane Linda (NOAA)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DFF528-8982-AE09-EC0E-CA0B7DB88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5545267"/>
            <a:ext cx="961905" cy="10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118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BD7181-5B6C-5491-A216-4C772D262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74</a:t>
            </a:fld>
            <a:endParaRPr lang="en-US"/>
          </a:p>
        </p:txBody>
      </p:sp>
      <p:pic>
        <p:nvPicPr>
          <p:cNvPr id="4" name="Picture 3" descr="A satellite image of the earth&#10;&#10;Description automatically generated">
            <a:extLst>
              <a:ext uri="{FF2B5EF4-FFF2-40B4-BE49-F238E27FC236}">
                <a16:creationId xmlns:a16="http://schemas.microsoft.com/office/drawing/2014/main" id="{C751FACC-06AD-75B2-F290-5152040D03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11" y="1179721"/>
            <a:ext cx="7019177" cy="504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D943BB-6F36-2B98-7820-908B1EBF9405}"/>
              </a:ext>
            </a:extLst>
          </p:cNvPr>
          <p:cNvSpPr txBox="1"/>
          <p:nvPr/>
        </p:nvSpPr>
        <p:spPr>
          <a:xfrm>
            <a:off x="914400" y="304800"/>
            <a:ext cx="7543800" cy="646331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Satellite image of smoke from wildfires provides the </a:t>
            </a:r>
            <a:r>
              <a:rPr lang="en-CA" dirty="0">
                <a:solidFill>
                  <a:srgbClr val="0070C0"/>
                </a:solidFill>
              </a:rPr>
              <a:t>context</a:t>
            </a:r>
            <a:r>
              <a:rPr lang="en-CA" dirty="0"/>
              <a:t> &amp; </a:t>
            </a:r>
            <a:r>
              <a:rPr lang="en-CA" dirty="0">
                <a:solidFill>
                  <a:srgbClr val="0070C0"/>
                </a:solidFill>
              </a:rPr>
              <a:t>scope</a:t>
            </a:r>
            <a:r>
              <a:rPr lang="en-CA" dirty="0"/>
              <a:t> for this story, justifying the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7F3633-56A2-FCD7-AC8E-CB39A3CEB592}"/>
              </a:ext>
            </a:extLst>
          </p:cNvPr>
          <p:cNvSpPr txBox="1"/>
          <p:nvPr/>
        </p:nvSpPr>
        <p:spPr>
          <a:xfrm>
            <a:off x="685800" y="6356350"/>
            <a:ext cx="769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Zoë </a:t>
            </a:r>
            <a:r>
              <a:rPr lang="en-CA" sz="1400" dirty="0" err="1"/>
              <a:t>Schlanger</a:t>
            </a:r>
            <a:r>
              <a:rPr lang="en-CA" sz="1400" dirty="0"/>
              <a:t> &amp; Daniel Wolfe, </a:t>
            </a:r>
            <a:r>
              <a:rPr lang="en-CA" sz="1400" dirty="0">
                <a:hlinkClick r:id="rId3"/>
              </a:rPr>
              <a:t>The fires in the Amazon were likely set intentionally</a:t>
            </a:r>
            <a:r>
              <a:rPr lang="en-CA" sz="1400" dirty="0"/>
              <a:t>, </a:t>
            </a:r>
            <a:r>
              <a:rPr lang="en-CA" sz="1400" i="1" dirty="0"/>
              <a:t>Quartz</a:t>
            </a:r>
            <a:r>
              <a:rPr lang="en-CA" sz="1400" dirty="0"/>
              <a:t>, Aug. 2019</a:t>
            </a:r>
          </a:p>
        </p:txBody>
      </p:sp>
    </p:spTree>
    <p:extLst>
      <p:ext uri="{BB962C8B-B14F-4D97-AF65-F5344CB8AC3E}">
        <p14:creationId xmlns:p14="http://schemas.microsoft.com/office/powerpoint/2010/main" val="34933864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650221-437A-442F-FF87-E6D72AB44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Software for DDJ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7AF01D-9F46-5859-3FAF-90E47B32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75</a:t>
            </a:fld>
            <a:endParaRPr lang="en-US"/>
          </a:p>
        </p:txBody>
      </p:sp>
      <p:pic>
        <p:nvPicPr>
          <p:cNvPr id="5" name="Picture 4" descr="A graph with purple and white text&#10;&#10;Description automatically generated">
            <a:extLst>
              <a:ext uri="{FF2B5EF4-FFF2-40B4-BE49-F238E27FC236}">
                <a16:creationId xmlns:a16="http://schemas.microsoft.com/office/drawing/2014/main" id="{E948EB7F-D374-A2A2-5DC3-64AFE4343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87" y="1066800"/>
            <a:ext cx="5052543" cy="2324554"/>
          </a:xfrm>
          <a:prstGeom prst="rect">
            <a:avLst/>
          </a:prstGeom>
        </p:spPr>
      </p:pic>
      <p:pic>
        <p:nvPicPr>
          <p:cNvPr id="7" name="Picture 6" descr="A graph with purple and pink dots&#10;&#10;Description automatically generated">
            <a:extLst>
              <a:ext uri="{FF2B5EF4-FFF2-40B4-BE49-F238E27FC236}">
                <a16:creationId xmlns:a16="http://schemas.microsoft.com/office/drawing/2014/main" id="{4E1B3C9A-51A7-812B-23D2-4AACE7DF7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506437"/>
            <a:ext cx="4676285" cy="30549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517634-F1B8-3F90-C394-ECA8C3808EB3}"/>
              </a:ext>
            </a:extLst>
          </p:cNvPr>
          <p:cNvSpPr txBox="1"/>
          <p:nvPr/>
        </p:nvSpPr>
        <p:spPr>
          <a:xfrm>
            <a:off x="533401" y="617220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hlinkClick r:id="rId4"/>
              </a:rPr>
              <a:t>https://datajournalism.com/survey/2022/skills-and-tools/</a:t>
            </a:r>
            <a:r>
              <a:rPr lang="en-CA" sz="14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31C0AF-CD4D-D1FF-E825-F0F8759DFF40}"/>
              </a:ext>
            </a:extLst>
          </p:cNvPr>
          <p:cNvSpPr txBox="1"/>
          <p:nvPr/>
        </p:nvSpPr>
        <p:spPr>
          <a:xfrm>
            <a:off x="5715000" y="1447800"/>
            <a:ext cx="2847485" cy="923330"/>
          </a:xfrm>
          <a:custGeom>
            <a:avLst/>
            <a:gdLst>
              <a:gd name="connsiteX0" fmla="*/ 0 w 2847485"/>
              <a:gd name="connsiteY0" fmla="*/ 0 h 923330"/>
              <a:gd name="connsiteX1" fmla="*/ 626447 w 2847485"/>
              <a:gd name="connsiteY1" fmla="*/ 0 h 923330"/>
              <a:gd name="connsiteX2" fmla="*/ 1224419 w 2847485"/>
              <a:gd name="connsiteY2" fmla="*/ 0 h 923330"/>
              <a:gd name="connsiteX3" fmla="*/ 1822390 w 2847485"/>
              <a:gd name="connsiteY3" fmla="*/ 0 h 923330"/>
              <a:gd name="connsiteX4" fmla="*/ 2306463 w 2847485"/>
              <a:gd name="connsiteY4" fmla="*/ 0 h 923330"/>
              <a:gd name="connsiteX5" fmla="*/ 2847485 w 2847485"/>
              <a:gd name="connsiteY5" fmla="*/ 0 h 923330"/>
              <a:gd name="connsiteX6" fmla="*/ 2847485 w 2847485"/>
              <a:gd name="connsiteY6" fmla="*/ 470898 h 923330"/>
              <a:gd name="connsiteX7" fmla="*/ 2847485 w 2847485"/>
              <a:gd name="connsiteY7" fmla="*/ 923330 h 923330"/>
              <a:gd name="connsiteX8" fmla="*/ 2277988 w 2847485"/>
              <a:gd name="connsiteY8" fmla="*/ 923330 h 923330"/>
              <a:gd name="connsiteX9" fmla="*/ 1793916 w 2847485"/>
              <a:gd name="connsiteY9" fmla="*/ 923330 h 923330"/>
              <a:gd name="connsiteX10" fmla="*/ 1309843 w 2847485"/>
              <a:gd name="connsiteY10" fmla="*/ 923330 h 923330"/>
              <a:gd name="connsiteX11" fmla="*/ 711871 w 2847485"/>
              <a:gd name="connsiteY11" fmla="*/ 923330 h 923330"/>
              <a:gd name="connsiteX12" fmla="*/ 0 w 2847485"/>
              <a:gd name="connsiteY12" fmla="*/ 923330 h 923330"/>
              <a:gd name="connsiteX13" fmla="*/ 0 w 2847485"/>
              <a:gd name="connsiteY13" fmla="*/ 443198 h 923330"/>
              <a:gd name="connsiteX14" fmla="*/ 0 w 2847485"/>
              <a:gd name="connsiteY1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47485" h="923330" fill="none" extrusionOk="0">
                <a:moveTo>
                  <a:pt x="0" y="0"/>
                </a:moveTo>
                <a:cubicBezTo>
                  <a:pt x="239566" y="-7861"/>
                  <a:pt x="413079" y="38508"/>
                  <a:pt x="626447" y="0"/>
                </a:cubicBezTo>
                <a:cubicBezTo>
                  <a:pt x="839815" y="-38508"/>
                  <a:pt x="1070808" y="70161"/>
                  <a:pt x="1224419" y="0"/>
                </a:cubicBezTo>
                <a:cubicBezTo>
                  <a:pt x="1378030" y="-70161"/>
                  <a:pt x="1636829" y="6895"/>
                  <a:pt x="1822390" y="0"/>
                </a:cubicBezTo>
                <a:cubicBezTo>
                  <a:pt x="2007951" y="-6895"/>
                  <a:pt x="2140987" y="48342"/>
                  <a:pt x="2306463" y="0"/>
                </a:cubicBezTo>
                <a:cubicBezTo>
                  <a:pt x="2471939" y="-48342"/>
                  <a:pt x="2733441" y="43222"/>
                  <a:pt x="2847485" y="0"/>
                </a:cubicBezTo>
                <a:cubicBezTo>
                  <a:pt x="2856117" y="200484"/>
                  <a:pt x="2810145" y="316564"/>
                  <a:pt x="2847485" y="470898"/>
                </a:cubicBezTo>
                <a:cubicBezTo>
                  <a:pt x="2884825" y="625232"/>
                  <a:pt x="2822124" y="766531"/>
                  <a:pt x="2847485" y="923330"/>
                </a:cubicBezTo>
                <a:cubicBezTo>
                  <a:pt x="2590459" y="930540"/>
                  <a:pt x="2417981" y="891654"/>
                  <a:pt x="2277988" y="923330"/>
                </a:cubicBezTo>
                <a:cubicBezTo>
                  <a:pt x="2137995" y="955006"/>
                  <a:pt x="2020575" y="867650"/>
                  <a:pt x="1793916" y="923330"/>
                </a:cubicBezTo>
                <a:cubicBezTo>
                  <a:pt x="1567257" y="979010"/>
                  <a:pt x="1516514" y="890206"/>
                  <a:pt x="1309843" y="923330"/>
                </a:cubicBezTo>
                <a:cubicBezTo>
                  <a:pt x="1103172" y="956454"/>
                  <a:pt x="925624" y="909118"/>
                  <a:pt x="711871" y="923330"/>
                </a:cubicBezTo>
                <a:cubicBezTo>
                  <a:pt x="498118" y="937542"/>
                  <a:pt x="167000" y="872779"/>
                  <a:pt x="0" y="923330"/>
                </a:cubicBezTo>
                <a:cubicBezTo>
                  <a:pt x="-49936" y="710357"/>
                  <a:pt x="17634" y="547788"/>
                  <a:pt x="0" y="443198"/>
                </a:cubicBezTo>
                <a:cubicBezTo>
                  <a:pt x="-17634" y="338608"/>
                  <a:pt x="1964" y="200027"/>
                  <a:pt x="0" y="0"/>
                </a:cubicBezTo>
                <a:close/>
              </a:path>
              <a:path w="2847485" h="923330" stroke="0" extrusionOk="0">
                <a:moveTo>
                  <a:pt x="0" y="0"/>
                </a:moveTo>
                <a:cubicBezTo>
                  <a:pt x="198328" y="-3630"/>
                  <a:pt x="409751" y="46224"/>
                  <a:pt x="541022" y="0"/>
                </a:cubicBezTo>
                <a:cubicBezTo>
                  <a:pt x="672293" y="-46224"/>
                  <a:pt x="788663" y="564"/>
                  <a:pt x="1025095" y="0"/>
                </a:cubicBezTo>
                <a:cubicBezTo>
                  <a:pt x="1261527" y="-564"/>
                  <a:pt x="1512707" y="49084"/>
                  <a:pt x="1651541" y="0"/>
                </a:cubicBezTo>
                <a:cubicBezTo>
                  <a:pt x="1790375" y="-49084"/>
                  <a:pt x="1994331" y="42500"/>
                  <a:pt x="2192563" y="0"/>
                </a:cubicBezTo>
                <a:cubicBezTo>
                  <a:pt x="2390795" y="-42500"/>
                  <a:pt x="2606979" y="62022"/>
                  <a:pt x="2847485" y="0"/>
                </a:cubicBezTo>
                <a:cubicBezTo>
                  <a:pt x="2868356" y="162923"/>
                  <a:pt x="2822839" y="370604"/>
                  <a:pt x="2847485" y="480132"/>
                </a:cubicBezTo>
                <a:cubicBezTo>
                  <a:pt x="2872131" y="589660"/>
                  <a:pt x="2847221" y="809124"/>
                  <a:pt x="2847485" y="923330"/>
                </a:cubicBezTo>
                <a:cubicBezTo>
                  <a:pt x="2563832" y="984195"/>
                  <a:pt x="2400305" y="866841"/>
                  <a:pt x="2277988" y="923330"/>
                </a:cubicBezTo>
                <a:cubicBezTo>
                  <a:pt x="2155671" y="979819"/>
                  <a:pt x="1962667" y="913728"/>
                  <a:pt x="1793916" y="923330"/>
                </a:cubicBezTo>
                <a:cubicBezTo>
                  <a:pt x="1625165" y="932932"/>
                  <a:pt x="1371732" y="911904"/>
                  <a:pt x="1224419" y="923330"/>
                </a:cubicBezTo>
                <a:cubicBezTo>
                  <a:pt x="1077106" y="934756"/>
                  <a:pt x="893196" y="886296"/>
                  <a:pt x="654922" y="923330"/>
                </a:cubicBezTo>
                <a:cubicBezTo>
                  <a:pt x="416648" y="960364"/>
                  <a:pt x="181001" y="868111"/>
                  <a:pt x="0" y="923330"/>
                </a:cubicBezTo>
                <a:cubicBezTo>
                  <a:pt x="-12020" y="714129"/>
                  <a:pt x="45552" y="562566"/>
                  <a:pt x="0" y="443198"/>
                </a:cubicBezTo>
                <a:cubicBezTo>
                  <a:pt x="-45552" y="323830"/>
                  <a:pt x="13285" y="89593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CA" dirty="0"/>
              <a:t>Of those who </a:t>
            </a:r>
            <a:r>
              <a:rPr lang="en-CA" dirty="0">
                <a:solidFill>
                  <a:srgbClr val="0070C0"/>
                </a:solidFill>
              </a:rPr>
              <a:t>program</a:t>
            </a:r>
            <a:r>
              <a:rPr lang="en-CA" dirty="0"/>
              <a:t>, most use Python &amp; HTML, followed by 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48E372-08EF-986E-F4D7-4FCCAA271724}"/>
              </a:ext>
            </a:extLst>
          </p:cNvPr>
          <p:cNvSpPr txBox="1"/>
          <p:nvPr/>
        </p:nvSpPr>
        <p:spPr>
          <a:xfrm>
            <a:off x="533400" y="4114800"/>
            <a:ext cx="3352799" cy="1200329"/>
          </a:xfrm>
          <a:custGeom>
            <a:avLst/>
            <a:gdLst>
              <a:gd name="connsiteX0" fmla="*/ 0 w 3352799"/>
              <a:gd name="connsiteY0" fmla="*/ 0 h 1200329"/>
              <a:gd name="connsiteX1" fmla="*/ 491744 w 3352799"/>
              <a:gd name="connsiteY1" fmla="*/ 0 h 1200329"/>
              <a:gd name="connsiteX2" fmla="*/ 1084072 w 3352799"/>
              <a:gd name="connsiteY2" fmla="*/ 0 h 1200329"/>
              <a:gd name="connsiteX3" fmla="*/ 1609344 w 3352799"/>
              <a:gd name="connsiteY3" fmla="*/ 0 h 1200329"/>
              <a:gd name="connsiteX4" fmla="*/ 2101087 w 3352799"/>
              <a:gd name="connsiteY4" fmla="*/ 0 h 1200329"/>
              <a:gd name="connsiteX5" fmla="*/ 2693415 w 3352799"/>
              <a:gd name="connsiteY5" fmla="*/ 0 h 1200329"/>
              <a:gd name="connsiteX6" fmla="*/ 3352799 w 3352799"/>
              <a:gd name="connsiteY6" fmla="*/ 0 h 1200329"/>
              <a:gd name="connsiteX7" fmla="*/ 3352799 w 3352799"/>
              <a:gd name="connsiteY7" fmla="*/ 400110 h 1200329"/>
              <a:gd name="connsiteX8" fmla="*/ 3352799 w 3352799"/>
              <a:gd name="connsiteY8" fmla="*/ 776213 h 1200329"/>
              <a:gd name="connsiteX9" fmla="*/ 3352799 w 3352799"/>
              <a:gd name="connsiteY9" fmla="*/ 1200329 h 1200329"/>
              <a:gd name="connsiteX10" fmla="*/ 2861055 w 3352799"/>
              <a:gd name="connsiteY10" fmla="*/ 1200329 h 1200329"/>
              <a:gd name="connsiteX11" fmla="*/ 2402839 w 3352799"/>
              <a:gd name="connsiteY11" fmla="*/ 1200329 h 1200329"/>
              <a:gd name="connsiteX12" fmla="*/ 1810511 w 3352799"/>
              <a:gd name="connsiteY12" fmla="*/ 1200329 h 1200329"/>
              <a:gd name="connsiteX13" fmla="*/ 1318768 w 3352799"/>
              <a:gd name="connsiteY13" fmla="*/ 1200329 h 1200329"/>
              <a:gd name="connsiteX14" fmla="*/ 726440 w 3352799"/>
              <a:gd name="connsiteY14" fmla="*/ 1200329 h 1200329"/>
              <a:gd name="connsiteX15" fmla="*/ 0 w 3352799"/>
              <a:gd name="connsiteY15" fmla="*/ 1200329 h 1200329"/>
              <a:gd name="connsiteX16" fmla="*/ 0 w 3352799"/>
              <a:gd name="connsiteY16" fmla="*/ 812223 h 1200329"/>
              <a:gd name="connsiteX17" fmla="*/ 0 w 3352799"/>
              <a:gd name="connsiteY17" fmla="*/ 400110 h 1200329"/>
              <a:gd name="connsiteX18" fmla="*/ 0 w 3352799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52799" h="1200329" fill="none" extrusionOk="0">
                <a:moveTo>
                  <a:pt x="0" y="0"/>
                </a:moveTo>
                <a:cubicBezTo>
                  <a:pt x="179983" y="-6435"/>
                  <a:pt x="319886" y="50475"/>
                  <a:pt x="491744" y="0"/>
                </a:cubicBezTo>
                <a:cubicBezTo>
                  <a:pt x="663602" y="-50475"/>
                  <a:pt x="951506" y="2741"/>
                  <a:pt x="1084072" y="0"/>
                </a:cubicBezTo>
                <a:cubicBezTo>
                  <a:pt x="1216638" y="-2741"/>
                  <a:pt x="1482737" y="57376"/>
                  <a:pt x="1609344" y="0"/>
                </a:cubicBezTo>
                <a:cubicBezTo>
                  <a:pt x="1735951" y="-57376"/>
                  <a:pt x="1870611" y="51515"/>
                  <a:pt x="2101087" y="0"/>
                </a:cubicBezTo>
                <a:cubicBezTo>
                  <a:pt x="2331563" y="-51515"/>
                  <a:pt x="2538064" y="9504"/>
                  <a:pt x="2693415" y="0"/>
                </a:cubicBezTo>
                <a:cubicBezTo>
                  <a:pt x="2848766" y="-9504"/>
                  <a:pt x="3083481" y="75253"/>
                  <a:pt x="3352799" y="0"/>
                </a:cubicBezTo>
                <a:cubicBezTo>
                  <a:pt x="3395331" y="193132"/>
                  <a:pt x="3326341" y="246020"/>
                  <a:pt x="3352799" y="400110"/>
                </a:cubicBezTo>
                <a:cubicBezTo>
                  <a:pt x="3379257" y="554200"/>
                  <a:pt x="3343319" y="676075"/>
                  <a:pt x="3352799" y="776213"/>
                </a:cubicBezTo>
                <a:cubicBezTo>
                  <a:pt x="3362279" y="876351"/>
                  <a:pt x="3349294" y="1023209"/>
                  <a:pt x="3352799" y="1200329"/>
                </a:cubicBezTo>
                <a:cubicBezTo>
                  <a:pt x="3142338" y="1203434"/>
                  <a:pt x="3071823" y="1144843"/>
                  <a:pt x="2861055" y="1200329"/>
                </a:cubicBezTo>
                <a:cubicBezTo>
                  <a:pt x="2650287" y="1255815"/>
                  <a:pt x="2624389" y="1172696"/>
                  <a:pt x="2402839" y="1200329"/>
                </a:cubicBezTo>
                <a:cubicBezTo>
                  <a:pt x="2181289" y="1227962"/>
                  <a:pt x="2006600" y="1145221"/>
                  <a:pt x="1810511" y="1200329"/>
                </a:cubicBezTo>
                <a:cubicBezTo>
                  <a:pt x="1614422" y="1255437"/>
                  <a:pt x="1451094" y="1142788"/>
                  <a:pt x="1318768" y="1200329"/>
                </a:cubicBezTo>
                <a:cubicBezTo>
                  <a:pt x="1186442" y="1257870"/>
                  <a:pt x="1020229" y="1196470"/>
                  <a:pt x="726440" y="1200329"/>
                </a:cubicBezTo>
                <a:cubicBezTo>
                  <a:pt x="432651" y="1204188"/>
                  <a:pt x="248132" y="1175765"/>
                  <a:pt x="0" y="1200329"/>
                </a:cubicBezTo>
                <a:cubicBezTo>
                  <a:pt x="-19683" y="1120473"/>
                  <a:pt x="25424" y="958334"/>
                  <a:pt x="0" y="812223"/>
                </a:cubicBezTo>
                <a:cubicBezTo>
                  <a:pt x="-25424" y="666112"/>
                  <a:pt x="25375" y="559328"/>
                  <a:pt x="0" y="400110"/>
                </a:cubicBezTo>
                <a:cubicBezTo>
                  <a:pt x="-25375" y="240892"/>
                  <a:pt x="7159" y="125411"/>
                  <a:pt x="0" y="0"/>
                </a:cubicBezTo>
                <a:close/>
              </a:path>
              <a:path w="3352799" h="1200329" stroke="0" extrusionOk="0">
                <a:moveTo>
                  <a:pt x="0" y="0"/>
                </a:moveTo>
                <a:cubicBezTo>
                  <a:pt x="114673" y="-2613"/>
                  <a:pt x="392929" y="25541"/>
                  <a:pt x="525272" y="0"/>
                </a:cubicBezTo>
                <a:cubicBezTo>
                  <a:pt x="657615" y="-25541"/>
                  <a:pt x="864236" y="4191"/>
                  <a:pt x="983488" y="0"/>
                </a:cubicBezTo>
                <a:cubicBezTo>
                  <a:pt x="1102740" y="-4191"/>
                  <a:pt x="1410230" y="17066"/>
                  <a:pt x="1609344" y="0"/>
                </a:cubicBezTo>
                <a:cubicBezTo>
                  <a:pt x="1808458" y="-17066"/>
                  <a:pt x="1980228" y="37317"/>
                  <a:pt x="2134615" y="0"/>
                </a:cubicBezTo>
                <a:cubicBezTo>
                  <a:pt x="2289002" y="-37317"/>
                  <a:pt x="2481940" y="9644"/>
                  <a:pt x="2659887" y="0"/>
                </a:cubicBezTo>
                <a:cubicBezTo>
                  <a:pt x="2837834" y="-9644"/>
                  <a:pt x="3027677" y="29707"/>
                  <a:pt x="3352799" y="0"/>
                </a:cubicBezTo>
                <a:cubicBezTo>
                  <a:pt x="3383585" y="80270"/>
                  <a:pt x="3334570" y="297252"/>
                  <a:pt x="3352799" y="376103"/>
                </a:cubicBezTo>
                <a:cubicBezTo>
                  <a:pt x="3371028" y="454954"/>
                  <a:pt x="3320921" y="601169"/>
                  <a:pt x="3352799" y="776213"/>
                </a:cubicBezTo>
                <a:cubicBezTo>
                  <a:pt x="3384677" y="951257"/>
                  <a:pt x="3311847" y="1100581"/>
                  <a:pt x="3352799" y="1200329"/>
                </a:cubicBezTo>
                <a:cubicBezTo>
                  <a:pt x="3114770" y="1211438"/>
                  <a:pt x="3050623" y="1161846"/>
                  <a:pt x="2861055" y="1200329"/>
                </a:cubicBezTo>
                <a:cubicBezTo>
                  <a:pt x="2671487" y="1238812"/>
                  <a:pt x="2509743" y="1158471"/>
                  <a:pt x="2302255" y="1200329"/>
                </a:cubicBezTo>
                <a:cubicBezTo>
                  <a:pt x="2094767" y="1242187"/>
                  <a:pt x="2012641" y="1141513"/>
                  <a:pt x="1776983" y="1200329"/>
                </a:cubicBezTo>
                <a:cubicBezTo>
                  <a:pt x="1541325" y="1259145"/>
                  <a:pt x="1457068" y="1142045"/>
                  <a:pt x="1151128" y="1200329"/>
                </a:cubicBezTo>
                <a:cubicBezTo>
                  <a:pt x="845188" y="1258613"/>
                  <a:pt x="777192" y="1134104"/>
                  <a:pt x="525272" y="1200329"/>
                </a:cubicBezTo>
                <a:cubicBezTo>
                  <a:pt x="273352" y="1266554"/>
                  <a:pt x="179397" y="1192794"/>
                  <a:pt x="0" y="1200329"/>
                </a:cubicBezTo>
                <a:cubicBezTo>
                  <a:pt x="-16047" y="1089591"/>
                  <a:pt x="3184" y="981257"/>
                  <a:pt x="0" y="800219"/>
                </a:cubicBezTo>
                <a:cubicBezTo>
                  <a:pt x="-3184" y="619181"/>
                  <a:pt x="8661" y="566535"/>
                  <a:pt x="0" y="412113"/>
                </a:cubicBezTo>
                <a:cubicBezTo>
                  <a:pt x="-8661" y="257691"/>
                  <a:pt x="3977" y="124873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5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0070C0"/>
                </a:solidFill>
              </a:rPr>
              <a:t>Data analysis &amp; </a:t>
            </a:r>
            <a:r>
              <a:rPr lang="en-CA" dirty="0" err="1">
                <a:solidFill>
                  <a:srgbClr val="0070C0"/>
                </a:solidFill>
              </a:rPr>
              <a:t>dataviz</a:t>
            </a:r>
            <a:r>
              <a:rPr lang="en-CA" dirty="0">
                <a:solidFill>
                  <a:srgbClr val="0070C0"/>
                </a:solidFill>
              </a:rPr>
              <a:t> </a:t>
            </a:r>
            <a:r>
              <a:rPr lang="en-CA" dirty="0"/>
              <a:t>mostly done with Excel &amp; Google sheets, followed by </a:t>
            </a:r>
            <a:r>
              <a:rPr lang="en-CA" dirty="0" err="1"/>
              <a:t>Datawrapper</a:t>
            </a:r>
            <a:r>
              <a:rPr lang="en-CA" dirty="0"/>
              <a:t>, Flourish, Tableau</a:t>
            </a:r>
          </a:p>
        </p:txBody>
      </p:sp>
    </p:spTree>
    <p:extLst>
      <p:ext uri="{BB962C8B-B14F-4D97-AF65-F5344CB8AC3E}">
        <p14:creationId xmlns:p14="http://schemas.microsoft.com/office/powerpoint/2010/main" val="389964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E6652-82CF-A898-66D0-393D9C03D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Popular DDJ software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000CC4-4EC6-11CB-1C6B-2F333678C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743200"/>
          </a:xfrm>
        </p:spPr>
        <p:txBody>
          <a:bodyPr/>
          <a:lstStyle/>
          <a:p>
            <a:r>
              <a:rPr lang="en-CA" sz="2400" dirty="0" err="1">
                <a:hlinkClick r:id="rId2"/>
              </a:rPr>
              <a:t>OpenRefine</a:t>
            </a:r>
            <a:r>
              <a:rPr lang="en-CA" sz="2400" dirty="0"/>
              <a:t>: Like Excel, but includes data wrangling tools</a:t>
            </a:r>
          </a:p>
          <a:p>
            <a:r>
              <a:rPr lang="en-CA" sz="2400" dirty="0">
                <a:hlinkClick r:id="rId3"/>
              </a:rPr>
              <a:t>Tableau Public</a:t>
            </a:r>
            <a:r>
              <a:rPr lang="en-CA" sz="2400" dirty="0"/>
              <a:t>: Menu-driven data vis tool</a:t>
            </a:r>
          </a:p>
          <a:p>
            <a:r>
              <a:rPr lang="en-CA" sz="2400" dirty="0" err="1">
                <a:hlinkClick r:id="rId4"/>
              </a:rPr>
              <a:t>Datawrapper</a:t>
            </a:r>
            <a:r>
              <a:rPr lang="en-CA" sz="2400" dirty="0"/>
              <a:t>: Open source tool for easy charts, maps, tables</a:t>
            </a:r>
          </a:p>
          <a:p>
            <a:r>
              <a:rPr lang="en-CA" sz="2400" dirty="0">
                <a:hlinkClick r:id="rId5"/>
              </a:rPr>
              <a:t>Flourish</a:t>
            </a:r>
            <a:r>
              <a:rPr lang="en-CA" sz="2400" dirty="0"/>
              <a:t>: DDJ tool for creating interactive, dynamic stories</a:t>
            </a:r>
          </a:p>
          <a:p>
            <a:r>
              <a:rPr lang="en-CA" sz="2400" dirty="0">
                <a:hlinkClick r:id="rId6"/>
              </a:rPr>
              <a:t>Google Data Studio</a:t>
            </a:r>
            <a:r>
              <a:rPr lang="en-CA" sz="2400" dirty="0"/>
              <a:t>: web-based data visualization tool</a:t>
            </a:r>
          </a:p>
          <a:p>
            <a:endParaRPr lang="en-CA" sz="2400" dirty="0"/>
          </a:p>
          <a:p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1392B0-D9CA-141A-7A61-A2CF15120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303CFA-1D81-2090-4A69-5982BD3693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" y="4495800"/>
            <a:ext cx="7848600" cy="15853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F723BC-580B-B438-D87E-39ED5934877A}"/>
              </a:ext>
            </a:extLst>
          </p:cNvPr>
          <p:cNvSpPr txBox="1"/>
          <p:nvPr/>
        </p:nvSpPr>
        <p:spPr>
          <a:xfrm>
            <a:off x="647700" y="3886200"/>
            <a:ext cx="7848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Ask Google: “software for data journalism”:</a:t>
            </a:r>
          </a:p>
        </p:txBody>
      </p:sp>
    </p:spTree>
    <p:extLst>
      <p:ext uri="{BB962C8B-B14F-4D97-AF65-F5344CB8AC3E}">
        <p14:creationId xmlns:p14="http://schemas.microsoft.com/office/powerpoint/2010/main" val="39506460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A9723-CA1B-CC99-BFEC-B89EEE8D1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Open Refine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3D2A20-8B54-3EC7-20BF-38C359B72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2627F1-DA97-BF2C-4B38-70A95C434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133600"/>
            <a:ext cx="8382000" cy="41066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FFF5BF-8016-BD95-0E4D-9A55FC17D32A}"/>
              </a:ext>
            </a:extLst>
          </p:cNvPr>
          <p:cNvSpPr txBox="1"/>
          <p:nvPr/>
        </p:nvSpPr>
        <p:spPr>
          <a:xfrm>
            <a:off x="457200" y="11430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hlinkClick r:id="rId3"/>
              </a:rPr>
              <a:t>https://openrefine.org/</a:t>
            </a:r>
            <a:r>
              <a:rPr lang="en-CA" dirty="0"/>
              <a:t>  free, open source tool for working with messy data: cleaning it; transforming it from one format into another; and extending it with web services and external data.</a:t>
            </a:r>
          </a:p>
        </p:txBody>
      </p:sp>
      <p:pic>
        <p:nvPicPr>
          <p:cNvPr id="7" name="Picture 6" descr="A blue diamond on a black background&#10;&#10;AI-generated content may be incorrect.">
            <a:extLst>
              <a:ext uri="{FF2B5EF4-FFF2-40B4-BE49-F238E27FC236}">
                <a16:creationId xmlns:a16="http://schemas.microsoft.com/office/drawing/2014/main" id="{26E20CBD-9479-7288-3A76-56F2CAE500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08273"/>
            <a:ext cx="914400" cy="687629"/>
          </a:xfrm>
          <a:prstGeom prst="rect">
            <a:avLst/>
          </a:prstGeom>
        </p:spPr>
      </p:pic>
      <p:pic>
        <p:nvPicPr>
          <p:cNvPr id="8" name="Picture 7" descr="A blue diamond on a black background&#10;&#10;AI-generated content may be incorrect.">
            <a:extLst>
              <a:ext uri="{FF2B5EF4-FFF2-40B4-BE49-F238E27FC236}">
                <a16:creationId xmlns:a16="http://schemas.microsoft.com/office/drawing/2014/main" id="{9EC0094A-0FDD-E382-339B-B9B95F19E7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399" y="295597"/>
            <a:ext cx="914400" cy="68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18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F8786B-6557-22CE-C3B2-489B29030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Tableau Public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27DA1-C0F6-708D-73A2-84D8CF1B3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10AB2E-6CCC-9F53-3DDA-0DC12A389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82" y="1752600"/>
            <a:ext cx="8091818" cy="43794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277BF2-617D-8EF4-5480-494C47C0B81A}"/>
              </a:ext>
            </a:extLst>
          </p:cNvPr>
          <p:cNvSpPr txBox="1"/>
          <p:nvPr/>
        </p:nvSpPr>
        <p:spPr>
          <a:xfrm>
            <a:off x="457200" y="11430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 free platform to explore, create, and publicly share data visualizations online.</a:t>
            </a:r>
          </a:p>
        </p:txBody>
      </p:sp>
      <p:pic>
        <p:nvPicPr>
          <p:cNvPr id="10" name="Picture 9" descr="A group of colorful crosses&#10;&#10;Description automatically generated">
            <a:extLst>
              <a:ext uri="{FF2B5EF4-FFF2-40B4-BE49-F238E27FC236}">
                <a16:creationId xmlns:a16="http://schemas.microsoft.com/office/drawing/2014/main" id="{07A1B065-804F-EF41-10B9-F0266FE4A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61" y="104422"/>
            <a:ext cx="1056393" cy="1056393"/>
          </a:xfrm>
          <a:prstGeom prst="rect">
            <a:avLst/>
          </a:prstGeom>
        </p:spPr>
      </p:pic>
      <p:pic>
        <p:nvPicPr>
          <p:cNvPr id="11" name="Picture 10" descr="A group of colorful crosses&#10;&#10;Description automatically generated">
            <a:extLst>
              <a:ext uri="{FF2B5EF4-FFF2-40B4-BE49-F238E27FC236}">
                <a16:creationId xmlns:a16="http://schemas.microsoft.com/office/drawing/2014/main" id="{D0F6E490-21EC-4B5D-F3ED-86B1D7004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446" y="84149"/>
            <a:ext cx="1056393" cy="10563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F15DCC-116A-CDDE-A4BC-BAAA963715F5}"/>
              </a:ext>
            </a:extLst>
          </p:cNvPr>
          <p:cNvSpPr txBox="1"/>
          <p:nvPr/>
        </p:nvSpPr>
        <p:spPr>
          <a:xfrm>
            <a:off x="518782" y="6248400"/>
            <a:ext cx="5805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hlinkClick r:id="rId4"/>
              </a:rPr>
              <a:t>https://public.tableau.com/app/discover</a:t>
            </a:r>
            <a:r>
              <a:rPr lang="en-CA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17072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76D27-DD4E-A68A-99A3-3947D0B7A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7070AD-2C93-C040-3C73-421E2DEA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79</a:t>
            </a:fld>
            <a:endParaRPr lang="en-US"/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EB65FD1-D7E8-2F70-894E-5C763507A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64106"/>
            <a:ext cx="7543800" cy="46922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C3F9FC-6F3D-0013-962B-8E7AD2CDE594}"/>
              </a:ext>
            </a:extLst>
          </p:cNvPr>
          <p:cNvSpPr txBox="1"/>
          <p:nvPr/>
        </p:nvSpPr>
        <p:spPr>
          <a:xfrm>
            <a:off x="762000" y="6400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See: </a:t>
            </a:r>
            <a:r>
              <a:rPr lang="en-CA" dirty="0">
                <a:hlinkClick r:id="rId3"/>
              </a:rPr>
              <a:t>https://flourish.studio/</a:t>
            </a:r>
            <a:r>
              <a:rPr lang="en-CA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0723FD-F97E-D06A-211F-E237132A4206}"/>
              </a:ext>
            </a:extLst>
          </p:cNvPr>
          <p:cNvSpPr txBox="1"/>
          <p:nvPr/>
        </p:nvSpPr>
        <p:spPr>
          <a:xfrm>
            <a:off x="457200" y="1173162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Popular DDJ tool for creating interactive, dynamic stories and </a:t>
            </a:r>
            <a:r>
              <a:rPr lang="en-CA" dirty="0" err="1"/>
              <a:t>datavis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CCDBFD-A2F6-E1FA-7BC5-62E89DC62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328197"/>
            <a:ext cx="1752600" cy="64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01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Hurricane Andrew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343400" cy="5105400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sz="2000" dirty="0"/>
              <a:t>In Aug. 1992, a category 5 hurricane hit Miami-Dade county</a:t>
            </a:r>
          </a:p>
          <a:p>
            <a:pPr>
              <a:buClr>
                <a:schemeClr val="accent1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sz="2000" dirty="0"/>
              <a:t>Huge numbers of houses were destroyed, but this varied by neighborhood</a:t>
            </a:r>
          </a:p>
          <a:p>
            <a:pPr>
              <a:buClr>
                <a:schemeClr val="accent1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sz="2000" dirty="0"/>
              <a:t>Investigative reporters at the </a:t>
            </a:r>
            <a:r>
              <a:rPr lang="en-US" sz="2000" i="1" dirty="0"/>
              <a:t>Miami Herald </a:t>
            </a:r>
            <a:r>
              <a:rPr lang="en-US" sz="2000" dirty="0"/>
              <a:t>discovered why:</a:t>
            </a:r>
          </a:p>
          <a:p>
            <a:pPr lvl="1"/>
            <a:r>
              <a:rPr lang="en-US" sz="1800" dirty="0"/>
              <a:t>Building codes and inspection became lax after 1980. </a:t>
            </a:r>
          </a:p>
          <a:p>
            <a:pPr lvl="1"/>
            <a:r>
              <a:rPr lang="en-US" sz="1800" dirty="0"/>
              <a:t>Older homes survived.</a:t>
            </a:r>
          </a:p>
          <a:p>
            <a:pPr>
              <a:buClr>
                <a:schemeClr val="accent1"/>
              </a:buClr>
              <a:buSzPct val="110000"/>
              <a:buFont typeface="Wingdings" panose="05000000000000000000" pitchFamily="2" charset="2"/>
              <a:buChar char="v"/>
            </a:pPr>
            <a:r>
              <a:rPr lang="en-US" sz="2000" dirty="0"/>
              <a:t>This report by Liz </a:t>
            </a:r>
            <a:r>
              <a:rPr lang="en-US" sz="2000" dirty="0" err="1"/>
              <a:t>Balmaseda</a:t>
            </a:r>
            <a:r>
              <a:rPr lang="en-US" sz="2000" dirty="0"/>
              <a:t> et al. won the Pulitzer Prize in 1993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46" y="1143000"/>
            <a:ext cx="3298308" cy="5105400"/>
          </a:xfrm>
        </p:spPr>
      </p:pic>
      <p:sp>
        <p:nvSpPr>
          <p:cNvPr id="8" name="TextBox 7"/>
          <p:cNvSpPr txBox="1"/>
          <p:nvPr/>
        </p:nvSpPr>
        <p:spPr>
          <a:xfrm>
            <a:off x="533400" y="6400800"/>
            <a:ext cx="8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https://www.flickr.com/photos/juggernautco/sets/72157607210036175/</a:t>
            </a:r>
            <a:r>
              <a:rPr lang="en-US" sz="1400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9000" y="57150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older undamaged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24800" y="53340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newer destroyed</a:t>
            </a:r>
          </a:p>
        </p:txBody>
      </p:sp>
      <p:cxnSp>
        <p:nvCxnSpPr>
          <p:cNvPr id="9" name="Straight Arrow Connector 8"/>
          <p:cNvCxnSpPr>
            <a:stCxn id="4" idx="3"/>
          </p:cNvCxnSpPr>
          <p:nvPr/>
        </p:nvCxnSpPr>
        <p:spPr>
          <a:xfrm flipV="1">
            <a:off x="4724400" y="5884277"/>
            <a:ext cx="1524000" cy="12311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1"/>
          </p:cNvCxnSpPr>
          <p:nvPr/>
        </p:nvCxnSpPr>
        <p:spPr>
          <a:xfrm flipH="1" flipV="1">
            <a:off x="6248400" y="3581400"/>
            <a:ext cx="1676400" cy="20449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65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8BCDC-9292-7BFA-0486-18D2B40EB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Flourish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6DECD8-577A-427B-5C46-9E02E5DB0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80</a:t>
            </a:fld>
            <a:endParaRPr lang="en-US"/>
          </a:p>
        </p:txBody>
      </p:sp>
      <p:pic>
        <p:nvPicPr>
          <p:cNvPr id="5" name="Flourish-data-import">
            <a:hlinkClick r:id="" action="ppaction://media"/>
            <a:extLst>
              <a:ext uri="{FF2B5EF4-FFF2-40B4-BE49-F238E27FC236}">
                <a16:creationId xmlns:a16="http://schemas.microsoft.com/office/drawing/2014/main" id="{9AFB9CB8-F634-F9DE-EAF0-FAB74DBD04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1706561"/>
            <a:ext cx="3238526" cy="2941639"/>
          </a:xfrm>
          <a:prstGeom prst="rect">
            <a:avLst/>
          </a:prstGeom>
        </p:spPr>
      </p:pic>
      <p:pic>
        <p:nvPicPr>
          <p:cNvPr id="6" name="Flourish-lcr_square">
            <a:hlinkClick r:id="" action="ppaction://media"/>
            <a:extLst>
              <a:ext uri="{FF2B5EF4-FFF2-40B4-BE49-F238E27FC236}">
                <a16:creationId xmlns:a16="http://schemas.microsoft.com/office/drawing/2014/main" id="{BAF0424E-D0A6-BF05-B2B9-0635DFDE34E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73111" y="1946327"/>
            <a:ext cx="2960177" cy="2701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CF13F9-4A02-0792-380F-A6A41ECB3F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3800" y="328197"/>
            <a:ext cx="1752600" cy="6435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D77F22-FA27-4BAE-E3E7-4B9FA45DFC52}"/>
              </a:ext>
            </a:extLst>
          </p:cNvPr>
          <p:cNvSpPr txBox="1"/>
          <p:nvPr/>
        </p:nvSpPr>
        <p:spPr>
          <a:xfrm>
            <a:off x="457200" y="1219200"/>
            <a:ext cx="3276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Drag &amp; drop data import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F8E67C-F4D3-6B55-6F9E-E88B9F0E4C0A}"/>
              </a:ext>
            </a:extLst>
          </p:cNvPr>
          <p:cNvSpPr txBox="1"/>
          <p:nvPr/>
        </p:nvSpPr>
        <p:spPr>
          <a:xfrm>
            <a:off x="5073111" y="1219200"/>
            <a:ext cx="3613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Animated graphics</a:t>
            </a:r>
          </a:p>
        </p:txBody>
      </p:sp>
    </p:spTree>
    <p:extLst>
      <p:ext uri="{BB962C8B-B14F-4D97-AF65-F5344CB8AC3E}">
        <p14:creationId xmlns:p14="http://schemas.microsoft.com/office/powerpoint/2010/main" val="366532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85F22-A976-7DF7-9204-6B3A4BED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/>
              <a:t>Datawrapper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8E6719-1AC3-75F4-7B4F-E06172787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81</a:t>
            </a:fld>
            <a:endParaRPr lang="en-US"/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AE1F24B1-C6DC-7F43-8B2C-5AD5B0016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068054"/>
            <a:ext cx="7714031" cy="31803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84C181-2E4A-AB51-6CA5-842808911F53}"/>
              </a:ext>
            </a:extLst>
          </p:cNvPr>
          <p:cNvSpPr txBox="1"/>
          <p:nvPr/>
        </p:nvSpPr>
        <p:spPr>
          <a:xfrm>
            <a:off x="457200" y="1143000"/>
            <a:ext cx="822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Menu-driven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Copy/paste, import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Choose chart/map/table type, edit (JS under the hood)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Emphasis on responsive, interactive charts/maps/tables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Embed responsive code in web or export as static images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C9F44B-4A7C-0EB8-1FD7-3F3F3684F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574" y="1297224"/>
            <a:ext cx="2289951" cy="133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7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F1997-F16C-71AA-5804-ED001A677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/>
              <a:t>Datawrapper</a:t>
            </a:r>
            <a:r>
              <a:rPr lang="en-CA" dirty="0"/>
              <a:t> demo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275A69-B261-3F56-7FA0-50D0BF129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82</a:t>
            </a:fld>
            <a:endParaRPr lang="en-US"/>
          </a:p>
        </p:txBody>
      </p:sp>
      <p:pic>
        <p:nvPicPr>
          <p:cNvPr id="5" name="Datawrapper-edit-chart-compressed">
            <a:hlinkClick r:id="" action="ppaction://media"/>
            <a:extLst>
              <a:ext uri="{FF2B5EF4-FFF2-40B4-BE49-F238E27FC236}">
                <a16:creationId xmlns:a16="http://schemas.microsoft.com/office/drawing/2014/main" id="{4EB31CBE-669F-966F-0F0B-2930046802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143000"/>
            <a:ext cx="6778746" cy="489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4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208F1-9985-7E9F-A3B5-F36E0895A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/>
              <a:t>Closeread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F12FA5-B3E8-2E57-AFB2-AF0EEC219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371600"/>
          </a:xfrm>
        </p:spPr>
        <p:txBody>
          <a:bodyPr>
            <a:normAutofit/>
          </a:bodyPr>
          <a:lstStyle/>
          <a:p>
            <a:r>
              <a:rPr lang="en-CA" dirty="0" err="1"/>
              <a:t>Closeread</a:t>
            </a:r>
            <a:r>
              <a:rPr lang="en-CA" dirty="0"/>
              <a:t> is a custom format for </a:t>
            </a:r>
            <a:r>
              <a:rPr lang="en-CA" dirty="0">
                <a:hlinkClick r:id="rId2"/>
              </a:rPr>
              <a:t>Quarto</a:t>
            </a:r>
            <a:r>
              <a:rPr lang="en-CA" dirty="0"/>
              <a:t> that enables </a:t>
            </a:r>
            <a:r>
              <a:rPr lang="en-CA" dirty="0" err="1"/>
              <a:t>scrollytelling</a:t>
            </a:r>
            <a:r>
              <a:rPr lang="en-CA" dirty="0"/>
              <a:t> features for HTML documents.</a:t>
            </a:r>
          </a:p>
          <a:p>
            <a:pPr lvl="1"/>
            <a:r>
              <a:rPr lang="en-CA" sz="2000" dirty="0"/>
              <a:t>Docs &amp; examples: </a:t>
            </a:r>
            <a:r>
              <a:rPr lang="en-CA" sz="2000" dirty="0">
                <a:hlinkClick r:id="rId3"/>
              </a:rPr>
              <a:t>https://closeread.dev/</a:t>
            </a:r>
            <a:r>
              <a:rPr lang="en-CA" sz="2000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DF1C95-9667-7ABB-8A1B-D0B87118B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1E878A-407E-D5BE-B8F1-7794C08C6E56}"/>
              </a:ext>
            </a:extLst>
          </p:cNvPr>
          <p:cNvSpPr txBox="1"/>
          <p:nvPr/>
        </p:nvSpPr>
        <p:spPr>
          <a:xfrm>
            <a:off x="457200" y="2798326"/>
            <a:ext cx="4648200" cy="3754874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400" dirty="0"/>
              <a:t>---</a:t>
            </a:r>
          </a:p>
          <a:p>
            <a:r>
              <a:rPr lang="en-CA" sz="1400" dirty="0"/>
              <a:t>title: My First </a:t>
            </a:r>
            <a:r>
              <a:rPr lang="en-CA" sz="1400" dirty="0" err="1"/>
              <a:t>Closeread</a:t>
            </a:r>
            <a:endParaRPr lang="en-CA" sz="1400" dirty="0"/>
          </a:p>
          <a:p>
            <a:r>
              <a:rPr lang="en-CA" sz="1400" dirty="0"/>
              <a:t>format: </a:t>
            </a:r>
            <a:r>
              <a:rPr lang="en-CA" sz="1400" dirty="0" err="1">
                <a:highlight>
                  <a:srgbClr val="FFFF00"/>
                </a:highlight>
              </a:rPr>
              <a:t>closeread</a:t>
            </a:r>
            <a:r>
              <a:rPr lang="en-CA" sz="1400" dirty="0">
                <a:highlight>
                  <a:srgbClr val="FFFF00"/>
                </a:highlight>
              </a:rPr>
              <a:t>-html</a:t>
            </a:r>
          </a:p>
          <a:p>
            <a:r>
              <a:rPr lang="en-CA" sz="1400" dirty="0"/>
              <a:t>---</a:t>
            </a:r>
          </a:p>
          <a:p>
            <a:endParaRPr lang="en-CA" sz="1400" dirty="0"/>
          </a:p>
          <a:p>
            <a:r>
              <a:rPr lang="en-CA" sz="1400" dirty="0"/>
              <a:t>Hello World! Please read my </a:t>
            </a:r>
            <a:r>
              <a:rPr lang="en-CA" sz="1400" dirty="0" err="1"/>
              <a:t>Closeread</a:t>
            </a:r>
            <a:r>
              <a:rPr lang="en-CA" sz="1400" dirty="0"/>
              <a:t> story below.</a:t>
            </a:r>
          </a:p>
          <a:p>
            <a:endParaRPr lang="en-CA" sz="1400" dirty="0"/>
          </a:p>
          <a:p>
            <a:r>
              <a:rPr lang="en-CA" sz="1400" dirty="0"/>
              <a:t>:::{.</a:t>
            </a:r>
            <a:r>
              <a:rPr lang="en-CA" sz="1400" dirty="0" err="1"/>
              <a:t>cr</a:t>
            </a:r>
            <a:r>
              <a:rPr lang="en-CA" sz="1400" dirty="0"/>
              <a:t>-section}</a:t>
            </a:r>
          </a:p>
          <a:p>
            <a:r>
              <a:rPr lang="en-CA" sz="1400" dirty="0" err="1"/>
              <a:t>Closeread</a:t>
            </a:r>
            <a:r>
              <a:rPr lang="en-CA" sz="1400" dirty="0"/>
              <a:t> enables </a:t>
            </a:r>
            <a:r>
              <a:rPr lang="en-CA" sz="1400" dirty="0" err="1"/>
              <a:t>scrollytelling</a:t>
            </a:r>
            <a:r>
              <a:rPr lang="en-CA" sz="1400" dirty="0"/>
              <a:t>.</a:t>
            </a:r>
          </a:p>
          <a:p>
            <a:r>
              <a:rPr lang="en-CA" sz="1400" dirty="0"/>
              <a:t>Draw your readers attention with focus effects. @cr-features</a:t>
            </a:r>
          </a:p>
          <a:p>
            <a:endParaRPr lang="en-CA" sz="1400" dirty="0"/>
          </a:p>
          <a:p>
            <a:r>
              <a:rPr lang="en-CA" sz="1400" dirty="0"/>
              <a:t>:::{#cr-features}</a:t>
            </a:r>
          </a:p>
          <a:p>
            <a:r>
              <a:rPr lang="en-CA" sz="1400" dirty="0"/>
              <a:t>1. Highlighting</a:t>
            </a:r>
          </a:p>
          <a:p>
            <a:r>
              <a:rPr lang="en-CA" sz="1400" dirty="0"/>
              <a:t>2. Zooming</a:t>
            </a:r>
          </a:p>
          <a:p>
            <a:r>
              <a:rPr lang="en-CA" sz="1400" dirty="0"/>
              <a:t>3. Panning</a:t>
            </a:r>
          </a:p>
          <a:p>
            <a:r>
              <a:rPr lang="en-CA" sz="1400" dirty="0"/>
              <a:t>:::</a:t>
            </a:r>
          </a:p>
          <a:p>
            <a:r>
              <a:rPr lang="en-CA" sz="1400" dirty="0"/>
              <a:t>:::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0A20A1-FFC0-0E19-3D68-27516CC6D47C}"/>
              </a:ext>
            </a:extLst>
          </p:cNvPr>
          <p:cNvSpPr txBox="1"/>
          <p:nvPr/>
        </p:nvSpPr>
        <p:spPr>
          <a:xfrm>
            <a:off x="5395609" y="2782669"/>
            <a:ext cx="3276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Combine scrolly text with images, tables, code,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Build up code &amp; plots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Highlighting, linking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Zoom in /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715521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565EA-19A9-B756-303D-2A6D0604A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/>
              <a:t>Closeread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2BCFD4-F08F-8E52-0EF0-6CFB42452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5D6F4E-6E3D-B354-4EAA-AC4AAA23632F}"/>
              </a:ext>
            </a:extLst>
          </p:cNvPr>
          <p:cNvSpPr txBox="1"/>
          <p:nvPr/>
        </p:nvSpPr>
        <p:spPr>
          <a:xfrm>
            <a:off x="457200" y="12192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Example from Nicola Rennie: English Monarchs and Marriages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hlinkClick r:id="rId2"/>
              </a:rPr>
              <a:t>http://nrennie.rbind.io/scrollytelling/</a:t>
            </a:r>
            <a:r>
              <a:rPr lang="en-CA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Source code: </a:t>
            </a:r>
            <a:r>
              <a:rPr lang="en-CA" dirty="0">
                <a:hlinkClick r:id="rId3"/>
              </a:rPr>
              <a:t>https://github.com/nrennie/scrollytelling</a:t>
            </a:r>
            <a:r>
              <a:rPr lang="en-CA" dirty="0"/>
              <a:t> </a:t>
            </a:r>
          </a:p>
        </p:txBody>
      </p:sp>
      <p:pic>
        <p:nvPicPr>
          <p:cNvPr id="5" name="Picture 4" descr="A graph with red dots and arrows&#10;&#10;AI-generated content may be incorrect.">
            <a:extLst>
              <a:ext uri="{FF2B5EF4-FFF2-40B4-BE49-F238E27FC236}">
                <a16:creationId xmlns:a16="http://schemas.microsoft.com/office/drawing/2014/main" id="{3A272800-40DA-4FCD-15E2-39B4985645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44" y="2952746"/>
            <a:ext cx="6686550" cy="305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7022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77194-66B7-AD8D-C59F-B5BA383B8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4AAA45-262D-4E1B-E5EF-957395627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Learning more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E82971-6777-5F23-187C-8B9DDF35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2BC087-B6B3-1EB8-633D-E0DC34D871D0}"/>
              </a:ext>
            </a:extLst>
          </p:cNvPr>
          <p:cNvSpPr txBox="1"/>
          <p:nvPr/>
        </p:nvSpPr>
        <p:spPr>
          <a:xfrm>
            <a:off x="457200" y="1219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DataJournalism.com blog presents a roundup of the best data journalism projects in 2022, </a:t>
            </a:r>
            <a:r>
              <a:rPr lang="en-US" dirty="0">
                <a:hlinkClick r:id="rId2"/>
              </a:rPr>
              <a:t>https://datajournalism.com/read/blog/best-data-journalism-projects-2022</a:t>
            </a:r>
            <a:r>
              <a:rPr lang="en-US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6FB038-FFF9-1DC4-4290-2000CFB50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85" y="2286000"/>
            <a:ext cx="8180952" cy="39904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E35E-651D-24A5-D5B4-DA912742A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3276600"/>
            <a:ext cx="3532762" cy="272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1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50A58-5800-560C-D6D8-8CA78BCC7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Learning more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C98F38-DD4C-F05F-2D0D-891D0C083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86</a:t>
            </a:fld>
            <a:endParaRPr lang="en-US"/>
          </a:p>
        </p:txBody>
      </p:sp>
      <p:pic>
        <p:nvPicPr>
          <p:cNvPr id="5" name="Picture 4" descr="A screenshot of a magazine&#10;&#10;AI-generated content may be incorrect.">
            <a:extLst>
              <a:ext uri="{FF2B5EF4-FFF2-40B4-BE49-F238E27FC236}">
                <a16:creationId xmlns:a16="http://schemas.microsoft.com/office/drawing/2014/main" id="{8B6F15B2-E3FA-B306-D68E-6F3E8CB21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57" y="1867505"/>
            <a:ext cx="7514286" cy="48380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7000C0-A634-3F53-50A8-BBAA1D636FDF}"/>
              </a:ext>
            </a:extLst>
          </p:cNvPr>
          <p:cNvSpPr txBox="1"/>
          <p:nvPr/>
        </p:nvSpPr>
        <p:spPr>
          <a:xfrm>
            <a:off x="457200" y="1143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The Global Investigative Journalism Network awards it’s top picks each year, </a:t>
            </a:r>
            <a:r>
              <a:rPr lang="en-CA" dirty="0">
                <a:hlinkClick r:id="rId3"/>
              </a:rPr>
              <a:t>https://gijn.org/stories/2024-editors-pick-best-data-journalism/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64294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B40B41-6160-439F-A099-39793E296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D63C8-81CF-4CA2-8553-FC0BAFC68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DDJ reflects increased interaction between journalists and  {visualization </a:t>
            </a:r>
            <a:r>
              <a:rPr lang="en-US" dirty="0">
                <a:solidFill>
                  <a:srgbClr val="0070C0"/>
                </a:solidFill>
              </a:rPr>
              <a:t>design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data science </a:t>
            </a:r>
            <a:r>
              <a:rPr lang="en-US" dirty="0"/>
              <a:t>and </a:t>
            </a:r>
            <a:r>
              <a:rPr lang="en-US" dirty="0">
                <a:solidFill>
                  <a:srgbClr val="0070C0"/>
                </a:solidFill>
              </a:rPr>
              <a:t>statistics</a:t>
            </a:r>
            <a:r>
              <a:rPr lang="en-US" dirty="0"/>
              <a:t>} in the digital age.</a:t>
            </a:r>
          </a:p>
          <a:p>
            <a:r>
              <a:rPr lang="en-US" dirty="0"/>
              <a:t>New data sources:</a:t>
            </a:r>
          </a:p>
          <a:p>
            <a:pPr lvl="1"/>
            <a:r>
              <a:rPr lang="en-US" dirty="0"/>
              <a:t>FOI requests</a:t>
            </a:r>
          </a:p>
          <a:p>
            <a:pPr lvl="1"/>
            <a:r>
              <a:rPr lang="en-US" dirty="0"/>
              <a:t>Open Data initiatives</a:t>
            </a:r>
          </a:p>
          <a:p>
            <a:pPr lvl="1"/>
            <a:r>
              <a:rPr lang="en-US" dirty="0"/>
              <a:t>Crowd sourcing</a:t>
            </a:r>
          </a:p>
          <a:p>
            <a:pPr lvl="1"/>
            <a:r>
              <a:rPr lang="en-US" dirty="0"/>
              <a:t>Satellite journalism</a:t>
            </a:r>
          </a:p>
          <a:p>
            <a:r>
              <a:rPr lang="en-US" dirty="0"/>
              <a:t>New graphic forms &amp; reporting</a:t>
            </a:r>
          </a:p>
          <a:p>
            <a:pPr lvl="1"/>
            <a:r>
              <a:rPr lang="en-US" dirty="0"/>
              <a:t>Novel graphic displays</a:t>
            </a:r>
          </a:p>
          <a:p>
            <a:pPr lvl="1"/>
            <a:r>
              <a:rPr lang="en-US" dirty="0"/>
              <a:t>Interactive story telling</a:t>
            </a:r>
          </a:p>
          <a:p>
            <a:pPr lvl="1"/>
            <a:r>
              <a:rPr lang="en-US" dirty="0"/>
              <a:t>Stimulating developments in software</a:t>
            </a:r>
          </a:p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⟶ </a:t>
            </a:r>
            <a:r>
              <a:rPr lang="en-US" dirty="0"/>
              <a:t>Powerful impact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482C24-27B6-4C6E-AD48-267541285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6955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DC9B5B-17A8-268E-C0AE-9CFC15A81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What have you learned?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404A1-BD4A-4097-8908-7AB800329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9F2350-B92B-1843-E713-385883D62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86295"/>
            <a:ext cx="7314286" cy="23619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6D7AF8-BDE0-E00B-808D-B2F4EBF43067}"/>
              </a:ext>
            </a:extLst>
          </p:cNvPr>
          <p:cNvSpPr txBox="1"/>
          <p:nvPr/>
        </p:nvSpPr>
        <p:spPr>
          <a:xfrm>
            <a:off x="714383" y="1475343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Take the quiz: </a:t>
            </a:r>
            <a:r>
              <a:rPr lang="en-CA" dirty="0">
                <a:hlinkClick r:id="rId3"/>
              </a:rPr>
              <a:t>https://friendly.github.io/6135/quiz/data-journalism.html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7610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Hurricane Andrew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299847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The report in the </a:t>
            </a:r>
            <a:r>
              <a:rPr lang="en-US" i="1" dirty="0"/>
              <a:t>Miami Herald</a:t>
            </a:r>
            <a:r>
              <a:rPr lang="en-US" dirty="0"/>
              <a:t> contained many detailed analysis maps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/>
              <a:t>Overwhelming evidence for  cause of destruction beyond wind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/>
              <a:t>The combination of investigative reporting, analysis and graphics was seen as powerful &amp; compelling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/>
              <a:t>Data-driven journalism had arrived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24000"/>
            <a:ext cx="4038600" cy="349429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52149E-AE8F-B393-0238-43A7BABA32DD}"/>
              </a:ext>
            </a:extLst>
          </p:cNvPr>
          <p:cNvSpPr txBox="1"/>
          <p:nvPr/>
        </p:nvSpPr>
        <p:spPr>
          <a:xfrm>
            <a:off x="4724400" y="5181600"/>
            <a:ext cx="3962400" cy="830997"/>
          </a:xfrm>
          <a:custGeom>
            <a:avLst/>
            <a:gdLst>
              <a:gd name="connsiteX0" fmla="*/ 0 w 3962400"/>
              <a:gd name="connsiteY0" fmla="*/ 0 h 830997"/>
              <a:gd name="connsiteX1" fmla="*/ 486809 w 3962400"/>
              <a:gd name="connsiteY1" fmla="*/ 0 h 830997"/>
              <a:gd name="connsiteX2" fmla="*/ 1092490 w 3962400"/>
              <a:gd name="connsiteY2" fmla="*/ 0 h 830997"/>
              <a:gd name="connsiteX3" fmla="*/ 1618923 w 3962400"/>
              <a:gd name="connsiteY3" fmla="*/ 0 h 830997"/>
              <a:gd name="connsiteX4" fmla="*/ 2105733 w 3962400"/>
              <a:gd name="connsiteY4" fmla="*/ 0 h 830997"/>
              <a:gd name="connsiteX5" fmla="*/ 2711414 w 3962400"/>
              <a:gd name="connsiteY5" fmla="*/ 0 h 830997"/>
              <a:gd name="connsiteX6" fmla="*/ 3277471 w 3962400"/>
              <a:gd name="connsiteY6" fmla="*/ 0 h 830997"/>
              <a:gd name="connsiteX7" fmla="*/ 3962400 w 3962400"/>
              <a:gd name="connsiteY7" fmla="*/ 0 h 830997"/>
              <a:gd name="connsiteX8" fmla="*/ 3962400 w 3962400"/>
              <a:gd name="connsiteY8" fmla="*/ 432118 h 830997"/>
              <a:gd name="connsiteX9" fmla="*/ 3962400 w 3962400"/>
              <a:gd name="connsiteY9" fmla="*/ 830997 h 830997"/>
              <a:gd name="connsiteX10" fmla="*/ 3475591 w 3962400"/>
              <a:gd name="connsiteY10" fmla="*/ 830997 h 830997"/>
              <a:gd name="connsiteX11" fmla="*/ 3028406 w 3962400"/>
              <a:gd name="connsiteY11" fmla="*/ 830997 h 830997"/>
              <a:gd name="connsiteX12" fmla="*/ 2422725 w 3962400"/>
              <a:gd name="connsiteY12" fmla="*/ 830997 h 830997"/>
              <a:gd name="connsiteX13" fmla="*/ 1935915 w 3962400"/>
              <a:gd name="connsiteY13" fmla="*/ 830997 h 830997"/>
              <a:gd name="connsiteX14" fmla="*/ 1330234 w 3962400"/>
              <a:gd name="connsiteY14" fmla="*/ 830997 h 830997"/>
              <a:gd name="connsiteX15" fmla="*/ 684929 w 3962400"/>
              <a:gd name="connsiteY15" fmla="*/ 830997 h 830997"/>
              <a:gd name="connsiteX16" fmla="*/ 0 w 3962400"/>
              <a:gd name="connsiteY16" fmla="*/ 830997 h 830997"/>
              <a:gd name="connsiteX17" fmla="*/ 0 w 3962400"/>
              <a:gd name="connsiteY17" fmla="*/ 398879 h 830997"/>
              <a:gd name="connsiteX18" fmla="*/ 0 w 3962400"/>
              <a:gd name="connsiteY18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62400" h="830997" fill="none" extrusionOk="0">
                <a:moveTo>
                  <a:pt x="0" y="0"/>
                </a:moveTo>
                <a:cubicBezTo>
                  <a:pt x="177571" y="-34679"/>
                  <a:pt x="315402" y="18111"/>
                  <a:pt x="486809" y="0"/>
                </a:cubicBezTo>
                <a:cubicBezTo>
                  <a:pt x="658216" y="-18111"/>
                  <a:pt x="794266" y="55762"/>
                  <a:pt x="1092490" y="0"/>
                </a:cubicBezTo>
                <a:cubicBezTo>
                  <a:pt x="1390714" y="-55762"/>
                  <a:pt x="1365361" y="4357"/>
                  <a:pt x="1618923" y="0"/>
                </a:cubicBezTo>
                <a:cubicBezTo>
                  <a:pt x="1872485" y="-4357"/>
                  <a:pt x="1925765" y="13025"/>
                  <a:pt x="2105733" y="0"/>
                </a:cubicBezTo>
                <a:cubicBezTo>
                  <a:pt x="2285701" y="-13025"/>
                  <a:pt x="2503092" y="18767"/>
                  <a:pt x="2711414" y="0"/>
                </a:cubicBezTo>
                <a:cubicBezTo>
                  <a:pt x="2919736" y="-18767"/>
                  <a:pt x="3054825" y="38953"/>
                  <a:pt x="3277471" y="0"/>
                </a:cubicBezTo>
                <a:cubicBezTo>
                  <a:pt x="3500117" y="-38953"/>
                  <a:pt x="3750167" y="78725"/>
                  <a:pt x="3962400" y="0"/>
                </a:cubicBezTo>
                <a:cubicBezTo>
                  <a:pt x="3964394" y="175170"/>
                  <a:pt x="3920887" y="224175"/>
                  <a:pt x="3962400" y="432118"/>
                </a:cubicBezTo>
                <a:cubicBezTo>
                  <a:pt x="4003913" y="640061"/>
                  <a:pt x="3926516" y="648801"/>
                  <a:pt x="3962400" y="830997"/>
                </a:cubicBezTo>
                <a:cubicBezTo>
                  <a:pt x="3856157" y="851956"/>
                  <a:pt x="3624089" y="813626"/>
                  <a:pt x="3475591" y="830997"/>
                </a:cubicBezTo>
                <a:cubicBezTo>
                  <a:pt x="3327093" y="848368"/>
                  <a:pt x="3143826" y="816178"/>
                  <a:pt x="3028406" y="830997"/>
                </a:cubicBezTo>
                <a:cubicBezTo>
                  <a:pt x="2912986" y="845816"/>
                  <a:pt x="2649201" y="802853"/>
                  <a:pt x="2422725" y="830997"/>
                </a:cubicBezTo>
                <a:cubicBezTo>
                  <a:pt x="2196249" y="859141"/>
                  <a:pt x="2178297" y="830745"/>
                  <a:pt x="1935915" y="830997"/>
                </a:cubicBezTo>
                <a:cubicBezTo>
                  <a:pt x="1693533" y="831249"/>
                  <a:pt x="1621981" y="774787"/>
                  <a:pt x="1330234" y="830997"/>
                </a:cubicBezTo>
                <a:cubicBezTo>
                  <a:pt x="1038487" y="887207"/>
                  <a:pt x="978730" y="789700"/>
                  <a:pt x="684929" y="830997"/>
                </a:cubicBezTo>
                <a:cubicBezTo>
                  <a:pt x="391128" y="872294"/>
                  <a:pt x="269430" y="809077"/>
                  <a:pt x="0" y="830997"/>
                </a:cubicBezTo>
                <a:cubicBezTo>
                  <a:pt x="-26647" y="692471"/>
                  <a:pt x="32410" y="515163"/>
                  <a:pt x="0" y="398879"/>
                </a:cubicBezTo>
                <a:cubicBezTo>
                  <a:pt x="-32410" y="282595"/>
                  <a:pt x="1495" y="103478"/>
                  <a:pt x="0" y="0"/>
                </a:cubicBezTo>
                <a:close/>
              </a:path>
              <a:path w="3962400" h="830997" stroke="0" extrusionOk="0">
                <a:moveTo>
                  <a:pt x="0" y="0"/>
                </a:moveTo>
                <a:cubicBezTo>
                  <a:pt x="199822" y="-49569"/>
                  <a:pt x="291296" y="6044"/>
                  <a:pt x="526433" y="0"/>
                </a:cubicBezTo>
                <a:cubicBezTo>
                  <a:pt x="761570" y="-6044"/>
                  <a:pt x="773635" y="42270"/>
                  <a:pt x="973618" y="0"/>
                </a:cubicBezTo>
                <a:cubicBezTo>
                  <a:pt x="1173601" y="-42270"/>
                  <a:pt x="1469366" y="62440"/>
                  <a:pt x="1618923" y="0"/>
                </a:cubicBezTo>
                <a:cubicBezTo>
                  <a:pt x="1768481" y="-62440"/>
                  <a:pt x="1970533" y="13731"/>
                  <a:pt x="2145357" y="0"/>
                </a:cubicBezTo>
                <a:cubicBezTo>
                  <a:pt x="2320181" y="-13731"/>
                  <a:pt x="2446963" y="26927"/>
                  <a:pt x="2671790" y="0"/>
                </a:cubicBezTo>
                <a:cubicBezTo>
                  <a:pt x="2896617" y="-26927"/>
                  <a:pt x="3015596" y="64528"/>
                  <a:pt x="3317095" y="0"/>
                </a:cubicBezTo>
                <a:cubicBezTo>
                  <a:pt x="3618595" y="-64528"/>
                  <a:pt x="3681276" y="19214"/>
                  <a:pt x="3962400" y="0"/>
                </a:cubicBezTo>
                <a:cubicBezTo>
                  <a:pt x="3967310" y="91743"/>
                  <a:pt x="3956894" y="224361"/>
                  <a:pt x="3962400" y="432118"/>
                </a:cubicBezTo>
                <a:cubicBezTo>
                  <a:pt x="3967906" y="639875"/>
                  <a:pt x="3961422" y="668997"/>
                  <a:pt x="3962400" y="830997"/>
                </a:cubicBezTo>
                <a:cubicBezTo>
                  <a:pt x="3805083" y="886950"/>
                  <a:pt x="3625221" y="830346"/>
                  <a:pt x="3475591" y="830997"/>
                </a:cubicBezTo>
                <a:cubicBezTo>
                  <a:pt x="3325961" y="831648"/>
                  <a:pt x="3137882" y="805277"/>
                  <a:pt x="2909534" y="830997"/>
                </a:cubicBezTo>
                <a:cubicBezTo>
                  <a:pt x="2681186" y="856717"/>
                  <a:pt x="2520978" y="798664"/>
                  <a:pt x="2383101" y="830997"/>
                </a:cubicBezTo>
                <a:cubicBezTo>
                  <a:pt x="2245224" y="863330"/>
                  <a:pt x="1903245" y="772585"/>
                  <a:pt x="1737795" y="830997"/>
                </a:cubicBezTo>
                <a:cubicBezTo>
                  <a:pt x="1572345" y="889409"/>
                  <a:pt x="1380969" y="814700"/>
                  <a:pt x="1092490" y="830997"/>
                </a:cubicBezTo>
                <a:cubicBezTo>
                  <a:pt x="804012" y="847294"/>
                  <a:pt x="762443" y="813922"/>
                  <a:pt x="605681" y="830997"/>
                </a:cubicBezTo>
                <a:cubicBezTo>
                  <a:pt x="448919" y="848072"/>
                  <a:pt x="273747" y="789569"/>
                  <a:pt x="0" y="830997"/>
                </a:cubicBezTo>
                <a:cubicBezTo>
                  <a:pt x="-32050" y="724287"/>
                  <a:pt x="46237" y="606371"/>
                  <a:pt x="0" y="398879"/>
                </a:cubicBezTo>
                <a:cubicBezTo>
                  <a:pt x="-46237" y="191387"/>
                  <a:pt x="42725" y="18555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CA" sz="1600" dirty="0"/>
              <a:t>“Still there were pockets of large-scale destruction in areas far from the strongest winds”</a:t>
            </a:r>
          </a:p>
        </p:txBody>
      </p:sp>
    </p:spTree>
    <p:extLst>
      <p:ext uri="{BB962C8B-B14F-4D97-AF65-F5344CB8AC3E}">
        <p14:creationId xmlns:p14="http://schemas.microsoft.com/office/powerpoint/2010/main" val="282864110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222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10308</TotalTime>
  <Words>4907</Words>
  <Application>Microsoft Office PowerPoint</Application>
  <PresentationFormat>On-screen Show (4:3)</PresentationFormat>
  <Paragraphs>626</Paragraphs>
  <Slides>88</Slides>
  <Notes>5</Notes>
  <HiddenSlides>1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6" baseType="lpstr">
      <vt:lpstr>Arial</vt:lpstr>
      <vt:lpstr>Baguet Script</vt:lpstr>
      <vt:lpstr>Calibri</vt:lpstr>
      <vt:lpstr>Cambria Math</vt:lpstr>
      <vt:lpstr>Courier New</vt:lpstr>
      <vt:lpstr>Symbol</vt:lpstr>
      <vt:lpstr>Wingdings</vt:lpstr>
      <vt:lpstr>1_Office Theme</vt:lpstr>
      <vt:lpstr>Data Journalism</vt:lpstr>
      <vt:lpstr>Today’s Topics</vt:lpstr>
      <vt:lpstr>What is data journalism?</vt:lpstr>
      <vt:lpstr>What is data journalism?</vt:lpstr>
      <vt:lpstr>“Data” in Data Journalism</vt:lpstr>
      <vt:lpstr>Examples of #DDJ</vt:lpstr>
      <vt:lpstr>Bill Dedman: The Color of Money</vt:lpstr>
      <vt:lpstr>Hurricane Andrew</vt:lpstr>
      <vt:lpstr>Hurricane Andrew</vt:lpstr>
      <vt:lpstr>Predicting elections</vt:lpstr>
      <vt:lpstr>CNN Magic Wall</vt:lpstr>
      <vt:lpstr>Election reporting: NYT</vt:lpstr>
      <vt:lpstr>Election reporting: Election needle</vt:lpstr>
      <vt:lpstr>The jittery icon of liberal trauma</vt:lpstr>
      <vt:lpstr>Election reporting: Dashboards</vt:lpstr>
      <vt:lpstr>Novel graphic designs</vt:lpstr>
      <vt:lpstr>Novel graphic designs: Zone chart</vt:lpstr>
      <vt:lpstr>Measles and vaccines</vt:lpstr>
      <vt:lpstr>Making the message more explicit</vt:lpstr>
      <vt:lpstr>Effect ordering &amp; color scales</vt:lpstr>
      <vt:lpstr>Before – After Circle Charts</vt:lpstr>
      <vt:lpstr>Before – After: Who pushed the lies?</vt:lpstr>
      <vt:lpstr>Health &amp; research funding</vt:lpstr>
      <vt:lpstr>Votes for vs. COVID vaccinations</vt:lpstr>
      <vt:lpstr>NYT Infographic: Gun deaths</vt:lpstr>
      <vt:lpstr>NYT: Gun deaths &amp; policy</vt:lpstr>
      <vt:lpstr>NYT: Gun deaths &amp; gun laws</vt:lpstr>
      <vt:lpstr>Seatbelts: Story telling</vt:lpstr>
      <vt:lpstr>Race &amp; Crime</vt:lpstr>
      <vt:lpstr>PowerPoint Presentation</vt:lpstr>
      <vt:lpstr>Racial profiling: Analysis graph</vt:lpstr>
      <vt:lpstr>Racial profiling: The process</vt:lpstr>
      <vt:lpstr>Racial profiling: Presentation graphic</vt:lpstr>
      <vt:lpstr>Marijuana data: Analysis</vt:lpstr>
      <vt:lpstr>Effect plots: Interactions</vt:lpstr>
      <vt:lpstr>Effect plots: Interactions</vt:lpstr>
      <vt:lpstr>Traffic stops</vt:lpstr>
      <vt:lpstr>Star gets action</vt:lpstr>
      <vt:lpstr>But not without pushback</vt:lpstr>
      <vt:lpstr>Best examples of DDJ? Ask Twitter</vt:lpstr>
      <vt:lpstr>Now trending …</vt:lpstr>
      <vt:lpstr>538: Atlas of Redistricting</vt:lpstr>
      <vt:lpstr>538: Atlas of Redistricting</vt:lpstr>
      <vt:lpstr>538: Atlas of Redistricting</vt:lpstr>
      <vt:lpstr>WP: Segregation in U.S. Cities</vt:lpstr>
      <vt:lpstr>Our World in Data</vt:lpstr>
      <vt:lpstr>Our World in Data</vt:lpstr>
      <vt:lpstr>Financial Times COVID tracker</vt:lpstr>
      <vt:lpstr>Reuters COVID tracker</vt:lpstr>
      <vt:lpstr>PowerPoint Presentation</vt:lpstr>
      <vt:lpstr>Flatten the curve</vt:lpstr>
      <vt:lpstr>Toronto Star: Trump Lies</vt:lpstr>
      <vt:lpstr>Toronto Star: Trump Lies</vt:lpstr>
      <vt:lpstr>Jelle Geertsma: Trump Lies</vt:lpstr>
      <vt:lpstr>Scrollytelling: The Impatient List</vt:lpstr>
      <vt:lpstr>Scrollytelling: The Impatient List</vt:lpstr>
      <vt:lpstr>Scrollytelling: The Impatient List</vt:lpstr>
      <vt:lpstr>Drill-down to tell a story</vt:lpstr>
      <vt:lpstr>PowerPoint Presentation</vt:lpstr>
      <vt:lpstr>British MP Expense Scandal</vt:lpstr>
      <vt:lpstr>The Guardian: Crowd sourcing</vt:lpstr>
      <vt:lpstr>Crowd sourcing: The App</vt:lpstr>
      <vt:lpstr>PowerPoint Presentation</vt:lpstr>
      <vt:lpstr>Panama Papers</vt:lpstr>
      <vt:lpstr>Panama Papers</vt:lpstr>
      <vt:lpstr>Visual explainers: The fentanyl route</vt:lpstr>
      <vt:lpstr>Visual explainers: The fentanyl route</vt:lpstr>
      <vt:lpstr>Satellite Journalism</vt:lpstr>
      <vt:lpstr>Satellite Journalism: Smoking Guns</vt:lpstr>
      <vt:lpstr>Cuban Missile Crisis: Before vs. After</vt:lpstr>
      <vt:lpstr>Before-After Sweeps</vt:lpstr>
      <vt:lpstr>PowerPoint Presentation</vt:lpstr>
      <vt:lpstr>Remote sensing tools for telling stories</vt:lpstr>
      <vt:lpstr>PowerPoint Presentation</vt:lpstr>
      <vt:lpstr>Software for DDJ</vt:lpstr>
      <vt:lpstr>Popular DDJ software</vt:lpstr>
      <vt:lpstr>Open Refine</vt:lpstr>
      <vt:lpstr>Tableau Public</vt:lpstr>
      <vt:lpstr> </vt:lpstr>
      <vt:lpstr>Flourish</vt:lpstr>
      <vt:lpstr>Datawrapper</vt:lpstr>
      <vt:lpstr>Datawrapper demo</vt:lpstr>
      <vt:lpstr>Closeread</vt:lpstr>
      <vt:lpstr>Closeread</vt:lpstr>
      <vt:lpstr>Learning more</vt:lpstr>
      <vt:lpstr>Learning more</vt:lpstr>
      <vt:lpstr>Summary</vt:lpstr>
      <vt:lpstr>What have you learned?</vt:lpstr>
    </vt:vector>
  </TitlesOfParts>
  <Company>YORK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DataJournalism</dc:title>
  <dc:creator>Michael Friendly</dc:creator>
  <cp:lastModifiedBy>Michael L Friendly</cp:lastModifiedBy>
  <cp:revision>161</cp:revision>
  <dcterms:created xsi:type="dcterms:W3CDTF">2017-10-14T20:35:56Z</dcterms:created>
  <dcterms:modified xsi:type="dcterms:W3CDTF">2025-03-20T17:14:06Z</dcterms:modified>
</cp:coreProperties>
</file>