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2"/>
  </p:notesMasterIdLst>
  <p:handoutMasterIdLst>
    <p:handoutMasterId r:id="rId103"/>
  </p:handoutMasterIdLst>
  <p:sldIdLst>
    <p:sldId id="256" r:id="rId2"/>
    <p:sldId id="349" r:id="rId3"/>
    <p:sldId id="257" r:id="rId4"/>
    <p:sldId id="258" r:id="rId5"/>
    <p:sldId id="259" r:id="rId6"/>
    <p:sldId id="275" r:id="rId7"/>
    <p:sldId id="267" r:id="rId8"/>
    <p:sldId id="269" r:id="rId9"/>
    <p:sldId id="268" r:id="rId10"/>
    <p:sldId id="330" r:id="rId11"/>
    <p:sldId id="260" r:id="rId12"/>
    <p:sldId id="261" r:id="rId13"/>
    <p:sldId id="262" r:id="rId14"/>
    <p:sldId id="263" r:id="rId15"/>
    <p:sldId id="264" r:id="rId16"/>
    <p:sldId id="271" r:id="rId17"/>
    <p:sldId id="265" r:id="rId18"/>
    <p:sldId id="332" r:id="rId19"/>
    <p:sldId id="345" r:id="rId20"/>
    <p:sldId id="346" r:id="rId21"/>
    <p:sldId id="331" r:id="rId22"/>
    <p:sldId id="342" r:id="rId23"/>
    <p:sldId id="266" r:id="rId24"/>
    <p:sldId id="270" r:id="rId25"/>
    <p:sldId id="283" r:id="rId26"/>
    <p:sldId id="276" r:id="rId27"/>
    <p:sldId id="341" r:id="rId28"/>
    <p:sldId id="278" r:id="rId29"/>
    <p:sldId id="277" r:id="rId30"/>
    <p:sldId id="274" r:id="rId31"/>
    <p:sldId id="297" r:id="rId32"/>
    <p:sldId id="298" r:id="rId33"/>
    <p:sldId id="279" r:id="rId34"/>
    <p:sldId id="322" r:id="rId35"/>
    <p:sldId id="299" r:id="rId36"/>
    <p:sldId id="300" r:id="rId37"/>
    <p:sldId id="352" r:id="rId38"/>
    <p:sldId id="273" r:id="rId39"/>
    <p:sldId id="272" r:id="rId40"/>
    <p:sldId id="280" r:id="rId41"/>
    <p:sldId id="347" r:id="rId42"/>
    <p:sldId id="348" r:id="rId43"/>
    <p:sldId id="344" r:id="rId44"/>
    <p:sldId id="281" r:id="rId45"/>
    <p:sldId id="339" r:id="rId46"/>
    <p:sldId id="282" r:id="rId47"/>
    <p:sldId id="323" r:id="rId48"/>
    <p:sldId id="319" r:id="rId49"/>
    <p:sldId id="329" r:id="rId50"/>
    <p:sldId id="320" r:id="rId51"/>
    <p:sldId id="353" r:id="rId52"/>
    <p:sldId id="354" r:id="rId53"/>
    <p:sldId id="284" r:id="rId54"/>
    <p:sldId id="285" r:id="rId55"/>
    <p:sldId id="286" r:id="rId56"/>
    <p:sldId id="287" r:id="rId57"/>
    <p:sldId id="316" r:id="rId58"/>
    <p:sldId id="321" r:id="rId59"/>
    <p:sldId id="340" r:id="rId60"/>
    <p:sldId id="358" r:id="rId61"/>
    <p:sldId id="291" r:id="rId62"/>
    <p:sldId id="288" r:id="rId63"/>
    <p:sldId id="290" r:id="rId64"/>
    <p:sldId id="324" r:id="rId65"/>
    <p:sldId id="292" r:id="rId66"/>
    <p:sldId id="355" r:id="rId67"/>
    <p:sldId id="293" r:id="rId68"/>
    <p:sldId id="351" r:id="rId69"/>
    <p:sldId id="301" r:id="rId70"/>
    <p:sldId id="304" r:id="rId71"/>
    <p:sldId id="305" r:id="rId72"/>
    <p:sldId id="306" r:id="rId73"/>
    <p:sldId id="310" r:id="rId74"/>
    <p:sldId id="294" r:id="rId75"/>
    <p:sldId id="302" r:id="rId76"/>
    <p:sldId id="303" r:id="rId77"/>
    <p:sldId id="325" r:id="rId78"/>
    <p:sldId id="307" r:id="rId79"/>
    <p:sldId id="295" r:id="rId80"/>
    <p:sldId id="296" r:id="rId81"/>
    <p:sldId id="312" r:id="rId82"/>
    <p:sldId id="314" r:id="rId83"/>
    <p:sldId id="356" r:id="rId84"/>
    <p:sldId id="357" r:id="rId85"/>
    <p:sldId id="350" r:id="rId86"/>
    <p:sldId id="308" r:id="rId87"/>
    <p:sldId id="313" r:id="rId88"/>
    <p:sldId id="309" r:id="rId89"/>
    <p:sldId id="336" r:id="rId90"/>
    <p:sldId id="315" r:id="rId91"/>
    <p:sldId id="338" r:id="rId92"/>
    <p:sldId id="333" r:id="rId93"/>
    <p:sldId id="334" r:id="rId94"/>
    <p:sldId id="335" r:id="rId95"/>
    <p:sldId id="359" r:id="rId96"/>
    <p:sldId id="317" r:id="rId97"/>
    <p:sldId id="318" r:id="rId98"/>
    <p:sldId id="326" r:id="rId99"/>
    <p:sldId id="327" r:id="rId100"/>
    <p:sldId id="328" r:id="rId10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085BF5B-6DF4-4743-A782-9B19C7535C57}">
          <p14:sldIdLst>
            <p14:sldId id="256"/>
            <p14:sldId id="349"/>
            <p14:sldId id="257"/>
            <p14:sldId id="258"/>
            <p14:sldId id="259"/>
            <p14:sldId id="275"/>
            <p14:sldId id="267"/>
            <p14:sldId id="269"/>
            <p14:sldId id="268"/>
          </p14:sldIdLst>
        </p14:section>
        <p14:section name="illusions" id="{C467C3E8-D9BF-4E85-A62F-A672EDF4898C}">
          <p14:sldIdLst>
            <p14:sldId id="330"/>
            <p14:sldId id="260"/>
            <p14:sldId id="261"/>
            <p14:sldId id="262"/>
            <p14:sldId id="263"/>
            <p14:sldId id="264"/>
            <p14:sldId id="271"/>
            <p14:sldId id="265"/>
            <p14:sldId id="332"/>
            <p14:sldId id="345"/>
            <p14:sldId id="346"/>
            <p14:sldId id="331"/>
            <p14:sldId id="342"/>
            <p14:sldId id="266"/>
          </p14:sldIdLst>
        </p14:section>
        <p14:section name="estimation" id="{759FD6B2-21ED-48E0-9254-8E863EF4C45E}">
          <p14:sldIdLst>
            <p14:sldId id="270"/>
            <p14:sldId id="283"/>
            <p14:sldId id="276"/>
            <p14:sldId id="341"/>
            <p14:sldId id="278"/>
            <p14:sldId id="277"/>
            <p14:sldId id="274"/>
            <p14:sldId id="297"/>
            <p14:sldId id="298"/>
            <p14:sldId id="279"/>
            <p14:sldId id="322"/>
            <p14:sldId id="299"/>
            <p14:sldId id="300"/>
          </p14:sldIdLst>
        </p14:section>
        <p14:section name="Gestalt" id="{557304C3-F429-4820-AE3A-22024416B3CA}">
          <p14:sldIdLst>
            <p14:sldId id="352"/>
            <p14:sldId id="273"/>
            <p14:sldId id="272"/>
            <p14:sldId id="280"/>
            <p14:sldId id="347"/>
            <p14:sldId id="348"/>
            <p14:sldId id="344"/>
            <p14:sldId id="281"/>
            <p14:sldId id="339"/>
            <p14:sldId id="282"/>
            <p14:sldId id="323"/>
          </p14:sldIdLst>
        </p14:section>
        <p14:section name="Color" id="{EDE47D36-493F-4EB2-809F-6DBA54F95A5E}">
          <p14:sldIdLst>
            <p14:sldId id="319"/>
            <p14:sldId id="329"/>
            <p14:sldId id="320"/>
            <p14:sldId id="353"/>
            <p14:sldId id="354"/>
            <p14:sldId id="284"/>
            <p14:sldId id="285"/>
            <p14:sldId id="286"/>
            <p14:sldId id="287"/>
            <p14:sldId id="316"/>
            <p14:sldId id="321"/>
            <p14:sldId id="340"/>
            <p14:sldId id="358"/>
            <p14:sldId id="291"/>
            <p14:sldId id="288"/>
            <p14:sldId id="290"/>
            <p14:sldId id="324"/>
            <p14:sldId id="292"/>
            <p14:sldId id="355"/>
            <p14:sldId id="293"/>
            <p14:sldId id="351"/>
          </p14:sldIdLst>
        </p14:section>
        <p14:section name="Software" id="{322BAE13-9F21-4551-BC37-F4B647B3542E}">
          <p14:sldIdLst>
            <p14:sldId id="301"/>
            <p14:sldId id="304"/>
            <p14:sldId id="305"/>
            <p14:sldId id="306"/>
            <p14:sldId id="310"/>
            <p14:sldId id="294"/>
            <p14:sldId id="302"/>
            <p14:sldId id="303"/>
            <p14:sldId id="325"/>
            <p14:sldId id="307"/>
            <p14:sldId id="295"/>
            <p14:sldId id="296"/>
            <p14:sldId id="312"/>
            <p14:sldId id="314"/>
            <p14:sldId id="356"/>
            <p14:sldId id="357"/>
            <p14:sldId id="350"/>
            <p14:sldId id="308"/>
            <p14:sldId id="313"/>
            <p14:sldId id="309"/>
            <p14:sldId id="336"/>
            <p14:sldId id="315"/>
            <p14:sldId id="338"/>
            <p14:sldId id="333"/>
            <p14:sldId id="334"/>
            <p14:sldId id="335"/>
            <p14:sldId id="359"/>
            <p14:sldId id="317"/>
            <p14:sldId id="318"/>
            <p14:sldId id="326"/>
            <p14:sldId id="327"/>
            <p14:sldId id="3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0EF"/>
    <a:srgbClr val="CC9900"/>
    <a:srgbClr val="FFFF00"/>
    <a:srgbClr val="CC0099"/>
    <a:srgbClr val="00FFF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63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0"/>
    </p:cViewPr>
  </p:sorterViewPr>
  <p:notesViewPr>
    <p:cSldViewPr>
      <p:cViewPr varScale="1">
        <p:scale>
          <a:sx n="87" d="100"/>
          <a:sy n="87" d="100"/>
        </p:scale>
        <p:origin x="-2040" y="-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8BD4FA9-F3CE-45B3-A980-C331C6F1EF6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7CD5E95-8CAD-4274-BFFA-CD87442DE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69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2A2AAEA-D610-4D74-8A16-33B360CCFD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50D82A8-CA34-4FCF-B27F-593E27C64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09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D82A8-CA34-4FCF-B27F-593E27C649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01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D82A8-CA34-4FCF-B27F-593E27C649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26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3657-2200-4D14-82C0-10C39B0F0F06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AF55-A85E-4993-914E-FC1E5AA7DF24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8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6E07-E1DB-44A4-A5E5-9F4B54E8C933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7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20000"/>
              <a:defRPr sz="2800"/>
            </a:lvl1pPr>
            <a:lvl2pPr>
              <a:defRPr sz="2400"/>
            </a:lvl2pPr>
            <a:lvl3pPr marL="1143000" indent="-228600">
              <a:buClr>
                <a:srgbClr val="00B0F0"/>
              </a:buClr>
              <a:buSzPct val="110000"/>
              <a:buFont typeface="Arial" panose="020B0604020202020204" pitchFamily="34" charset="0"/>
              <a:buChar char="•"/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1AD17-B813-4477-8AFE-B1860CC59113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5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5C0D-5C9E-48CC-8D31-F42D19FA8F7A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105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7551-0F2B-4F09-86FD-F7994CE83DC5}" type="datetime1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9D2B2-4200-46B9-96C3-02A55D5FAA00}" type="datetime1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7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7722-74E8-497F-A072-89677A2C2373}" type="datetime1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63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212E-B46B-426F-AE59-AA326827D9E0}" type="datetime1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9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81E8-09EA-4684-A39F-38DE1E49D20C}" type="datetime1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09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CC5F-056C-4047-9A5C-9F5B4BED129B}" type="datetime1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3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71053-07BD-4A17-AC24-0A22EAA36098}" type="datetime1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2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70C0"/>
        </a:buClr>
        <a:buSzPct val="115000"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SzPct val="11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friendly.github.io/613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novickprof/status/1139342022551191553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ngineering.utep.edu/novick/colors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lusionsindex.org/illusions" TargetMode="Externa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vJG698U2Mvo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blog.yhwu.me/notes/visualizations/cs171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doi.org/10.1177/15291006211051956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miriah.github.io/teaching/cs6630/" TargetMode="Externa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etapixel.com/2019/07/31/this-black-and-white-photo-uses-color-grid-lines-to-trick-your-brain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player.com/slide/6329532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as.org/content/109/6/2162" TargetMode="External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hyperlink" Target="https://commons.wikimedia.org/w/index.php?curid=8401562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RZWw0t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.stowers.org/mcm/efg/R/Color/Char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colorbrewer2.org/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colorbrewer2.org/#type=sequential&amp;scheme=BuGn&amp;n=4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://colorbrewer2.org/#type=diverging&amp;scheme=RdBu&amp;n=5" TargetMode="Externa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://colorbrewer2.org/#type=qualitative&amp;scheme=Accent&amp;n=5" TargetMode="Externa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eas.ucsb.edu/~frazier/RSpatialGuides/colorPaletteCheatsheet.pdf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s://cran.r-project.org/package=viridi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research.ibm.com/people/l/lloydt/color/color.HTM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3.png"/><Relationship Id="rId4" Type="http://schemas.openxmlformats.org/officeDocument/2006/relationships/image" Target="../media/image142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munkschool.utoronto.ca/imfg/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ena-forum.com/category/u-s-a/" TargetMode="Externa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7.svg"/><Relationship Id="rId4" Type="http://schemas.openxmlformats.org/officeDocument/2006/relationships/image" Target="../media/image15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olorspace.r-forge.r-project.org/" TargetMode="External"/><Relationship Id="rId4" Type="http://schemas.openxmlformats.org/officeDocument/2006/relationships/image" Target="../media/image16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7.21285" TargetMode="External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olor-buddy.netlify.app/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erceptualedge.com/articles/visual_business_intelligence/rules_for_using_color.pdf" TargetMode="External"/><Relationship Id="rId4" Type="http://schemas.openxmlformats.org/officeDocument/2006/relationships/image" Target="../media/image16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zonination/perceptions" TargetMode="Externa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Graphical Perception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7350" y="3886200"/>
            <a:ext cx="6400800" cy="1752600"/>
          </a:xfrm>
        </p:spPr>
        <p:txBody>
          <a:bodyPr/>
          <a:lstStyle/>
          <a:p>
            <a:r>
              <a:rPr lang="en-US" dirty="0"/>
              <a:t>Michael Friendly</a:t>
            </a:r>
          </a:p>
          <a:p>
            <a:r>
              <a:rPr lang="en-US" dirty="0"/>
              <a:t>Psych 6135</a:t>
            </a:r>
          </a:p>
          <a:p>
            <a:pPr lvl="0"/>
            <a:r>
              <a:rPr lang="en-US" sz="2200" dirty="0">
                <a:solidFill>
                  <a:prstClr val="black">
                    <a:tint val="75000"/>
                  </a:prstClr>
                </a:solidFill>
                <a:hlinkClick r:id="rId2"/>
              </a:rPr>
              <a:t>https://friendly.github.io/6135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849373" y="609600"/>
            <a:ext cx="7407935" cy="1371600"/>
            <a:chOff x="1314090" y="3779043"/>
            <a:chExt cx="6300629" cy="9144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090" y="3779043"/>
              <a:ext cx="832919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218" y="3779043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827" y="3779043"/>
              <a:ext cx="854765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3779043"/>
              <a:ext cx="832919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2147009" y="4236243"/>
              <a:ext cx="955209" cy="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4016618" y="4234041"/>
              <a:ext cx="955209" cy="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826591" y="4234041"/>
              <a:ext cx="955209" cy="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201779" y="3928466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encode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943294" y="3928466"/>
              <a:ext cx="72180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400" dirty="0">
                  <a:solidFill>
                    <a:prstClr val="black"/>
                  </a:solidFill>
                </a:rPr>
                <a:t>decode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31618" y="3928466"/>
              <a:ext cx="5252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400" dirty="0">
                  <a:solidFill>
                    <a:prstClr val="black"/>
                  </a:solidFill>
                </a:rPr>
                <a:t>view</a:t>
              </a:r>
            </a:p>
          </p:txBody>
        </p:sp>
      </p:grpSp>
      <p:pic>
        <p:nvPicPr>
          <p:cNvPr id="18" name="Picture 17" descr="A hexagon with a head and icons&#10;&#10;Description automatically generated">
            <a:extLst>
              <a:ext uri="{FF2B5EF4-FFF2-40B4-BE49-F238E27FC236}">
                <a16:creationId xmlns:a16="http://schemas.microsoft.com/office/drawing/2014/main" id="{C1E8838A-05F3-C70D-338A-B328CE34EE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1063537" cy="1224000"/>
          </a:xfrm>
          <a:prstGeom prst="rect">
            <a:avLst/>
          </a:prstGeom>
        </p:spPr>
      </p:pic>
      <p:pic>
        <p:nvPicPr>
          <p:cNvPr id="19" name="Picture 18" descr="A hexagon with a head and icons&#10;&#10;Description automatically generated">
            <a:extLst>
              <a:ext uri="{FF2B5EF4-FFF2-40B4-BE49-F238E27FC236}">
                <a16:creationId xmlns:a16="http://schemas.microsoft.com/office/drawing/2014/main" id="{F1816929-0A7D-406A-C4EC-6FAACBC857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123" y="3886200"/>
            <a:ext cx="1063537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65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CC4F5-9629-485A-B00D-F23196D8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60" y="1783959"/>
            <a:ext cx="306548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dirty="0">
                <a:solidFill>
                  <a:schemeClr val="tx1"/>
                </a:solidFill>
              </a:rPr>
              <a:t>Illusions:</a:t>
            </a:r>
            <a:br>
              <a:rPr lang="en-US" sz="4700" dirty="0">
                <a:solidFill>
                  <a:schemeClr val="tx1"/>
                </a:solidFill>
              </a:rPr>
            </a:br>
            <a:br>
              <a:rPr lang="en-US" sz="47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The Eye-Brain Barrier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47203-2885-4FB0-AC0A-90260199B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459" y="4750893"/>
            <a:ext cx="3065478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700" dirty="0">
                <a:solidFill>
                  <a:schemeClr val="tx1"/>
                </a:solidFill>
              </a:rPr>
              <a:t>Perceptual illusions give some guidance on what </a:t>
            </a:r>
            <a:r>
              <a:rPr lang="en-US" sz="1700" b="1" dirty="0">
                <a:solidFill>
                  <a:srgbClr val="FF0000"/>
                </a:solidFill>
              </a:rPr>
              <a:t>not to do </a:t>
            </a:r>
            <a:r>
              <a:rPr lang="en-US" sz="1700" dirty="0">
                <a:solidFill>
                  <a:schemeClr val="tx1"/>
                </a:solidFill>
              </a:rPr>
              <a:t>in data graphics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23345-6652-4843-AFB4-18D0926160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r="10556" b="-2"/>
          <a:stretch/>
        </p:blipFill>
        <p:spPr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21F4E-7A9D-4936-8572-BB5532A2B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2460" y="603504"/>
            <a:ext cx="41148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spcAft>
                <a:spcPts val="600"/>
              </a:spcAft>
              <a:defRPr/>
            </a:pPr>
            <a:fld id="{621225AB-15B9-4C79-A121-04D1DC7E2307}" type="slidenum">
              <a:rPr lang="en-US" sz="130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10</a:t>
            </a:fld>
            <a:endParaRPr lang="en-US" sz="13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82575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designing data graphics, consider the viewer</a:t>
            </a:r>
          </a:p>
          <a:p>
            <a:pPr lvl="1"/>
            <a:r>
              <a:rPr lang="en-US" dirty="0"/>
              <a:t>Info </a:t>
            </a:r>
            <a:r>
              <a:rPr lang="en-US" dirty="0">
                <a:sym typeface="Symbol"/>
              </a:rPr>
              <a:t> encoding  image  decoding  understanding</a:t>
            </a:r>
          </a:p>
          <a:p>
            <a:r>
              <a:rPr lang="en-US" dirty="0">
                <a:sym typeface="Symbol"/>
              </a:rPr>
              <a:t>Perception: much is known, with ~ links to graphics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 </a:t>
            </a:r>
            <a:r>
              <a:rPr lang="en-US" dirty="0">
                <a:sym typeface="Symbol"/>
              </a:rPr>
              <a:t>Bottom up: perceptual features, what grabs attention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 </a:t>
            </a:r>
            <a:r>
              <a:rPr lang="en-US" dirty="0">
                <a:sym typeface="Symbol"/>
              </a:rPr>
              <a:t>Top down: expectations provide a context</a:t>
            </a:r>
          </a:p>
          <a:p>
            <a:pPr lvl="1"/>
            <a:r>
              <a:rPr lang="en-US" dirty="0">
                <a:sym typeface="Symbol"/>
              </a:rPr>
              <a:t>    Encoding attributes must consider what is to be seen </a:t>
            </a:r>
          </a:p>
          <a:p>
            <a:r>
              <a:rPr lang="en-US" dirty="0">
                <a:sym typeface="Symbol"/>
              </a:rPr>
              <a:t>Color:  What is the presentation goal?</a:t>
            </a:r>
          </a:p>
          <a:p>
            <a:pPr lvl="1"/>
            <a:r>
              <a:rPr lang="en-US" dirty="0">
                <a:sym typeface="Symbol"/>
              </a:rPr>
              <a:t>Color palettes for different purposes</a:t>
            </a:r>
          </a:p>
          <a:p>
            <a:pPr lvl="1"/>
            <a:r>
              <a:rPr lang="en-US" dirty="0">
                <a:sym typeface="Symbol"/>
              </a:rPr>
              <a:t>Transparency increases the effective use of color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100</a:t>
            </a:fld>
            <a:endParaRPr lang="en-US"/>
          </a:p>
        </p:txBody>
      </p:sp>
      <p:pic>
        <p:nvPicPr>
          <p:cNvPr id="6" name="Graphic 5" descr="Eye">
            <a:extLst>
              <a:ext uri="{FF2B5EF4-FFF2-40B4-BE49-F238E27FC236}">
                <a16:creationId xmlns:a16="http://schemas.microsoft.com/office/drawing/2014/main" id="{8D8BC170-C302-42DC-8D08-6A0B5E6EC2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9200" y="3543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89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Illusions: Length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6250" y="1219200"/>
            <a:ext cx="8210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Surrounding </a:t>
            </a:r>
            <a:r>
              <a:rPr lang="en-US" sz="2400" dirty="0">
                <a:solidFill>
                  <a:srgbClr val="FF0000"/>
                </a:solidFill>
              </a:rPr>
              <a:t>context</a:t>
            </a:r>
            <a:r>
              <a:rPr lang="en-US" sz="2400" dirty="0"/>
              <a:t> matters in judging the </a:t>
            </a:r>
            <a:r>
              <a:rPr lang="en-US" sz="2400" dirty="0">
                <a:solidFill>
                  <a:srgbClr val="FF0000"/>
                </a:solidFill>
              </a:rPr>
              <a:t>length</a:t>
            </a:r>
            <a:r>
              <a:rPr lang="en-US" sz="2400" dirty="0"/>
              <a:t> of objects.</a:t>
            </a:r>
          </a:p>
          <a:p>
            <a:endParaRPr lang="en-US" dirty="0"/>
          </a:p>
          <a:p>
            <a:r>
              <a:rPr lang="en-US" dirty="0"/>
              <a:t>Which </a:t>
            </a:r>
            <a:r>
              <a:rPr lang="en-US" dirty="0">
                <a:solidFill>
                  <a:srgbClr val="FF0000"/>
                </a:solidFill>
              </a:rPr>
              <a:t>line</a:t>
            </a:r>
            <a:r>
              <a:rPr lang="en-US" dirty="0"/>
              <a:t> is longer? Or are they the same?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686050"/>
            <a:ext cx="52578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2488722" y="2834137"/>
            <a:ext cx="0" cy="144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48974" y="2819400"/>
            <a:ext cx="0" cy="144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673304" y="2724150"/>
            <a:ext cx="0" cy="144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858000" y="2705100"/>
            <a:ext cx="0" cy="144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9600" y="51054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Surrounding context pulls perception of length in its direction</a:t>
            </a:r>
          </a:p>
          <a:p>
            <a:r>
              <a:rPr lang="en-US" dirty="0"/>
              <a:t>This is the famous </a:t>
            </a:r>
            <a:r>
              <a:rPr lang="en-US" b="1" dirty="0"/>
              <a:t>Müller-Lyre</a:t>
            </a:r>
            <a:r>
              <a:rPr lang="en-US" dirty="0"/>
              <a:t> illusion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DB6AD-CD46-42D6-B80F-B7264D20949C}"/>
              </a:ext>
            </a:extLst>
          </p:cNvPr>
          <p:cNvSpPr txBox="1"/>
          <p:nvPr/>
        </p:nvSpPr>
        <p:spPr>
          <a:xfrm>
            <a:off x="2755423" y="253483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33FC8-E37F-47B9-A22C-630193A61EE8}"/>
              </a:ext>
            </a:extLst>
          </p:cNvPr>
          <p:cNvSpPr txBox="1"/>
          <p:nvPr/>
        </p:nvSpPr>
        <p:spPr>
          <a:xfrm>
            <a:off x="2848875" y="3861137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8662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Illusions: Area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362200"/>
            <a:ext cx="6000750" cy="285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6250" y="1219200"/>
            <a:ext cx="8210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Surrounding </a:t>
            </a:r>
            <a:r>
              <a:rPr lang="en-US" sz="2400" dirty="0">
                <a:solidFill>
                  <a:srgbClr val="FF0000"/>
                </a:solidFill>
              </a:rPr>
              <a:t>context</a:t>
            </a:r>
            <a:r>
              <a:rPr lang="en-US" sz="2400" dirty="0"/>
              <a:t> matters in judging the </a:t>
            </a:r>
            <a:r>
              <a:rPr lang="en-US" sz="2400" dirty="0">
                <a:solidFill>
                  <a:srgbClr val="FF0000"/>
                </a:solidFill>
              </a:rPr>
              <a:t>area</a:t>
            </a:r>
            <a:r>
              <a:rPr lang="en-US" sz="2400" dirty="0"/>
              <a:t> of objects.</a:t>
            </a:r>
          </a:p>
          <a:p>
            <a:endParaRPr lang="en-US" dirty="0"/>
          </a:p>
          <a:p>
            <a:r>
              <a:rPr lang="en-US" dirty="0"/>
              <a:t>Which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circle is larger? Or are they the same?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886200" y="3581400"/>
            <a:ext cx="411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86200" y="4005533"/>
            <a:ext cx="411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62000" y="5486400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Surrounding </a:t>
            </a:r>
            <a:r>
              <a:rPr lang="en-US" dirty="0">
                <a:solidFill>
                  <a:srgbClr val="FF0000"/>
                </a:solidFill>
              </a:rPr>
              <a:t>context</a:t>
            </a:r>
            <a:r>
              <a:rPr lang="en-US" dirty="0"/>
              <a:t> pulls perception of area against the background</a:t>
            </a:r>
          </a:p>
          <a:p>
            <a:r>
              <a:rPr lang="en-US" dirty="0"/>
              <a:t>This is often called the </a:t>
            </a:r>
            <a:r>
              <a:rPr lang="en-US" b="1" dirty="0" err="1"/>
              <a:t>Ebbinghaus</a:t>
            </a:r>
            <a:r>
              <a:rPr lang="en-US" dirty="0"/>
              <a:t> illusion or the </a:t>
            </a:r>
            <a:r>
              <a:rPr lang="en-US" b="1" dirty="0" err="1"/>
              <a:t>Tichener</a:t>
            </a:r>
            <a:r>
              <a:rPr lang="en-US" dirty="0"/>
              <a:t> illusion</a:t>
            </a:r>
          </a:p>
        </p:txBody>
      </p:sp>
    </p:spTree>
    <p:extLst>
      <p:ext uri="{BB962C8B-B14F-4D97-AF65-F5344CB8AC3E}">
        <p14:creationId xmlns:p14="http://schemas.microsoft.com/office/powerpoint/2010/main" val="174297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Illusions: Length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Which of the bars are longer? Or, are they all the same length?</a:t>
            </a:r>
            <a:endParaRPr lang="en-US" dirty="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47" y="1685245"/>
            <a:ext cx="6180953" cy="35047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5334000"/>
            <a:ext cx="5334000" cy="1077218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x &lt;- </a:t>
            </a:r>
            <a:r>
              <a:rPr lang="en-US" sz="1600" dirty="0" err="1">
                <a:latin typeface="Arial Narrow" panose="020B0606020202030204" pitchFamily="34" charset="0"/>
              </a:rPr>
              <a:t>seq</a:t>
            </a:r>
            <a:r>
              <a:rPr lang="en-US" sz="1600" dirty="0">
                <a:latin typeface="Arial Narrow" panose="020B0606020202030204" pitchFamily="34" charset="0"/>
              </a:rPr>
              <a:t>(0, 5 * pi, </a:t>
            </a:r>
            <a:r>
              <a:rPr lang="en-US" sz="1600" dirty="0" err="1">
                <a:latin typeface="Arial Narrow" panose="020B0606020202030204" pitchFamily="34" charset="0"/>
              </a:rPr>
              <a:t>length.out</a:t>
            </a:r>
            <a:r>
              <a:rPr lang="en-US" sz="1600" dirty="0">
                <a:latin typeface="Arial Narrow" panose="020B0606020202030204" pitchFamily="34" charset="0"/>
              </a:rPr>
              <a:t> = 100)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w &lt;- 0.5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plot(x, sin(x), </a:t>
            </a:r>
            <a:r>
              <a:rPr lang="en-US" sz="1600" dirty="0" err="1">
                <a:latin typeface="Arial Narrow" panose="020B0606020202030204" pitchFamily="34" charset="0"/>
              </a:rPr>
              <a:t>ylim</a:t>
            </a:r>
            <a:r>
              <a:rPr lang="en-US" sz="1600" dirty="0">
                <a:latin typeface="Arial Narrow" panose="020B0606020202030204" pitchFamily="34" charset="0"/>
              </a:rPr>
              <a:t> = c(-1, 1 + w), type = "n")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segments(x0 = x, y0 = sin(x), y1 = sin(x) + w, </a:t>
            </a:r>
            <a:r>
              <a:rPr lang="en-US" sz="1600" dirty="0" err="1">
                <a:latin typeface="Arial Narrow" panose="020B0606020202030204" pitchFamily="34" charset="0"/>
              </a:rPr>
              <a:t>lwd</a:t>
            </a:r>
            <a:r>
              <a:rPr lang="en-US" sz="1600" dirty="0">
                <a:latin typeface="Arial Narrow" panose="020B0606020202030204" pitchFamily="34" charset="0"/>
              </a:rPr>
              <a:t> = 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E929CB-80F5-4C27-B27B-8EF1052C03A5}"/>
              </a:ext>
            </a:extLst>
          </p:cNvPr>
          <p:cNvSpPr txBox="1"/>
          <p:nvPr/>
        </p:nvSpPr>
        <p:spPr>
          <a:xfrm>
            <a:off x="685800" y="4876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code:</a:t>
            </a:r>
          </a:p>
        </p:txBody>
      </p:sp>
    </p:spTree>
    <p:extLst>
      <p:ext uri="{BB962C8B-B14F-4D97-AF65-F5344CB8AC3E}">
        <p14:creationId xmlns:p14="http://schemas.microsoft.com/office/powerpoint/2010/main" val="696182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Illusions: Difference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are </a:t>
            </a:r>
            <a:r>
              <a:rPr lang="en-US" dirty="0">
                <a:solidFill>
                  <a:srgbClr val="FF0000"/>
                </a:solidFill>
              </a:rPr>
              <a:t>differences</a:t>
            </a:r>
            <a:r>
              <a:rPr lang="en-US" dirty="0"/>
              <a:t> between curves are larger? Or, are they all the same?</a:t>
            </a:r>
            <a:endParaRPr lang="en-US" dirty="0"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697" y="1686142"/>
            <a:ext cx="6190477" cy="3485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257800"/>
            <a:ext cx="504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sometimes called the “sine illusion”</a:t>
            </a:r>
          </a:p>
        </p:txBody>
      </p:sp>
    </p:spTree>
    <p:extLst>
      <p:ext uri="{BB962C8B-B14F-4D97-AF65-F5344CB8AC3E}">
        <p14:creationId xmlns:p14="http://schemas.microsoft.com/office/powerpoint/2010/main" val="3907517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Illusions: Difference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Plotting the difference directly gives the answer.</a:t>
            </a:r>
            <a:endParaRPr lang="en-US" sz="2400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796" y="1848681"/>
            <a:ext cx="6200000" cy="34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45B405-77D6-4752-AE58-B46452DCF7D0}"/>
              </a:ext>
            </a:extLst>
          </p:cNvPr>
          <p:cNvSpPr txBox="1"/>
          <p:nvPr/>
        </p:nvSpPr>
        <p:spPr>
          <a:xfrm>
            <a:off x="685800" y="5509796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Why does this matter?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1A9370-3EA8-41FD-AC60-B66E71DB584B}"/>
              </a:ext>
            </a:extLst>
          </p:cNvPr>
          <p:cNvGrpSpPr/>
          <p:nvPr/>
        </p:nvGrpSpPr>
        <p:grpSpPr>
          <a:xfrm>
            <a:off x="457200" y="2590805"/>
            <a:ext cx="1289188" cy="1353308"/>
            <a:chOff x="457200" y="2763081"/>
            <a:chExt cx="1289188" cy="1353308"/>
          </a:xfrm>
        </p:grpSpPr>
        <p:pic>
          <p:nvPicPr>
            <p:cNvPr id="8" name="Picture 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8B6C0AD0-0B4A-4167-A392-79867B584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513" y="2763081"/>
              <a:ext cx="1285875" cy="96440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8753A0-DC87-46EF-BA83-5CBF57BA502B}"/>
                </a:ext>
              </a:extLst>
            </p:cNvPr>
            <p:cNvSpPr txBox="1"/>
            <p:nvPr/>
          </p:nvSpPr>
          <p:spPr>
            <a:xfrm>
              <a:off x="457200" y="3747057"/>
              <a:ext cx="1285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OMG!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118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Distances between curves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16</a:t>
            </a:fld>
            <a:endParaRPr lang="en-US"/>
          </a:p>
        </p:txBody>
      </p:sp>
      <p:pic>
        <p:nvPicPr>
          <p:cNvPr id="2050" name="Picture 2" descr="C:\Dropbox\Documents\TOGS\ch05-playfair\fig\east-indies-ggplo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75" y="2667000"/>
            <a:ext cx="7908572" cy="35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Playfair didn’t know that judgments of distance between curves are </a:t>
            </a:r>
            <a:r>
              <a:rPr lang="en-US" dirty="0">
                <a:solidFill>
                  <a:srgbClr val="FF0000"/>
                </a:solidFill>
              </a:rPr>
              <a:t>biased</a:t>
            </a:r>
          </a:p>
          <a:p>
            <a:r>
              <a:rPr lang="en-US" dirty="0"/>
              <a:t>We tend to see the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perpendicular</a:t>
            </a:r>
            <a:r>
              <a:rPr lang="en-US" dirty="0"/>
              <a:t> distance rather than the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vertical</a:t>
            </a:r>
            <a:r>
              <a:rPr lang="en-US" dirty="0"/>
              <a:t> distance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33800" y="3810000"/>
            <a:ext cx="0" cy="609381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581400" y="4343400"/>
            <a:ext cx="152400" cy="75981"/>
          </a:xfrm>
          <a:prstGeom prst="straightConnector1">
            <a:avLst/>
          </a:prstGeom>
          <a:ln w="25400"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53742" y="3581400"/>
            <a:ext cx="126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where did this spike come from?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5B6969-4196-4A8B-8745-881E842F5125}"/>
              </a:ext>
            </a:extLst>
          </p:cNvPr>
          <p:cNvSpPr txBox="1"/>
          <p:nvPr/>
        </p:nvSpPr>
        <p:spPr>
          <a:xfrm>
            <a:off x="1371600" y="213619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Original graph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00E6EE-DEEC-447B-9A1A-F8FFDDF116C9}"/>
              </a:ext>
            </a:extLst>
          </p:cNvPr>
          <p:cNvSpPr txBox="1"/>
          <p:nvPr/>
        </p:nvSpPr>
        <p:spPr>
          <a:xfrm>
            <a:off x="5334000" y="2136197"/>
            <a:ext cx="298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Plot of difference</a:t>
            </a:r>
          </a:p>
        </p:txBody>
      </p:sp>
    </p:spTree>
    <p:extLst>
      <p:ext uri="{BB962C8B-B14F-4D97-AF65-F5344CB8AC3E}">
        <p14:creationId xmlns:p14="http://schemas.microsoft.com/office/powerpoint/2010/main" val="361346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Illusions: Perspective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5" y="2443516"/>
            <a:ext cx="4646667" cy="2833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5" y="1371600"/>
            <a:ext cx="464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Which </a:t>
            </a:r>
            <a:r>
              <a:rPr lang="en-US" b="1" dirty="0"/>
              <a:t>thick</a:t>
            </a:r>
            <a:r>
              <a:rPr lang="en-US" dirty="0"/>
              <a:t> line is longer? Or, both the same?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13716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Which figure is tallest?</a:t>
            </a:r>
          </a:p>
          <a:p>
            <a:r>
              <a:rPr lang="en-US" dirty="0"/>
              <a:t>Or, all the same?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5" y="5715000"/>
            <a:ext cx="7886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often called the </a:t>
            </a:r>
            <a:r>
              <a:rPr lang="en-US" b="1" dirty="0" err="1"/>
              <a:t>Ponzo</a:t>
            </a:r>
            <a:r>
              <a:rPr lang="en-US" dirty="0"/>
              <a:t> illusion: We judge the </a:t>
            </a:r>
            <a:r>
              <a:rPr lang="en-US" dirty="0">
                <a:solidFill>
                  <a:srgbClr val="FF0000"/>
                </a:solidFill>
              </a:rPr>
              <a:t>size</a:t>
            </a:r>
            <a:r>
              <a:rPr lang="en-US" dirty="0"/>
              <a:t> of real-world objects relative to their </a:t>
            </a:r>
            <a:r>
              <a:rPr lang="en-US" dirty="0">
                <a:solidFill>
                  <a:srgbClr val="FF0000"/>
                </a:solidFill>
              </a:rPr>
              <a:t>background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perspective</a:t>
            </a:r>
            <a:r>
              <a:rPr lang="en-US" dirty="0"/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53" y="3293445"/>
            <a:ext cx="2000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443516"/>
            <a:ext cx="2476191" cy="2838095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429000"/>
            <a:ext cx="4095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83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0562B-3968-400B-BD86-A7D5B8E0D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Context illusions: Lines, shapes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625E7-24A2-41A1-95D3-5AAD70D03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EF542F2F-D676-454B-84FB-818A0128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8255"/>
            <a:ext cx="3177540" cy="3177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13846E-8795-44E9-B4E7-A230E188A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9800"/>
            <a:ext cx="2858655" cy="15722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ADEF9A-CA0E-47AD-99C3-4C344C8E7A71}"/>
              </a:ext>
            </a:extLst>
          </p:cNvPr>
          <p:cNvSpPr txBox="1"/>
          <p:nvPr/>
        </p:nvSpPr>
        <p:spPr>
          <a:xfrm>
            <a:off x="457200" y="1101904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Perception of elements of a scene is affected by context, background, etc.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32C1F-C460-474A-A0C0-344115D60DD5}"/>
              </a:ext>
            </a:extLst>
          </p:cNvPr>
          <p:cNvSpPr txBox="1"/>
          <p:nvPr/>
        </p:nvSpPr>
        <p:spPr>
          <a:xfrm>
            <a:off x="457200" y="1711504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 the squares straight or tilted?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0B5F5D-96BE-4C84-92C5-47F095618BA3}"/>
              </a:ext>
            </a:extLst>
          </p:cNvPr>
          <p:cNvSpPr txBox="1"/>
          <p:nvPr/>
        </p:nvSpPr>
        <p:spPr>
          <a:xfrm>
            <a:off x="4572000" y="1711504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 the pink lines straight or curved?</a:t>
            </a: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34E9817A-0806-4819-A86C-5AF05BB3D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328124"/>
            <a:ext cx="2286000" cy="228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65219F-942D-4D89-B5F3-37E55E1E12A4}"/>
              </a:ext>
            </a:extLst>
          </p:cNvPr>
          <p:cNvSpPr txBox="1"/>
          <p:nvPr/>
        </p:nvSpPr>
        <p:spPr>
          <a:xfrm>
            <a:off x="4572000" y="3877025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Does the rectangle change in darkness?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620E02-A8AD-4403-9FF5-C07507855392}"/>
              </a:ext>
            </a:extLst>
          </p:cNvPr>
          <p:cNvSpPr txBox="1"/>
          <p:nvPr/>
        </p:nvSpPr>
        <p:spPr>
          <a:xfrm>
            <a:off x="457200" y="5867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hard not to be fooled by these!</a:t>
            </a:r>
          </a:p>
        </p:txBody>
      </p:sp>
    </p:spTree>
    <p:extLst>
      <p:ext uri="{BB962C8B-B14F-4D97-AF65-F5344CB8AC3E}">
        <p14:creationId xmlns:p14="http://schemas.microsoft.com/office/powerpoint/2010/main" val="382365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829DF-F3FE-4322-9A6C-0B926DB0E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Context illusions: Color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D1F7C-9BB7-40C4-939C-077AAC62E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4ECD16-6816-496A-9EFB-9ECD90054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27007"/>
            <a:ext cx="5724716" cy="4220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B95276-8C1E-4E40-8056-B703B4A332FD}"/>
              </a:ext>
            </a:extLst>
          </p:cNvPr>
          <p:cNvSpPr txBox="1"/>
          <p:nvPr/>
        </p:nvSpPr>
        <p:spPr>
          <a:xfrm>
            <a:off x="457200" y="12192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Are the balls </a:t>
            </a:r>
            <a:r>
              <a:rPr lang="en-CA" sz="2400" dirty="0">
                <a:solidFill>
                  <a:srgbClr val="00B050"/>
                </a:solidFill>
              </a:rPr>
              <a:t>different</a:t>
            </a:r>
            <a:r>
              <a:rPr lang="en-CA" sz="2400" dirty="0"/>
              <a:t> </a:t>
            </a:r>
            <a:r>
              <a:rPr lang="en-CA" sz="2400" dirty="0">
                <a:solidFill>
                  <a:srgbClr val="C00000"/>
                </a:solidFill>
              </a:rPr>
              <a:t>colors</a:t>
            </a:r>
            <a:r>
              <a:rPr lang="en-CA" sz="2400" dirty="0"/>
              <a:t> or are they all the </a:t>
            </a:r>
            <a:r>
              <a:rPr lang="en-CA" sz="2400" dirty="0">
                <a:solidFill>
                  <a:srgbClr val="00B0F0"/>
                </a:solidFill>
              </a:rPr>
              <a:t>same</a:t>
            </a:r>
            <a:r>
              <a:rPr lang="en-CA" sz="2400" dirty="0"/>
              <a:t> </a:t>
            </a:r>
            <a:r>
              <a:rPr lang="en-CA" sz="2400" dirty="0">
                <a:solidFill>
                  <a:srgbClr val="00B0F0"/>
                </a:solidFill>
              </a:rPr>
              <a:t>color</a:t>
            </a:r>
            <a:r>
              <a:rPr lang="en-CA" sz="24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267666-2D8F-43EB-A404-EC6B55901BD5}"/>
              </a:ext>
            </a:extLst>
          </p:cNvPr>
          <p:cNvSpPr txBox="1"/>
          <p:nvPr/>
        </p:nvSpPr>
        <p:spPr>
          <a:xfrm>
            <a:off x="762000" y="6467008"/>
            <a:ext cx="6791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https://twitter.com/novickprof/status/1139342022551191553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402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AA9E5-5B42-4561-B2BE-765E80215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0730F-C6C0-4397-9919-4C8055124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Perception &amp; Cognition </a:t>
            </a:r>
          </a:p>
          <a:p>
            <a:pPr lvl="1"/>
            <a:r>
              <a:rPr lang="en-US" dirty="0"/>
              <a:t>Encoding, decoding</a:t>
            </a:r>
          </a:p>
          <a:p>
            <a:pPr lvl="1"/>
            <a:r>
              <a:rPr lang="en-US" dirty="0"/>
              <a:t>Top-down vs. bottom-up processing</a:t>
            </a:r>
          </a:p>
          <a:p>
            <a:r>
              <a:rPr lang="en-US" dirty="0"/>
              <a:t>Perceptual aspects </a:t>
            </a:r>
          </a:p>
          <a:p>
            <a:pPr lvl="1"/>
            <a:r>
              <a:rPr lang="en-US" dirty="0"/>
              <a:t>Illusions</a:t>
            </a:r>
          </a:p>
          <a:p>
            <a:pPr lvl="1"/>
            <a:r>
              <a:rPr lang="en-US" dirty="0"/>
              <a:t>Gestalt factors</a:t>
            </a:r>
          </a:p>
          <a:p>
            <a:pPr lvl="1"/>
            <a:r>
              <a:rPr lang="en-US" dirty="0"/>
              <a:t>Accuracy of decoding</a:t>
            </a:r>
          </a:p>
          <a:p>
            <a:r>
              <a:rPr lang="en-US" dirty="0"/>
              <a:t>Cognitive aspects </a:t>
            </a:r>
          </a:p>
          <a:p>
            <a:pPr lvl="1"/>
            <a:r>
              <a:rPr lang="en-US" dirty="0"/>
              <a:t>Memory</a:t>
            </a:r>
          </a:p>
          <a:p>
            <a:pPr lvl="1"/>
            <a:r>
              <a:rPr lang="en-US" dirty="0"/>
              <a:t>Color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A063C1-34F9-456C-9248-55FB9F520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8C8192-7079-32B7-4036-12E0AD086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295400"/>
            <a:ext cx="2123810" cy="10190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B0C86F5-FB5C-9A17-56A2-67B58A6B2B92}"/>
              </a:ext>
            </a:extLst>
          </p:cNvPr>
          <p:cNvGrpSpPr/>
          <p:nvPr/>
        </p:nvGrpSpPr>
        <p:grpSpPr>
          <a:xfrm>
            <a:off x="4191000" y="2940501"/>
            <a:ext cx="4481391" cy="976996"/>
            <a:chOff x="4191000" y="2940501"/>
            <a:chExt cx="4481391" cy="9769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34EBD7-C3FB-2847-D617-C947EB457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0" y="2940501"/>
              <a:ext cx="1045960" cy="97699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D99903-3D2C-87A9-DAAE-3B2040E4C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3427" y="3109416"/>
              <a:ext cx="1190448" cy="63916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15F1C2-4B7D-6645-9CDF-38898161B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5724" y="3010075"/>
              <a:ext cx="1936667" cy="83784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1258AD6-90FF-0790-ACD5-B322525582BC}"/>
              </a:ext>
            </a:extLst>
          </p:cNvPr>
          <p:cNvGrpSpPr/>
          <p:nvPr/>
        </p:nvGrpSpPr>
        <p:grpSpPr>
          <a:xfrm>
            <a:off x="4210791" y="4724400"/>
            <a:ext cx="3409209" cy="993714"/>
            <a:chOff x="4210791" y="4724400"/>
            <a:chExt cx="3409209" cy="9937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8CA9B6-5A90-B191-6137-1D42885D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0791" y="4724400"/>
              <a:ext cx="1351809" cy="99371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202C8B8-E78E-1624-05A3-0DA6B1CB5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4286" y="4783162"/>
              <a:ext cx="1685714" cy="876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416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829DF-F3FE-4322-9A6C-0B926DB0E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Context illusions: Color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D1F7C-9BB7-40C4-939C-077AAC62E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95276-8C1E-4E40-8056-B703B4A332FD}"/>
              </a:ext>
            </a:extLst>
          </p:cNvPr>
          <p:cNvSpPr txBox="1"/>
          <p:nvPr/>
        </p:nvSpPr>
        <p:spPr>
          <a:xfrm>
            <a:off x="457200" y="12192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Removing the foreground stripes shows them all the </a:t>
            </a:r>
            <a:r>
              <a:rPr lang="en-CA" sz="2400" dirty="0">
                <a:solidFill>
                  <a:srgbClr val="FF0000"/>
                </a:solidFill>
              </a:rPr>
              <a:t>same</a:t>
            </a:r>
          </a:p>
          <a:p>
            <a:r>
              <a:rPr lang="en-CA" sz="2000" dirty="0"/>
              <a:t>(</a:t>
            </a:r>
            <a:r>
              <a:rPr lang="en-CA" sz="2000" dirty="0" err="1"/>
              <a:t>Munker</a:t>
            </a:r>
            <a:r>
              <a:rPr lang="en-CA" sz="2000" dirty="0"/>
              <a:t> illusion: </a:t>
            </a:r>
            <a:r>
              <a:rPr lang="en-US" sz="2000" dirty="0"/>
              <a:t>perception of color is influenced by  neighborhood</a:t>
            </a:r>
            <a:r>
              <a:rPr lang="en-CA" sz="2000" dirty="0"/>
              <a:t> 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F461C0-03B4-4CB2-B6DD-387820E62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36840"/>
            <a:ext cx="5722468" cy="4224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01B022-D517-4464-B7B7-ACC754D156A0}"/>
              </a:ext>
            </a:extLst>
          </p:cNvPr>
          <p:cNvSpPr txBox="1"/>
          <p:nvPr/>
        </p:nvSpPr>
        <p:spPr>
          <a:xfrm>
            <a:off x="762000" y="6461368"/>
            <a:ext cx="586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More examples: </a:t>
            </a:r>
            <a:r>
              <a:rPr lang="en-US" sz="1400" dirty="0">
                <a:hlinkClick r:id="rId3"/>
              </a:rPr>
              <a:t>http://engineering.utep.edu/novick/colors/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6742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8188D-125C-436A-8FDC-4266706E3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Illusions: Semantic/cognitive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508CD3-C6F5-435E-B431-7064936FE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7B0CE-D1E2-4053-85BA-DAFE66F07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02782"/>
            <a:ext cx="3866667" cy="3314286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FEA8CEC-C5AB-4128-AB6D-70DFA30E1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4" y="2546115"/>
            <a:ext cx="3314286" cy="38666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A70291-FA51-4011-ACF5-5FFCC6348435}"/>
              </a:ext>
            </a:extLst>
          </p:cNvPr>
          <p:cNvSpPr txBox="1"/>
          <p:nvPr/>
        </p:nvSpPr>
        <p:spPr>
          <a:xfrm>
            <a:off x="457200" y="1143000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Perception of object figures often shows a preference for </a:t>
            </a:r>
            <a:r>
              <a:rPr lang="en-US" sz="2400" dirty="0">
                <a:solidFill>
                  <a:srgbClr val="FF0000"/>
                </a:solidFill>
              </a:rPr>
              <a:t>orientation</a:t>
            </a:r>
            <a:r>
              <a:rPr lang="en-US" sz="2400" dirty="0"/>
              <a:t> in nature</a:t>
            </a:r>
          </a:p>
          <a:p>
            <a:endParaRPr lang="en-US" dirty="0"/>
          </a:p>
          <a:p>
            <a:r>
              <a:rPr lang="en-US" dirty="0"/>
              <a:t>Is this image a duck, or a rabbit?                                   Duck or rabbit?</a:t>
            </a:r>
          </a:p>
        </p:txBody>
      </p:sp>
    </p:spTree>
    <p:extLst>
      <p:ext uri="{BB962C8B-B14F-4D97-AF65-F5344CB8AC3E}">
        <p14:creationId xmlns:p14="http://schemas.microsoft.com/office/powerpoint/2010/main" val="56659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BD48-A812-4CCD-993F-2D5DF043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Catalog of visual/auditory illusions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901B82D-EBC0-48D6-835E-6D5AB7C11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790" y="1750707"/>
            <a:ext cx="4779645" cy="48663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1908BB-53A1-4D8A-925E-116D07E8C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EA640-3B7C-4AB8-8D6A-063A573C1C36}"/>
              </a:ext>
            </a:extLst>
          </p:cNvPr>
          <p:cNvSpPr txBox="1"/>
          <p:nvPr/>
        </p:nvSpPr>
        <p:spPr>
          <a:xfrm>
            <a:off x="457200" y="1079088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https://www.illusionsindex.org/illusions</a:t>
            </a:r>
            <a:r>
              <a:rPr lang="en-US" sz="24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476051-DD31-4ACC-B87A-8E993D277248}"/>
              </a:ext>
            </a:extLst>
          </p:cNvPr>
          <p:cNvSpPr txBox="1"/>
          <p:nvPr/>
        </p:nvSpPr>
        <p:spPr>
          <a:xfrm>
            <a:off x="457200" y="17526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large collection of illusions with references to research studies.</a:t>
            </a:r>
          </a:p>
        </p:txBody>
      </p:sp>
    </p:spTree>
    <p:extLst>
      <p:ext uri="{BB962C8B-B14F-4D97-AF65-F5344CB8AC3E}">
        <p14:creationId xmlns:p14="http://schemas.microsoft.com/office/powerpoint/2010/main" val="812673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Selective attention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23</a:t>
            </a:fld>
            <a:endParaRPr lang="en-US"/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1197665"/>
            <a:ext cx="61055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4853616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https://www.youtube.com/watch?v=vJG698U2Mvo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D1B50-6737-4175-9026-33C3943915A9}"/>
              </a:ext>
            </a:extLst>
          </p:cNvPr>
          <p:cNvSpPr txBox="1"/>
          <p:nvPr/>
        </p:nvSpPr>
        <p:spPr>
          <a:xfrm>
            <a:off x="990600" y="57912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Attention strongly </a:t>
            </a:r>
            <a:r>
              <a:rPr lang="en-US" dirty="0">
                <a:solidFill>
                  <a:srgbClr val="0070C0"/>
                </a:solidFill>
              </a:rPr>
              <a:t>focused</a:t>
            </a:r>
            <a:r>
              <a:rPr lang="en-US" dirty="0"/>
              <a:t> on some feature(s) </a:t>
            </a:r>
            <a:r>
              <a:rPr lang="en-US" dirty="0">
                <a:solidFill>
                  <a:srgbClr val="0070C0"/>
                </a:solidFill>
              </a:rPr>
              <a:t>steals</a:t>
            </a:r>
            <a:r>
              <a:rPr lang="en-US" dirty="0"/>
              <a:t> attention from others </a:t>
            </a:r>
          </a:p>
        </p:txBody>
      </p:sp>
    </p:spTree>
    <p:extLst>
      <p:ext uri="{BB962C8B-B14F-4D97-AF65-F5344CB8AC3E}">
        <p14:creationId xmlns:p14="http://schemas.microsoft.com/office/powerpoint/2010/main" val="374816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Magnitude estimation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90" y="1976887"/>
            <a:ext cx="6480810" cy="3840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430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large are transport accidents? </a:t>
            </a:r>
          </a:p>
          <a:p>
            <a:r>
              <a:rPr lang="en-US" sz="2400" dirty="0"/>
              <a:t>How much bigger than non-transport accidents?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59436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Estimation of </a:t>
            </a:r>
            <a:r>
              <a:rPr lang="en-US" dirty="0">
                <a:solidFill>
                  <a:srgbClr val="FF0000"/>
                </a:solidFill>
              </a:rPr>
              <a:t>length</a:t>
            </a:r>
            <a:r>
              <a:rPr lang="en-US" dirty="0"/>
              <a:t> or ratios of length are more accurate than the same judgments of </a:t>
            </a:r>
            <a:r>
              <a:rPr lang="en-US" dirty="0">
                <a:solidFill>
                  <a:srgbClr val="FF0000"/>
                </a:solidFill>
              </a:rPr>
              <a:t>area</a:t>
            </a:r>
            <a:r>
              <a:rPr lang="en-US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32172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transport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375285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non-transport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28800" y="3386554"/>
            <a:ext cx="605790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03095" y="3914004"/>
            <a:ext cx="605790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306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Area vs. length judgments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58885"/>
            <a:ext cx="3931920" cy="3126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58885"/>
            <a:ext cx="3749040" cy="3326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149627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Easy: Which is larger– South Africa or Egypt?</a:t>
            </a:r>
          </a:p>
          <a:p>
            <a:r>
              <a:rPr lang="en-US" sz="2400" dirty="0"/>
              <a:t>Harder: How much larger is South Africa than Egypt? (% or ratio)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5940285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Judgments here based on area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5940285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Judgment here based on position along a scale</a:t>
            </a:r>
          </a:p>
        </p:txBody>
      </p:sp>
    </p:spTree>
    <p:extLst>
      <p:ext uri="{BB962C8B-B14F-4D97-AF65-F5344CB8AC3E}">
        <p14:creationId xmlns:p14="http://schemas.microsoft.com/office/powerpoint/2010/main" val="1050084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Theory: Stevens’ Power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419600" cy="5105400"/>
          </a:xfrm>
        </p:spPr>
        <p:txBody>
          <a:bodyPr>
            <a:normAutofit/>
          </a:bodyPr>
          <a:lstStyle/>
          <a:p>
            <a:r>
              <a:rPr lang="en-US" sz="2000" dirty="0"/>
              <a:t>How does perceived magnitude of a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sensation</a:t>
            </a:r>
            <a:r>
              <a:rPr lang="en-US" sz="2000" dirty="0"/>
              <a:t> relate to stimulus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intensity</a:t>
            </a:r>
            <a:r>
              <a:rPr lang="en-US" sz="2000" dirty="0"/>
              <a:t>?</a:t>
            </a:r>
          </a:p>
          <a:p>
            <a:r>
              <a:rPr lang="en-US" sz="2000" dirty="0"/>
              <a:t>S. S. Stevens (1957) showed that, for many  domains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These provide ways to assess the </a:t>
            </a:r>
            <a:r>
              <a:rPr lang="en-US" sz="2000" b="1" dirty="0"/>
              <a:t>accuracy</a:t>
            </a:r>
            <a:r>
              <a:rPr lang="en-US" sz="2000" dirty="0"/>
              <a:t> of </a:t>
            </a:r>
            <a:r>
              <a:rPr lang="en-US" sz="2000" dirty="0">
                <a:solidFill>
                  <a:srgbClr val="FF0000"/>
                </a:solidFill>
              </a:rPr>
              <a:t>magnitude estimation </a:t>
            </a:r>
            <a:r>
              <a:rPr lang="en-US" sz="2000" dirty="0"/>
              <a:t>for visual encodings</a:t>
            </a:r>
          </a:p>
          <a:p>
            <a:pPr lvl="1"/>
            <a:r>
              <a:rPr lang="en-US" sz="1600" dirty="0"/>
              <a:t>length: most accurate                    (p </a:t>
            </a:r>
            <a:r>
              <a:rPr lang="en-US" sz="1600" dirty="0">
                <a:sym typeface="Symbol" panose="05050102010706020507" pitchFamily="18" charset="2"/>
              </a:rPr>
              <a:t> </a:t>
            </a:r>
            <a:r>
              <a:rPr lang="en-US" sz="1600" dirty="0"/>
              <a:t>1)</a:t>
            </a:r>
          </a:p>
          <a:p>
            <a:pPr lvl="1"/>
            <a:r>
              <a:rPr lang="en-US" sz="1600" dirty="0"/>
              <a:t>area, depth: sub-sensitive             (p &lt;1 )</a:t>
            </a:r>
          </a:p>
          <a:p>
            <a:pPr lvl="1"/>
            <a:r>
              <a:rPr lang="en-US" sz="1600" dirty="0"/>
              <a:t>electric shock: hyper-sensitive     (p &gt; 1)</a:t>
            </a:r>
          </a:p>
          <a:p>
            <a:r>
              <a:rPr lang="en-US" sz="2000" dirty="0"/>
              <a:t>But: graph perception is not always a matter of estimating </a:t>
            </a:r>
            <a:r>
              <a:rPr lang="en-US" sz="2000" dirty="0">
                <a:solidFill>
                  <a:srgbClr val="FF0000"/>
                </a:solidFill>
              </a:rPr>
              <a:t>magnitudes</a:t>
            </a:r>
            <a:r>
              <a:rPr lang="en-US" sz="2000" dirty="0"/>
              <a:t>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24000"/>
            <a:ext cx="3581400" cy="370332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405241"/>
              </p:ext>
            </p:extLst>
          </p:nvPr>
        </p:nvGraphicFramePr>
        <p:xfrm>
          <a:off x="1295397" y="2971800"/>
          <a:ext cx="266679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3880" imgH="228600" progId="Equation.DSMT4">
                  <p:embed/>
                </p:oleObj>
              </mc:Choice>
              <mc:Fallback>
                <p:oleObj name="Equation" r:id="rId3" imgW="1523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5397" y="2971800"/>
                        <a:ext cx="2666790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105400" y="5867400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Fig. 5.7  from: </a:t>
            </a:r>
            <a:r>
              <a:rPr lang="en-US" sz="1200" dirty="0" err="1"/>
              <a:t>Munzner</a:t>
            </a:r>
            <a:r>
              <a:rPr lang="en-US" sz="1200" dirty="0"/>
              <a:t>, </a:t>
            </a:r>
            <a:r>
              <a:rPr lang="en-US" sz="1200" i="1" dirty="0"/>
              <a:t>Visualization Analysis &amp; Design</a:t>
            </a:r>
          </a:p>
        </p:txBody>
      </p:sp>
    </p:spTree>
    <p:extLst>
      <p:ext uri="{BB962C8B-B14F-4D97-AF65-F5344CB8AC3E}">
        <p14:creationId xmlns:p14="http://schemas.microsoft.com/office/powerpoint/2010/main" val="2803694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99984-F806-4C0E-934F-6B97CDFEC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Practice: Scale of accuracy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F1DF3-6665-469F-9DEB-E388B36FA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D3CF76-4E64-4D15-B8F8-EA8889364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0" y="3174989"/>
            <a:ext cx="8001000" cy="21602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C2613-E118-40FA-9BD1-C8530CE1F11C}"/>
              </a:ext>
            </a:extLst>
          </p:cNvPr>
          <p:cNvSpPr txBox="1"/>
          <p:nvPr/>
        </p:nvSpPr>
        <p:spPr>
          <a:xfrm>
            <a:off x="457200" y="12954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commonly used “scale” of accuracy of magnitude judgments of relative size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How much smaller/larger is A compared to B?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317F7-B84E-4555-9900-E69E1A6E7B38}"/>
              </a:ext>
            </a:extLst>
          </p:cNvPr>
          <p:cNvSpPr txBox="1"/>
          <p:nvPr/>
        </p:nvSpPr>
        <p:spPr>
          <a:xfrm>
            <a:off x="1070113" y="567685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necessarily the same for other tasks (Part-whole: What % is A of total?)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D7FA2DC-3379-450D-945F-10BD37FFC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15608"/>
            <a:ext cx="480060" cy="42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23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45" y="1981200"/>
            <a:ext cx="5212800" cy="4225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Accuracy: Experimental evidence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Cleveland &amp; McGill (1984) and later </a:t>
            </a:r>
            <a:r>
              <a:rPr lang="en-US" dirty="0" err="1"/>
              <a:t>Heer</a:t>
            </a:r>
            <a:r>
              <a:rPr lang="en-US" dirty="0"/>
              <a:t> &amp; </a:t>
            </a:r>
            <a:r>
              <a:rPr lang="en-US" dirty="0" err="1"/>
              <a:t>Bostock</a:t>
            </a:r>
            <a:r>
              <a:rPr lang="en-US" dirty="0"/>
              <a:t> (2010) carried out experiments to assess the relative accuracy of magnitude judgments for different visual encodings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087" y="2209800"/>
            <a:ext cx="2743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task here is to estimate the %age of the smaller highlighted portion.</a:t>
            </a:r>
          </a:p>
          <a:p>
            <a:endParaRPr lang="en-US" dirty="0"/>
          </a:p>
          <a:p>
            <a:r>
              <a:rPr lang="en-US" dirty="0"/>
              <a:t>The details of these studies are interesting &amp; important – more next week</a:t>
            </a:r>
          </a:p>
          <a:p>
            <a:endParaRPr lang="en-US" dirty="0"/>
          </a:p>
          <a:p>
            <a:r>
              <a:rPr lang="en-US" dirty="0"/>
              <a:t>The graph of these results is a great model for data display </a:t>
            </a:r>
          </a:p>
        </p:txBody>
      </p:sp>
      <p:sp>
        <p:nvSpPr>
          <p:cNvPr id="7" name="Rectangle 6"/>
          <p:cNvSpPr/>
          <p:nvPr/>
        </p:nvSpPr>
        <p:spPr>
          <a:xfrm>
            <a:off x="3765645" y="623437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Fig. 5.8  from: </a:t>
            </a:r>
            <a:r>
              <a:rPr lang="en-US" sz="1200" dirty="0" err="1"/>
              <a:t>Munzner</a:t>
            </a:r>
            <a:r>
              <a:rPr lang="en-US" sz="1200" dirty="0"/>
              <a:t>, </a:t>
            </a:r>
            <a:r>
              <a:rPr lang="en-US" sz="1200" i="1" dirty="0"/>
              <a:t>Visualization Analysis &amp; Design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8211C1-F2C2-448B-95E7-2F4433835820}"/>
              </a:ext>
            </a:extLst>
          </p:cNvPr>
          <p:cNvCxnSpPr/>
          <p:nvPr/>
        </p:nvCxnSpPr>
        <p:spPr>
          <a:xfrm flipV="1">
            <a:off x="3200400" y="2438400"/>
            <a:ext cx="137160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B84B52-9683-4B6E-BE2C-DB3F38774D42}"/>
              </a:ext>
            </a:extLst>
          </p:cNvPr>
          <p:cNvCxnSpPr>
            <a:cxnSpLocks/>
          </p:cNvCxnSpPr>
          <p:nvPr/>
        </p:nvCxnSpPr>
        <p:spPr>
          <a:xfrm>
            <a:off x="3200400" y="2706469"/>
            <a:ext cx="1524000" cy="3048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03245DC-F256-20B1-4758-FF58F473CEF0}"/>
              </a:ext>
            </a:extLst>
          </p:cNvPr>
          <p:cNvSpPr txBox="1"/>
          <p:nvPr/>
        </p:nvSpPr>
        <p:spPr>
          <a:xfrm>
            <a:off x="6232719" y="3011269"/>
            <a:ext cx="114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Error </a:t>
            </a:r>
            <a:r>
              <a:rPr lang="en-CA" dirty="0">
                <a:solidFill>
                  <a:srgbClr val="FF0000"/>
                </a:solidFill>
                <a:sym typeface="Symbol" panose="05050102010706020507" pitchFamily="18" charset="2"/>
              </a:rPr>
              <a:t>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45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Encodings: Types &amp; ranks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00" y="2286000"/>
            <a:ext cx="5792000" cy="396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295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Based on this, </a:t>
            </a:r>
            <a:r>
              <a:rPr lang="en-US" dirty="0" err="1"/>
              <a:t>Munzner</a:t>
            </a:r>
            <a:r>
              <a:rPr lang="en-US" dirty="0"/>
              <a:t> (2015) proposes a ranking of visual attributes for </a:t>
            </a:r>
            <a:r>
              <a:rPr lang="en-US" dirty="0">
                <a:solidFill>
                  <a:srgbClr val="FF0000"/>
                </a:solidFill>
              </a:rPr>
              <a:t>ordered</a:t>
            </a:r>
            <a:r>
              <a:rPr lang="en-US" dirty="0"/>
              <a:t> &amp; </a:t>
            </a:r>
            <a:r>
              <a:rPr lang="en-US" dirty="0">
                <a:solidFill>
                  <a:srgbClr val="FF0000"/>
                </a:solidFill>
              </a:rPr>
              <a:t>categorical</a:t>
            </a:r>
            <a:r>
              <a:rPr lang="en-US" dirty="0"/>
              <a:t> variables in data displays, with different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channels</a:t>
            </a:r>
          </a:p>
        </p:txBody>
      </p:sp>
      <p:sp>
        <p:nvSpPr>
          <p:cNvPr id="8" name="Rectangle 7"/>
          <p:cNvSpPr/>
          <p:nvPr/>
        </p:nvSpPr>
        <p:spPr>
          <a:xfrm>
            <a:off x="6325400" y="5562600"/>
            <a:ext cx="213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</a:rPr>
              <a:t>Fig. 5.6  from: </a:t>
            </a:r>
            <a:r>
              <a:rPr lang="en-US" sz="1200" dirty="0" err="1">
                <a:solidFill>
                  <a:prstClr val="black"/>
                </a:solidFill>
              </a:rPr>
              <a:t>Munzner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i="1" dirty="0">
                <a:solidFill>
                  <a:prstClr val="black"/>
                </a:solidFill>
              </a:rPr>
              <a:t>Visualization Analysis &amp; Design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2514600"/>
            <a:ext cx="2286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/>
              <a:t>These hold when the task is to estimate a </a:t>
            </a:r>
            <a:r>
              <a:rPr lang="en-US" sz="1600" dirty="0">
                <a:solidFill>
                  <a:srgbClr val="FF0000"/>
                </a:solidFill>
              </a:rPr>
              <a:t>magnitude</a:t>
            </a:r>
            <a:r>
              <a:rPr lang="en-US" sz="16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A different ranking may  occur for other graph-based tasks.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FF0000"/>
                </a:solidFill>
              </a:rPr>
              <a:t>angle</a:t>
            </a:r>
            <a:r>
              <a:rPr lang="en-US" sz="1600" dirty="0"/>
              <a:t> (pie charts) – good for % of total judgments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FF0000"/>
                </a:solidFill>
              </a:rPr>
              <a:t>color</a:t>
            </a:r>
            <a:r>
              <a:rPr lang="en-US" sz="1600" dirty="0"/>
              <a:t> (mosaic plots) – good for pattern perception</a:t>
            </a:r>
          </a:p>
        </p:txBody>
      </p:sp>
    </p:spTree>
    <p:extLst>
      <p:ext uri="{BB962C8B-B14F-4D97-AF65-F5344CB8AC3E}">
        <p14:creationId xmlns:p14="http://schemas.microsoft.com/office/powerpoint/2010/main" val="375557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Graphical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In constructing a graph, </a:t>
            </a:r>
            <a:r>
              <a:rPr lang="en-CA" dirty="0">
                <a:solidFill>
                  <a:schemeClr val="accent1"/>
                </a:solidFill>
              </a:rPr>
              <a:t>quantitative</a:t>
            </a:r>
            <a:r>
              <a:rPr lang="en-CA" dirty="0"/>
              <a:t> and </a:t>
            </a:r>
            <a:r>
              <a:rPr lang="en-CA" dirty="0">
                <a:solidFill>
                  <a:schemeClr val="accent1"/>
                </a:solidFill>
              </a:rPr>
              <a:t>categorical</a:t>
            </a:r>
            <a:r>
              <a:rPr lang="en-CA" dirty="0"/>
              <a:t> information is </a:t>
            </a:r>
            <a:r>
              <a:rPr lang="en-CA" dirty="0">
                <a:solidFill>
                  <a:srgbClr val="FF0000"/>
                </a:solidFill>
              </a:rPr>
              <a:t>encoded</a:t>
            </a:r>
            <a:r>
              <a:rPr lang="en-CA" dirty="0"/>
              <a:t> by visual attributes:</a:t>
            </a:r>
          </a:p>
          <a:p>
            <a:pPr lvl="1"/>
            <a:r>
              <a:rPr lang="en-CA" dirty="0"/>
              <a:t>Length</a:t>
            </a:r>
          </a:p>
          <a:p>
            <a:pPr lvl="1"/>
            <a:r>
              <a:rPr lang="en-CA" dirty="0"/>
              <a:t>Position along axis</a:t>
            </a:r>
          </a:p>
          <a:p>
            <a:pPr lvl="1"/>
            <a:r>
              <a:rPr lang="en-CA" dirty="0"/>
              <a:t>Angle </a:t>
            </a:r>
          </a:p>
          <a:p>
            <a:pPr lvl="1"/>
            <a:r>
              <a:rPr lang="en-CA" dirty="0"/>
              <a:t>Area</a:t>
            </a:r>
          </a:p>
          <a:p>
            <a:pPr lvl="1"/>
            <a:r>
              <a:rPr lang="en-CA" dirty="0"/>
              <a:t>Color, shape, line style</a:t>
            </a:r>
          </a:p>
          <a:p>
            <a:r>
              <a:rPr lang="en-CA" dirty="0"/>
              <a:t>What determines the ability of graph viewers to:</a:t>
            </a:r>
          </a:p>
          <a:p>
            <a:pPr lvl="1"/>
            <a:r>
              <a:rPr lang="en-CA" dirty="0"/>
              <a:t>Make </a:t>
            </a:r>
            <a:r>
              <a:rPr lang="en-CA" dirty="0">
                <a:solidFill>
                  <a:srgbClr val="FF0000"/>
                </a:solidFill>
              </a:rPr>
              <a:t>comparisons</a:t>
            </a:r>
            <a:r>
              <a:rPr lang="en-CA" dirty="0"/>
              <a:t> (which is larger?)</a:t>
            </a:r>
          </a:p>
          <a:p>
            <a:pPr lvl="1"/>
            <a:r>
              <a:rPr lang="en-CA" dirty="0">
                <a:solidFill>
                  <a:srgbClr val="FF0000"/>
                </a:solidFill>
              </a:rPr>
              <a:t>Estimate</a:t>
            </a:r>
            <a:r>
              <a:rPr lang="en-CA" dirty="0"/>
              <a:t> a magnitude? </a:t>
            </a:r>
          </a:p>
          <a:p>
            <a:pPr lvl="1"/>
            <a:r>
              <a:rPr lang="en-CA" dirty="0"/>
              <a:t>See </a:t>
            </a:r>
            <a:r>
              <a:rPr lang="en-CA" dirty="0">
                <a:solidFill>
                  <a:srgbClr val="FF0000"/>
                </a:solidFill>
              </a:rPr>
              <a:t>patterns</a:t>
            </a:r>
            <a:r>
              <a:rPr lang="en-CA" dirty="0"/>
              <a:t>, trends, unusual features?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3" y="2133602"/>
            <a:ext cx="3055238" cy="93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46" y="3200400"/>
            <a:ext cx="3078095" cy="95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81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Integral &amp; separable encodings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Some encodings can be viewed </a:t>
            </a:r>
            <a:r>
              <a:rPr lang="en-US" dirty="0">
                <a:solidFill>
                  <a:srgbClr val="FF0000"/>
                </a:solidFill>
              </a:rPr>
              <a:t>independently</a:t>
            </a:r>
          </a:p>
          <a:p>
            <a:pPr lvl="1"/>
            <a:r>
              <a:rPr lang="en-US" dirty="0"/>
              <a:t>two different variables </a:t>
            </a:r>
            <a:r>
              <a:rPr lang="en-US" dirty="0">
                <a:solidFill>
                  <a:srgbClr val="FF0000"/>
                </a:solidFill>
              </a:rPr>
              <a:t>can</a:t>
            </a:r>
            <a:r>
              <a:rPr lang="en-US" dirty="0"/>
              <a:t> be decoded separately </a:t>
            </a:r>
          </a:p>
          <a:p>
            <a:r>
              <a:rPr lang="en-US" dirty="0"/>
              <a:t>Some </a:t>
            </a:r>
            <a:r>
              <a:rPr lang="en-US" dirty="0">
                <a:solidFill>
                  <a:srgbClr val="FF0000"/>
                </a:solidFill>
              </a:rPr>
              <a:t>combine</a:t>
            </a:r>
            <a:r>
              <a:rPr lang="en-US" dirty="0"/>
              <a:t> with each other to some degree.</a:t>
            </a:r>
          </a:p>
          <a:p>
            <a:pPr lvl="1"/>
            <a:r>
              <a:rPr lang="en-US" dirty="0"/>
              <a:t>different variables </a:t>
            </a:r>
            <a:r>
              <a:rPr lang="en-US" dirty="0">
                <a:solidFill>
                  <a:srgbClr val="FF0000"/>
                </a:solidFill>
              </a:rPr>
              <a:t>cannot</a:t>
            </a:r>
            <a:r>
              <a:rPr lang="en-US" dirty="0"/>
              <a:t> be easily decoded separately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61426"/>
            <a:ext cx="729996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2895600"/>
            <a:ext cx="729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/>
              </a:rPr>
              <a:t> Separable                                                                                              Integral 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6248400"/>
            <a:ext cx="617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Ware, </a:t>
            </a:r>
            <a:r>
              <a:rPr lang="en-US" sz="1400" i="1" dirty="0"/>
              <a:t>Information visualization: Perception for Design</a:t>
            </a:r>
          </a:p>
        </p:txBody>
      </p:sp>
    </p:spTree>
    <p:extLst>
      <p:ext uri="{BB962C8B-B14F-4D97-AF65-F5344CB8AC3E}">
        <p14:creationId xmlns:p14="http://schemas.microsoft.com/office/powerpoint/2010/main" val="3446274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Integral dimensions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06485"/>
            <a:ext cx="5695950" cy="41624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bivariate U.S. county-level map showing: </a:t>
            </a:r>
          </a:p>
          <a:p>
            <a:r>
              <a:rPr lang="en-US" sz="2000" dirty="0"/>
              <a:t>                           % diabetic (</a:t>
            </a:r>
            <a:r>
              <a:rPr lang="en-US" sz="2000" dirty="0">
                <a:solidFill>
                  <a:srgbClr val="FF0000"/>
                </a:solidFill>
              </a:rPr>
              <a:t>saturation</a:t>
            </a:r>
            <a:r>
              <a:rPr lang="en-US" sz="2000" dirty="0"/>
              <a:t>)  and % obese (</a:t>
            </a:r>
            <a:r>
              <a:rPr lang="en-US" sz="2000" dirty="0">
                <a:solidFill>
                  <a:srgbClr val="FF0000"/>
                </a:solidFill>
              </a:rPr>
              <a:t>hue</a:t>
            </a:r>
            <a:r>
              <a:rPr lang="en-US" sz="2000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8400" y="2358884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difficult to see variations in </a:t>
            </a:r>
            <a:r>
              <a:rPr lang="en-US" dirty="0">
                <a:solidFill>
                  <a:srgbClr val="0070C0"/>
                </a:solidFill>
              </a:rPr>
              <a:t>diabetes</a:t>
            </a:r>
            <a:r>
              <a:rPr lang="en-US" dirty="0"/>
              <a:t> separately from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obesity</a:t>
            </a:r>
          </a:p>
          <a:p>
            <a:endParaRPr lang="en-US" dirty="0"/>
          </a:p>
          <a:p>
            <a:r>
              <a:rPr lang="en-US" dirty="0"/>
              <a:t>The eye is attracted to the positive correlation between these dark (blue, red) vs. light color</a:t>
            </a:r>
          </a:p>
        </p:txBody>
      </p:sp>
    </p:spTree>
    <p:extLst>
      <p:ext uri="{BB962C8B-B14F-4D97-AF65-F5344CB8AC3E}">
        <p14:creationId xmlns:p14="http://schemas.microsoft.com/office/powerpoint/2010/main" val="2610973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Separable dimensions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14600"/>
            <a:ext cx="6669405" cy="41490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430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Bivariate map of N. C.: disability (</a:t>
            </a:r>
            <a:r>
              <a:rPr lang="en-US" dirty="0">
                <a:solidFill>
                  <a:srgbClr val="FF0000"/>
                </a:solidFill>
              </a:rPr>
              <a:t>size</a:t>
            </a:r>
            <a:r>
              <a:rPr lang="en-US" dirty="0"/>
              <a:t>) and unemployment rate (</a:t>
            </a:r>
            <a:r>
              <a:rPr lang="en-US" dirty="0">
                <a:solidFill>
                  <a:srgbClr val="FF0000"/>
                </a:solidFill>
              </a:rPr>
              <a:t>saturation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an be seen separately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(However, TOTAL disability is confounded with population density)</a:t>
            </a:r>
          </a:p>
        </p:txBody>
      </p:sp>
    </p:spTree>
    <p:extLst>
      <p:ext uri="{BB962C8B-B14F-4D97-AF65-F5344CB8AC3E}">
        <p14:creationId xmlns:p14="http://schemas.microsoft.com/office/powerpoint/2010/main" val="2656163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Anomaly detection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295400"/>
            <a:ext cx="8153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Find the red dot       in each of the following displays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task is easiest when all the rest are blue dots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Next easiest when </a:t>
            </a:r>
            <a:r>
              <a:rPr lang="en-US" dirty="0">
                <a:solidFill>
                  <a:srgbClr val="0070C0"/>
                </a:solidFill>
              </a:rPr>
              <a:t>only shape </a:t>
            </a:r>
            <a:r>
              <a:rPr lang="en-US" dirty="0"/>
              <a:t>distinguishes the red dot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Hardest when both </a:t>
            </a:r>
            <a:r>
              <a:rPr lang="en-US" dirty="0">
                <a:solidFill>
                  <a:srgbClr val="0070C0"/>
                </a:solidFill>
              </a:rPr>
              <a:t>color and shape vary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98" y="3048000"/>
            <a:ext cx="5348572" cy="318537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83204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922" y="1777291"/>
            <a:ext cx="1619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74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33985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548" y="2344948"/>
            <a:ext cx="1619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3200400"/>
            <a:ext cx="22955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Sometimes called “</a:t>
            </a:r>
            <a:r>
              <a:rPr lang="en-US" dirty="0" err="1"/>
              <a:t>popout</a:t>
            </a:r>
            <a:r>
              <a:rPr lang="en-US" dirty="0"/>
              <a:t>” effect.</a:t>
            </a:r>
          </a:p>
          <a:p>
            <a:r>
              <a:rPr lang="en-US" dirty="0"/>
              <a:t>Not a good term.</a:t>
            </a:r>
          </a:p>
          <a:p>
            <a:endParaRPr lang="en-US" dirty="0"/>
          </a:p>
          <a:p>
            <a:r>
              <a:rPr lang="en-US" dirty="0"/>
              <a:t>This is important in designing graphs to </a:t>
            </a:r>
            <a:r>
              <a:rPr lang="en-US" dirty="0">
                <a:solidFill>
                  <a:srgbClr val="FF0000"/>
                </a:solidFill>
              </a:rPr>
              <a:t>highlight</a:t>
            </a:r>
            <a:r>
              <a:rPr lang="en-US" dirty="0"/>
              <a:t> some points.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D8600E-2760-541A-C7E3-7BE978445C4B}"/>
              </a:ext>
            </a:extLst>
          </p:cNvPr>
          <p:cNvSpPr txBox="1"/>
          <p:nvPr/>
        </p:nvSpPr>
        <p:spPr>
          <a:xfrm>
            <a:off x="3200400" y="270819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Easy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7AA347-AA33-FD2C-03AD-9D2D7676A487}"/>
              </a:ext>
            </a:extLst>
          </p:cNvPr>
          <p:cNvSpPr txBox="1"/>
          <p:nvPr/>
        </p:nvSpPr>
        <p:spPr>
          <a:xfrm>
            <a:off x="4979555" y="268216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Middle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B63F09-DE40-4255-ED49-9C25A13DF5C0}"/>
              </a:ext>
            </a:extLst>
          </p:cNvPr>
          <p:cNvSpPr txBox="1"/>
          <p:nvPr/>
        </p:nvSpPr>
        <p:spPr>
          <a:xfrm>
            <a:off x="6781800" y="269007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Hard</a:t>
            </a:r>
          </a:p>
        </p:txBody>
      </p:sp>
    </p:spTree>
    <p:extLst>
      <p:ext uri="{BB962C8B-B14F-4D97-AF65-F5344CB8AC3E}">
        <p14:creationId xmlns:p14="http://schemas.microsoft.com/office/powerpoint/2010/main" val="32879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Anomaly detection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14525"/>
            <a:ext cx="7213334" cy="46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04900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each display, find the anomaly shown at the left</a:t>
            </a:r>
          </a:p>
          <a:p>
            <a:r>
              <a:rPr lang="en-US" dirty="0"/>
              <a:t>Color and shape: What is easy or hard depends on the background</a:t>
            </a:r>
          </a:p>
        </p:txBody>
      </p:sp>
      <p:sp>
        <p:nvSpPr>
          <p:cNvPr id="6" name="Oval 5"/>
          <p:cNvSpPr/>
          <p:nvPr/>
        </p:nvSpPr>
        <p:spPr>
          <a:xfrm>
            <a:off x="2971800" y="28194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72175" y="28956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05475" y="539115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05150" y="502415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58E810-FC5B-4852-AC07-5DAB74D36F1E}"/>
              </a:ext>
            </a:extLst>
          </p:cNvPr>
          <p:cNvSpPr/>
          <p:nvPr/>
        </p:nvSpPr>
        <p:spPr>
          <a:xfrm>
            <a:off x="746029" y="1843564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1D7E6C3-383D-4AF8-8110-48F61AD90F3C}"/>
              </a:ext>
            </a:extLst>
          </p:cNvPr>
          <p:cNvSpPr/>
          <p:nvPr/>
        </p:nvSpPr>
        <p:spPr>
          <a:xfrm>
            <a:off x="4564007" y="1869214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59C01A7-B33B-4242-883B-ADDDF7BAD224}"/>
              </a:ext>
            </a:extLst>
          </p:cNvPr>
          <p:cNvSpPr/>
          <p:nvPr/>
        </p:nvSpPr>
        <p:spPr>
          <a:xfrm>
            <a:off x="787666" y="44958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4C115D4-6793-4E49-B21C-8729862A4389}"/>
              </a:ext>
            </a:extLst>
          </p:cNvPr>
          <p:cNvSpPr/>
          <p:nvPr/>
        </p:nvSpPr>
        <p:spPr>
          <a:xfrm>
            <a:off x="4572000" y="44196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9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Encodings: 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Ordered variables</a:t>
            </a:r>
          </a:p>
          <a:p>
            <a:pPr lvl="1"/>
            <a:r>
              <a:rPr lang="en-US" dirty="0"/>
              <a:t>Prefer encodings at the top of the hierarchy (position along a scale) to those at the bottom (color saturation, curvature)</a:t>
            </a:r>
          </a:p>
          <a:p>
            <a:r>
              <a:rPr lang="en-US" dirty="0"/>
              <a:t>Favor separable encodings</a:t>
            </a:r>
          </a:p>
          <a:p>
            <a:pPr lvl="1"/>
            <a:r>
              <a:rPr lang="en-US" dirty="0"/>
              <a:t>Use color and another attribute--- shape, size, orientation</a:t>
            </a:r>
          </a:p>
          <a:p>
            <a:pPr lvl="1"/>
            <a:r>
              <a:rPr lang="en-US" dirty="0"/>
              <a:t>Don’t overload symbols--- probably two at most</a:t>
            </a:r>
          </a:p>
          <a:p>
            <a:pPr lvl="1"/>
            <a:r>
              <a:rPr lang="en-US" dirty="0"/>
              <a:t>Avoid mixing two aspects of color or two aspects of shape</a:t>
            </a:r>
          </a:p>
          <a:p>
            <a:r>
              <a:rPr lang="en-US" dirty="0"/>
              <a:t>Small multiples</a:t>
            </a:r>
          </a:p>
          <a:p>
            <a:pPr lvl="1"/>
            <a:r>
              <a:rPr lang="en-US" dirty="0"/>
              <a:t>Reduces the need for multiple encodings within a panel</a:t>
            </a:r>
          </a:p>
          <a:p>
            <a:pPr lvl="1"/>
            <a:r>
              <a:rPr lang="en-US" dirty="0"/>
              <a:t>But, makes direct comparison more difficult</a:t>
            </a:r>
          </a:p>
          <a:p>
            <a:r>
              <a:rPr lang="en-US" dirty="0">
                <a:highlight>
                  <a:srgbClr val="FFFF00"/>
                </a:highlight>
              </a:rPr>
              <a:t>Highlighting</a:t>
            </a:r>
            <a:r>
              <a:rPr lang="en-US" dirty="0"/>
              <a:t>: to draw attention to one group, use a pre-attentive attribute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F20230-5239-43C4-9546-8F035000F2AB}"/>
              </a:ext>
            </a:extLst>
          </p:cNvPr>
          <p:cNvGrpSpPr/>
          <p:nvPr/>
        </p:nvGrpSpPr>
        <p:grpSpPr>
          <a:xfrm>
            <a:off x="7983748" y="2971800"/>
            <a:ext cx="398252" cy="153838"/>
            <a:chOff x="7983748" y="2971800"/>
            <a:chExt cx="398252" cy="153838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2E05DB4A-A583-4068-8D15-13FA89C13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600" y="2971800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F3906E40-8599-4F7C-A1CA-5C1E478FD9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48" y="2982763"/>
              <a:ext cx="161925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90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Encodings: 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Best to show quantitative variables with </a:t>
            </a:r>
            <a:r>
              <a:rPr lang="en-US" dirty="0">
                <a:solidFill>
                  <a:srgbClr val="FF0000"/>
                </a:solidFill>
              </a:rPr>
              <a:t>position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length</a:t>
            </a:r>
          </a:p>
          <a:p>
            <a:r>
              <a:rPr lang="en-US" dirty="0"/>
              <a:t>Bar charts:</a:t>
            </a:r>
          </a:p>
          <a:p>
            <a:pPr lvl="1"/>
            <a:r>
              <a:rPr lang="en-US" dirty="0"/>
              <a:t>Best encoding via length </a:t>
            </a:r>
            <a:r>
              <a:rPr lang="en-US" dirty="0">
                <a:sym typeface="Symbol"/>
              </a:rPr>
              <a:t> start at 0</a:t>
            </a:r>
          </a:p>
          <a:p>
            <a:pPr lvl="1"/>
            <a:r>
              <a:rPr lang="en-US" dirty="0">
                <a:sym typeface="Symbol"/>
              </a:rPr>
              <a:t>Avoid stacked bars (not aligned), where possible</a:t>
            </a:r>
          </a:p>
          <a:p>
            <a:r>
              <a:rPr lang="en-US" dirty="0">
                <a:sym typeface="Symbol"/>
              </a:rPr>
              <a:t>Dot charts:</a:t>
            </a:r>
          </a:p>
          <a:p>
            <a:pPr lvl="1"/>
            <a:r>
              <a:rPr lang="en-US" dirty="0">
                <a:sym typeface="Symbol"/>
              </a:rPr>
              <a:t>Best encoding via position along a scale  start at 0</a:t>
            </a:r>
          </a:p>
          <a:p>
            <a:r>
              <a:rPr lang="en-US" dirty="0">
                <a:sym typeface="Symbol"/>
              </a:rPr>
              <a:t>Frequency data: </a:t>
            </a:r>
          </a:p>
          <a:p>
            <a:pPr lvl="1"/>
            <a:r>
              <a:rPr lang="en-US" dirty="0">
                <a:sym typeface="Symbol"/>
              </a:rPr>
              <a:t>area/color encoding to show patterns</a:t>
            </a:r>
          </a:p>
          <a:p>
            <a:pPr lvl="1"/>
            <a:r>
              <a:rPr lang="en-US" dirty="0" err="1">
                <a:sym typeface="Symbol"/>
              </a:rPr>
              <a:t>sqrt</a:t>
            </a:r>
            <a:r>
              <a:rPr lang="en-US" dirty="0">
                <a:sym typeface="Symbol"/>
              </a:rPr>
              <a:t> or log scale often useful to show magnitude</a:t>
            </a:r>
          </a:p>
          <a:p>
            <a:r>
              <a:rPr lang="en-US" dirty="0">
                <a:sym typeface="Symbol"/>
              </a:rPr>
              <a:t>Color: choose sensibly ordered hues or saturation</a:t>
            </a:r>
          </a:p>
          <a:p>
            <a:r>
              <a:rPr lang="en-US" dirty="0">
                <a:sym typeface="Symbol"/>
              </a:rPr>
              <a:t>Arrangement</a:t>
            </a:r>
          </a:p>
          <a:p>
            <a:pPr lvl="1"/>
            <a:r>
              <a:rPr lang="en-US" dirty="0">
                <a:sym typeface="Symbol"/>
              </a:rPr>
              <a:t>make comparisons easier by placing things to be compared nearby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3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ADEAE5-B080-4DEC-819A-00E41A93F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FB580A-BA0E-4D5E-90F4-C42767A78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94E37E-225D-FDB9-2973-D1D6A61F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206" y="3655371"/>
            <a:ext cx="7259587" cy="146313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Gestalt principles of graph perception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DA6CE6-5B6F-3384-1601-66F0050CC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206" y="5252936"/>
            <a:ext cx="7259587" cy="6546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7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 black and grey text with black letters&#10;&#10;Description automatically generated">
            <a:extLst>
              <a:ext uri="{FF2B5EF4-FFF2-40B4-BE49-F238E27FC236}">
                <a16:creationId xmlns:a16="http://schemas.microsoft.com/office/drawing/2014/main" id="{6D73E299-3319-E863-88A8-37175FE23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4" y="1093664"/>
            <a:ext cx="8333991" cy="20626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B60B6-8E95-45AD-46AD-533D06DA3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160417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21225AB-15B9-4C79-A121-04D1DC7E230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Gestalt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Perception as top-down process governed by holistic principles. “Gestalt” = “form”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proximity</a:t>
            </a:r>
            <a:r>
              <a:rPr lang="en-US" dirty="0"/>
              <a:t>: elements close together likely to belong to the same unit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similarity</a:t>
            </a:r>
            <a:r>
              <a:rPr lang="en-US" dirty="0"/>
              <a:t>: more common visual elements increases belonging together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good continuation</a:t>
            </a:r>
            <a:r>
              <a:rPr lang="en-US" dirty="0"/>
              <a:t>: elements that blend together are likely in the same unit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common region</a:t>
            </a:r>
            <a:r>
              <a:rPr lang="en-US" dirty="0"/>
              <a:t>: elements in the same region likely belong together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closure</a:t>
            </a:r>
            <a:r>
              <a:rPr lang="en-US" dirty="0"/>
              <a:t>: elements that make a meaningful whole belong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0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Gestalt principles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362200"/>
          </a:xfrm>
        </p:spPr>
        <p:txBody>
          <a:bodyPr/>
          <a:lstStyle/>
          <a:p>
            <a:r>
              <a:rPr lang="en-US" dirty="0"/>
              <a:t>(a) </a:t>
            </a:r>
            <a:r>
              <a:rPr lang="en-US" dirty="0">
                <a:solidFill>
                  <a:srgbClr val="FF0000"/>
                </a:solidFill>
              </a:rPr>
              <a:t>proximity</a:t>
            </a:r>
            <a:r>
              <a:rPr lang="en-US" dirty="0"/>
              <a:t> creates impression of 2 groups</a:t>
            </a:r>
          </a:p>
          <a:p>
            <a:r>
              <a:rPr lang="en-US" dirty="0"/>
              <a:t>(b) </a:t>
            </a:r>
            <a:r>
              <a:rPr lang="en-US" dirty="0">
                <a:solidFill>
                  <a:srgbClr val="FF0000"/>
                </a:solidFill>
              </a:rPr>
              <a:t>similarity</a:t>
            </a:r>
            <a:r>
              <a:rPr lang="en-US" dirty="0"/>
              <a:t>: 3 groups via color &amp; shape</a:t>
            </a:r>
          </a:p>
          <a:p>
            <a:r>
              <a:rPr lang="en-US" dirty="0"/>
              <a:t>(c) </a:t>
            </a:r>
            <a:r>
              <a:rPr lang="en-US" dirty="0">
                <a:solidFill>
                  <a:srgbClr val="FF0000"/>
                </a:solidFill>
              </a:rPr>
              <a:t>good continuation </a:t>
            </a:r>
            <a:r>
              <a:rPr lang="en-US" dirty="0"/>
              <a:t>gives impression of 2 groups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0"/>
            <a:ext cx="8103334" cy="2606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350520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9000" y="3505200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(b)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0" y="3514628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(c)</a:t>
            </a:r>
          </a:p>
        </p:txBody>
      </p:sp>
    </p:spTree>
    <p:extLst>
      <p:ext uri="{BB962C8B-B14F-4D97-AF65-F5344CB8AC3E}">
        <p14:creationId xmlns:p14="http://schemas.microsoft.com/office/powerpoint/2010/main" val="144907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Encoding &amp; decoding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When we construct a graph, we </a:t>
            </a:r>
            <a:r>
              <a:rPr lang="en-US" dirty="0">
                <a:solidFill>
                  <a:srgbClr val="FF0000"/>
                </a:solidFill>
              </a:rPr>
              <a:t>encode</a:t>
            </a:r>
            <a:r>
              <a:rPr lang="en-US" dirty="0"/>
              <a:t> a numerical or categorical variable as a graphical attribute</a:t>
            </a:r>
          </a:p>
          <a:p>
            <a:r>
              <a:rPr lang="en-US" dirty="0"/>
              <a:t>When we view a graph, the goal is to </a:t>
            </a:r>
            <a:r>
              <a:rPr lang="en-US" dirty="0">
                <a:solidFill>
                  <a:srgbClr val="FF0000"/>
                </a:solidFill>
              </a:rPr>
              <a:t>decode</a:t>
            </a:r>
            <a:r>
              <a:rPr lang="en-US" dirty="0"/>
              <a:t> the graphical attributes and extract information about the data that was encoded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Encoding should rely on features that can easily be decoded</a:t>
            </a:r>
          </a:p>
          <a:p>
            <a:r>
              <a:rPr lang="en-US" dirty="0"/>
              <a:t>Often, easier said than done! The devil is in the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314090" y="3424416"/>
            <a:ext cx="6300629" cy="914400"/>
            <a:chOff x="1314090" y="3424416"/>
            <a:chExt cx="6300629" cy="914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090" y="3424416"/>
              <a:ext cx="832919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218" y="3424416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827" y="3424416"/>
              <a:ext cx="854765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3424416"/>
              <a:ext cx="832919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2147009" y="3881616"/>
              <a:ext cx="955209" cy="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016618" y="3879414"/>
              <a:ext cx="955209" cy="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826591" y="3879414"/>
              <a:ext cx="955209" cy="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201779" y="3573839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encode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43294" y="3573839"/>
              <a:ext cx="72180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400" dirty="0">
                  <a:solidFill>
                    <a:prstClr val="black"/>
                  </a:solidFill>
                </a:rPr>
                <a:t>decode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231618" y="3573839"/>
              <a:ext cx="5252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400" dirty="0">
                  <a:solidFill>
                    <a:prstClr val="black"/>
                  </a:solidFill>
                </a:rPr>
                <a:t>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9833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Gestalt principles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5791200" cy="2314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343400"/>
            <a:ext cx="7857144" cy="1914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38862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lines are good in time series graphs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143000"/>
            <a:ext cx="449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gestalt ideas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400" y="33528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From: </a:t>
            </a:r>
            <a:r>
              <a:rPr lang="en-US" sz="1000" dirty="0">
                <a:hlinkClick r:id="rId4"/>
              </a:rPr>
              <a:t>http://blog.yhwu.me/notes/visualizations/cs171.html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12120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D9CA7-59A6-4BFA-B6B3-FF9FCD9D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BEC0F-CC5A-46CE-87FA-CA295571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 descr="A picture containing curlew&#10;&#10;Description automatically generated">
            <a:extLst>
              <a:ext uri="{FF2B5EF4-FFF2-40B4-BE49-F238E27FC236}">
                <a16:creationId xmlns:a16="http://schemas.microsoft.com/office/drawing/2014/main" id="{000CADF4-1E75-4C9F-B9E0-36D5E51C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332660"/>
            <a:ext cx="2990359" cy="1990725"/>
          </a:xfrm>
          <a:prstGeom prst="rect">
            <a:avLst/>
          </a:prstGeom>
        </p:spPr>
      </p:pic>
      <p:pic>
        <p:nvPicPr>
          <p:cNvPr id="7" name="Picture 6" descr="A picture containing giraffe&#10;&#10;Description automatically generated">
            <a:extLst>
              <a:ext uri="{FF2B5EF4-FFF2-40B4-BE49-F238E27FC236}">
                <a16:creationId xmlns:a16="http://schemas.microsoft.com/office/drawing/2014/main" id="{4FD655AB-39B5-4F2D-860D-E4BF0D65B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258804"/>
            <a:ext cx="1664560" cy="2413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1EDB87-0EBD-44FE-B7FD-E7CDFED1466A}"/>
              </a:ext>
            </a:extLst>
          </p:cNvPr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Gestalt brain “wants” to make perception simpler by joining up disparate elements into coherent, meaningful wholes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9D9169-75B7-4D36-987B-0347E8ACD49A}"/>
              </a:ext>
            </a:extLst>
          </p:cNvPr>
          <p:cNvSpPr txBox="1"/>
          <p:nvPr/>
        </p:nvSpPr>
        <p:spPr>
          <a:xfrm>
            <a:off x="609600" y="3881442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arcs or a circle?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96784B-6C20-4744-9693-FBCA4CDC254E}"/>
              </a:ext>
            </a:extLst>
          </p:cNvPr>
          <p:cNvSpPr txBox="1"/>
          <p:nvPr/>
        </p:nvSpPr>
        <p:spPr>
          <a:xfrm>
            <a:off x="4419600" y="3881442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blobs or an animal?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076F55-25F3-4F94-B867-D737FD3B0BE2}"/>
              </a:ext>
            </a:extLst>
          </p:cNvPr>
          <p:cNvGrpSpPr/>
          <p:nvPr/>
        </p:nvGrpSpPr>
        <p:grpSpPr>
          <a:xfrm>
            <a:off x="609600" y="1924213"/>
            <a:ext cx="8077200" cy="1761490"/>
            <a:chOff x="609600" y="1924213"/>
            <a:chExt cx="8077200" cy="1761490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63698C-B8FA-43F2-B920-9C610D50A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1924213"/>
              <a:ext cx="5562600" cy="17614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08A23C-0C93-46E7-99AE-AD1D9D9CAA73}"/>
                </a:ext>
              </a:extLst>
            </p:cNvPr>
            <p:cNvSpPr txBox="1"/>
            <p:nvPr/>
          </p:nvSpPr>
          <p:spPr>
            <a:xfrm>
              <a:off x="609600" y="2286000"/>
              <a:ext cx="2057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Logos: Empty space or a symbol?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BDFADA6-7BF4-881A-434F-003468AA51CB}"/>
              </a:ext>
            </a:extLst>
          </p:cNvPr>
          <p:cNvSpPr txBox="1"/>
          <p:nvPr/>
        </p:nvSpPr>
        <p:spPr>
          <a:xfrm>
            <a:off x="7010400" y="4114800"/>
            <a:ext cx="1664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Q: Are these top-down or bottom-up?</a:t>
            </a:r>
          </a:p>
        </p:txBody>
      </p:sp>
    </p:spTree>
    <p:extLst>
      <p:ext uri="{BB962C8B-B14F-4D97-AF65-F5344CB8AC3E}">
        <p14:creationId xmlns:p14="http://schemas.microsoft.com/office/powerpoint/2010/main" val="93684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D7A10-D9EC-4019-98B9-CE8DA5C3A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 grouping &amp; comparisons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FC71FA-8BEA-4990-ADB8-BECD3580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A1F39-F03C-4D00-9B3F-6C8BCEEABDCA}"/>
              </a:ext>
            </a:extLst>
          </p:cNvPr>
          <p:cNvSpPr txBox="1"/>
          <p:nvPr/>
        </p:nvSpPr>
        <p:spPr>
          <a:xfrm>
            <a:off x="473894" y="1627852"/>
            <a:ext cx="266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Combination of color &amp; proximity grouping </a:t>
            </a:r>
            <a:r>
              <a:rPr lang="en-US" altLang="en-US" dirty="0">
                <a:sym typeface="Symbol" panose="05050102010706020507" pitchFamily="18" charset="2"/>
              </a:rPr>
              <a:t></a:t>
            </a:r>
            <a:r>
              <a:rPr lang="en-US" altLang="en-US" dirty="0"/>
              <a:t>  different visual comparisons are easier or harder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8E3084-1C59-4610-AD10-ED770396871D}"/>
              </a:ext>
            </a:extLst>
          </p:cNvPr>
          <p:cNvSpPr txBox="1"/>
          <p:nvPr/>
        </p:nvSpPr>
        <p:spPr>
          <a:xfrm>
            <a:off x="6019800" y="4040822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Comparisons in a word cloud: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weakly controlled by </a:t>
            </a:r>
            <a:r>
              <a:rPr lang="en-US" altLang="en-US" dirty="0">
                <a:solidFill>
                  <a:srgbClr val="FF0000"/>
                </a:solidFill>
              </a:rPr>
              <a:t>color</a:t>
            </a:r>
            <a:r>
              <a:rPr lang="en-US" altLang="en-US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better controlled by </a:t>
            </a:r>
            <a:r>
              <a:rPr lang="en-US" altLang="en-US" dirty="0">
                <a:solidFill>
                  <a:srgbClr val="FF0000"/>
                </a:solidFill>
              </a:rPr>
              <a:t>proximity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F80F35-1DEA-43A4-BAEB-E71E54DE5BB5}"/>
              </a:ext>
            </a:extLst>
          </p:cNvPr>
          <p:cNvSpPr txBox="1"/>
          <p:nvPr/>
        </p:nvSpPr>
        <p:spPr>
          <a:xfrm>
            <a:off x="762000" y="6320318"/>
            <a:ext cx="708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 err="1"/>
              <a:t>Franconeri</a:t>
            </a:r>
            <a:r>
              <a:rPr lang="en-US" sz="1400" dirty="0"/>
              <a:t> </a:t>
            </a:r>
            <a:r>
              <a:rPr lang="en-US" sz="1400" dirty="0" err="1"/>
              <a:t>etal</a:t>
            </a:r>
            <a:r>
              <a:rPr lang="en-US" sz="1400" dirty="0"/>
              <a:t> (2021) </a:t>
            </a:r>
            <a:r>
              <a:rPr lang="en-US" altLang="en-US" sz="1400" dirty="0"/>
              <a:t>Source DOI: </a:t>
            </a:r>
            <a:r>
              <a:rPr lang="en-US" altLang="en-US" sz="1400" dirty="0">
                <a:hlinkClick r:id="rId2"/>
              </a:rPr>
              <a:t>10.1177/15291006211051956</a:t>
            </a:r>
            <a:r>
              <a:rPr lang="en-US" altLang="en-US" sz="1400" dirty="0"/>
              <a:t>. </a:t>
            </a:r>
            <a:endParaRPr lang="en-US" sz="1400" dirty="0"/>
          </a:p>
        </p:txBody>
      </p:sp>
      <p:pic>
        <p:nvPicPr>
          <p:cNvPr id="9" name="Picture 8" descr="Chart, bar chart, funnel chart&#10;&#10;Description automatically generated">
            <a:extLst>
              <a:ext uri="{FF2B5EF4-FFF2-40B4-BE49-F238E27FC236}">
                <a16:creationId xmlns:a16="http://schemas.microsoft.com/office/drawing/2014/main" id="{879A733B-6D7C-4D19-BA5C-4B734C138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1598026"/>
            <a:ext cx="5166360" cy="208983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570A22-4820-498D-9647-511A38DE2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4" y="4425550"/>
            <a:ext cx="5166360" cy="189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AD315A-AAA8-417E-966B-694DF29F741D}"/>
              </a:ext>
            </a:extLst>
          </p:cNvPr>
          <p:cNvSpPr txBox="1"/>
          <p:nvPr/>
        </p:nvSpPr>
        <p:spPr>
          <a:xfrm>
            <a:off x="3934829" y="1255790"/>
            <a:ext cx="47853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</a:rPr>
              <a:t>Did earnings increase or decrease from 1962-2007?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91D913-CA72-4F09-A74C-FD987521EBB6}"/>
              </a:ext>
            </a:extLst>
          </p:cNvPr>
          <p:cNvSpPr txBox="1"/>
          <p:nvPr/>
        </p:nvSpPr>
        <p:spPr>
          <a:xfrm>
            <a:off x="557714" y="3831616"/>
            <a:ext cx="4014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</a:rPr>
              <a:t>What was the most frequent baseball term?</a:t>
            </a:r>
          </a:p>
          <a:p>
            <a:r>
              <a:rPr lang="en-US" sz="1600" dirty="0">
                <a:highlight>
                  <a:srgbClr val="FFFF00"/>
                </a:highlight>
              </a:rPr>
              <a:t>Which terms go together?</a:t>
            </a:r>
          </a:p>
        </p:txBody>
      </p:sp>
    </p:spTree>
    <p:extLst>
      <p:ext uri="{BB962C8B-B14F-4D97-AF65-F5344CB8AC3E}">
        <p14:creationId xmlns:p14="http://schemas.microsoft.com/office/powerpoint/2010/main" val="236578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DDE2D-6150-4B4E-88DF-99A268D7F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 grouping &amp; comparisons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C2E027-C496-4B3C-8673-D31155500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8FF70B19-5522-43BF-8529-A474EDD86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48" y="1202268"/>
            <a:ext cx="7657904" cy="550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63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Figure - Ground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is the figure?  What is the background?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3401" y="1752600"/>
            <a:ext cx="2140149" cy="3726036"/>
            <a:chOff x="533401" y="1752600"/>
            <a:chExt cx="2140149" cy="37260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1" y="2186796"/>
              <a:ext cx="2140149" cy="329184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3401" y="1752600"/>
              <a:ext cx="2140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Face or vase?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00400" y="1752600"/>
            <a:ext cx="2651147" cy="3749040"/>
            <a:chOff x="3200400" y="1752600"/>
            <a:chExt cx="2651147" cy="37490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2209800"/>
              <a:ext cx="2651147" cy="329184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276600" y="1752600"/>
              <a:ext cx="2514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Black or white soldiers?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66811" y="1752600"/>
            <a:ext cx="2653387" cy="3777795"/>
            <a:chOff x="6266811" y="1752600"/>
            <a:chExt cx="2653387" cy="3777795"/>
          </a:xfrm>
        </p:grpSpPr>
        <p:pic>
          <p:nvPicPr>
            <p:cNvPr id="3074" name="Picture 2" descr="C:\Dropbox\Documents\6135\images\perception\figure-ground-face-park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811" y="2238555"/>
              <a:ext cx="2653387" cy="329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266811" y="1752600"/>
              <a:ext cx="2419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Face or park?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3401" y="5791200"/>
            <a:ext cx="792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examples all use different techniques to create ambiguous figures</a:t>
            </a:r>
          </a:p>
        </p:txBody>
      </p:sp>
    </p:spTree>
    <p:extLst>
      <p:ext uri="{BB962C8B-B14F-4D97-AF65-F5344CB8AC3E}">
        <p14:creationId xmlns:p14="http://schemas.microsoft.com/office/powerpoint/2010/main" val="120809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3CA2F-4EA1-4365-9FEA-178BACE02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5853"/>
            <a:ext cx="3581400" cy="2316162"/>
          </a:xfrm>
        </p:spPr>
        <p:txBody>
          <a:bodyPr>
            <a:normAutofit/>
          </a:bodyPr>
          <a:lstStyle/>
          <a:p>
            <a:r>
              <a:rPr lang="en-US" dirty="0"/>
              <a:t>Ambiguous figures: Priming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EB881D-5563-4339-A373-A2B58541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773D6-C612-4EF0-B5BD-EC61B4270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25" y="575853"/>
            <a:ext cx="4371975" cy="5829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AA5378-8E72-44C6-897E-626B1266EC3A}"/>
              </a:ext>
            </a:extLst>
          </p:cNvPr>
          <p:cNvSpPr txBox="1"/>
          <p:nvPr/>
        </p:nvSpPr>
        <p:spPr>
          <a:xfrm>
            <a:off x="457200" y="32004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you see the </a:t>
            </a:r>
            <a:r>
              <a:rPr lang="en-US" sz="2400" dirty="0">
                <a:highlight>
                  <a:srgbClr val="FFFF00"/>
                </a:highlight>
              </a:rPr>
              <a:t>poodle</a:t>
            </a:r>
            <a:r>
              <a:rPr lang="en-US" sz="2400" dirty="0"/>
              <a:t> in this scene?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34B790-46BC-48D6-8666-6D37A5E54F65}"/>
              </a:ext>
            </a:extLst>
          </p:cNvPr>
          <p:cNvSpPr txBox="1"/>
          <p:nvPr/>
        </p:nvSpPr>
        <p:spPr>
          <a:xfrm>
            <a:off x="457200" y="44196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about the </a:t>
            </a:r>
            <a:r>
              <a:rPr lang="en-US" sz="2400" dirty="0">
                <a:highlight>
                  <a:srgbClr val="FFFF00"/>
                </a:highlight>
              </a:rPr>
              <a:t>man</a:t>
            </a:r>
            <a:r>
              <a:rPr lang="en-US" sz="24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C56771-AA3F-49C3-B034-587692F14A31}"/>
              </a:ext>
            </a:extLst>
          </p:cNvPr>
          <p:cNvSpPr txBox="1"/>
          <p:nvPr/>
        </p:nvSpPr>
        <p:spPr>
          <a:xfrm>
            <a:off x="457200" y="55626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Semantic priming</a:t>
            </a:r>
            <a:r>
              <a:rPr lang="en-US" dirty="0"/>
              <a:t>: Suggestion increases likelihood of perception</a:t>
            </a:r>
          </a:p>
        </p:txBody>
      </p:sp>
    </p:spTree>
    <p:extLst>
      <p:ext uri="{BB962C8B-B14F-4D97-AF65-F5344CB8AC3E}">
        <p14:creationId xmlns:p14="http://schemas.microsoft.com/office/powerpoint/2010/main" val="143841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Figure - Ground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46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33401" y="1295400"/>
            <a:ext cx="3809999" cy="5092243"/>
            <a:chOff x="533401" y="1295400"/>
            <a:chExt cx="3809999" cy="50922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1" y="2133600"/>
              <a:ext cx="3179990" cy="374904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3401" y="1295400"/>
              <a:ext cx="3809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graph inverts the y-axis, and shades the area above the curve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3401" y="6049089"/>
              <a:ext cx="3733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We tend to see 1999 &amp; 2005 as high points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81600" y="1295400"/>
            <a:ext cx="3480092" cy="5338464"/>
            <a:chOff x="5181600" y="1295400"/>
            <a:chExt cx="3480092" cy="53384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1" y="2133600"/>
              <a:ext cx="3245571" cy="374904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181600" y="1295400"/>
              <a:ext cx="3480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 more conventional version of the same graph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57801" y="6049089"/>
              <a:ext cx="3200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Gun deaths increased after the ‘Stand your ground’ law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7200" y="6553200"/>
            <a:ext cx="472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From: Andy Kirk, </a:t>
            </a:r>
            <a:r>
              <a:rPr lang="en-US" sz="1200" i="1" dirty="0"/>
              <a:t>Data Visualization: A Handbook for Data Driven Design</a:t>
            </a:r>
          </a:p>
        </p:txBody>
      </p:sp>
    </p:spTree>
    <p:extLst>
      <p:ext uri="{BB962C8B-B14F-4D97-AF65-F5344CB8AC3E}">
        <p14:creationId xmlns:p14="http://schemas.microsoft.com/office/powerpoint/2010/main" val="302330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Discussion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1430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perceptual features or principles are involved in your reading or understanding of these figures?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09800"/>
            <a:ext cx="2247900" cy="2705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195512"/>
            <a:ext cx="2143125" cy="214312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38375"/>
            <a:ext cx="2743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276599"/>
            <a:ext cx="2743200" cy="305508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" y="5486400"/>
            <a:ext cx="36290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600" y="5029200"/>
            <a:ext cx="365283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about this?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1400" y="185231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or this?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91400" y="291173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or this?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0400" y="4382869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Top-down ?</a:t>
            </a:r>
          </a:p>
          <a:p>
            <a:r>
              <a:rPr lang="en-US" dirty="0"/>
              <a:t>Bottom-up?</a:t>
            </a:r>
          </a:p>
          <a:p>
            <a:r>
              <a:rPr lang="en-US" dirty="0"/>
              <a:t>Gestalt? </a:t>
            </a:r>
          </a:p>
        </p:txBody>
      </p:sp>
    </p:spTree>
    <p:extLst>
      <p:ext uri="{BB962C8B-B14F-4D97-AF65-F5344CB8AC3E}">
        <p14:creationId xmlns:p14="http://schemas.microsoft.com/office/powerpoint/2010/main" val="12486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Color: Functions in data graphics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9575" y="1219200"/>
            <a:ext cx="8277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Color serves to: </a:t>
            </a:r>
            <a:r>
              <a:rPr lang="en-US" sz="2000" dirty="0">
                <a:highlight>
                  <a:srgbClr val="FFFF00"/>
                </a:highlight>
              </a:rPr>
              <a:t>highlight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FF0000"/>
                </a:solidFill>
              </a:rPr>
              <a:t>identify</a:t>
            </a:r>
            <a:r>
              <a:rPr lang="en-US" sz="2000" dirty="0"/>
              <a:t>, and </a:t>
            </a:r>
            <a:r>
              <a:rPr lang="en-US" sz="2000" dirty="0">
                <a:solidFill>
                  <a:srgbClr val="FF0000"/>
                </a:solidFill>
              </a:rPr>
              <a:t>group</a:t>
            </a:r>
            <a:r>
              <a:rPr lang="en-US" sz="2000" dirty="0"/>
              <a:t> elements in a visual display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" y="2667000"/>
            <a:ext cx="4011429" cy="3257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17" y="2667000"/>
            <a:ext cx="4182857" cy="32571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575" y="2019300"/>
            <a:ext cx="393382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Find the cherries in this display: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8187" y="2019300"/>
            <a:ext cx="412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Color acts as a </a:t>
            </a:r>
            <a:r>
              <a:rPr lang="en-US" dirty="0" err="1">
                <a:solidFill>
                  <a:srgbClr val="FF0000"/>
                </a:solidFill>
              </a:rPr>
              <a:t>preattentive</a:t>
            </a:r>
            <a:r>
              <a:rPr lang="en-US" dirty="0"/>
              <a:t> attribute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6248400"/>
            <a:ext cx="708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From: Colin Ware, </a:t>
            </a:r>
            <a:r>
              <a:rPr lang="en-US" i="1" dirty="0"/>
              <a:t>Information Visualization: Perception for Design</a:t>
            </a:r>
          </a:p>
        </p:txBody>
      </p:sp>
    </p:spTree>
    <p:extLst>
      <p:ext uri="{BB962C8B-B14F-4D97-AF65-F5344CB8AC3E}">
        <p14:creationId xmlns:p14="http://schemas.microsoft.com/office/powerpoint/2010/main" val="8580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Nice graphic, naïve about color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49</a:t>
            </a:fld>
            <a:endParaRPr lang="en-US"/>
          </a:p>
        </p:txBody>
      </p:sp>
      <p:pic>
        <p:nvPicPr>
          <p:cNvPr id="2050" name="Picture 2" descr="C:\Users\friendly\Dropbox\Documents\TOGS\ch10-poetry\fig\DuBois-distribu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47800"/>
            <a:ext cx="4572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524000"/>
            <a:ext cx="3505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W.E.B. DuBois presented this as part of an exhibition on The American Negro at the 1900 Paris Exposition. </a:t>
            </a:r>
          </a:p>
          <a:p>
            <a:endParaRPr lang="en-US" dirty="0"/>
          </a:p>
          <a:p>
            <a:r>
              <a:rPr lang="en-US" dirty="0"/>
              <a:t>It is a landmark graphic, but shows no understanding of the use of color for a </a:t>
            </a:r>
            <a:r>
              <a:rPr lang="en-US" dirty="0">
                <a:solidFill>
                  <a:srgbClr val="FF0000"/>
                </a:solidFill>
              </a:rPr>
              <a:t>quantitative</a:t>
            </a:r>
            <a:r>
              <a:rPr lang="en-US" dirty="0"/>
              <a:t> variable.</a:t>
            </a:r>
          </a:p>
          <a:p>
            <a:endParaRPr lang="en-US" dirty="0"/>
          </a:p>
          <a:p>
            <a:r>
              <a:rPr lang="en-US" dirty="0"/>
              <a:t>Q: Are there more Negroes per sq. mile in Texas (TX) or Louisiana (LA)?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CE5FC8-2623-4AA6-BE29-E5BABC1F1B5D}"/>
              </a:ext>
            </a:extLst>
          </p:cNvPr>
          <p:cNvSpPr txBox="1"/>
          <p:nvPr/>
        </p:nvSpPr>
        <p:spPr>
          <a:xfrm>
            <a:off x="5688496" y="56504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E1DE6-0372-4A9A-B1E0-580BC419692E}"/>
              </a:ext>
            </a:extLst>
          </p:cNvPr>
          <p:cNvSpPr txBox="1"/>
          <p:nvPr/>
        </p:nvSpPr>
        <p:spPr>
          <a:xfrm>
            <a:off x="6743700" y="5650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F6412C-23DF-45C0-82EB-51057D884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374750"/>
            <a:ext cx="3428657" cy="642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3AB69-4426-4F36-98F3-02B2AB0B84B5}"/>
              </a:ext>
            </a:extLst>
          </p:cNvPr>
          <p:cNvSpPr txBox="1"/>
          <p:nvPr/>
        </p:nvSpPr>
        <p:spPr>
          <a:xfrm>
            <a:off x="457200" y="5074926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 &lt;1         1-4          4-8         8-15     15-25</a:t>
            </a:r>
          </a:p>
        </p:txBody>
      </p:sp>
    </p:spTree>
    <p:extLst>
      <p:ext uri="{BB962C8B-B14F-4D97-AF65-F5344CB8AC3E}">
        <p14:creationId xmlns:p14="http://schemas.microsoft.com/office/powerpoint/2010/main" val="2934903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 &amp; cognitive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simplified model: Three stages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Sensory (iconic) memory</a:t>
            </a:r>
          </a:p>
          <a:p>
            <a:pPr lvl="1"/>
            <a:r>
              <a:rPr lang="en-US" sz="1600" dirty="0"/>
              <a:t>pre-attentive, automatic, feature detection</a:t>
            </a:r>
          </a:p>
          <a:p>
            <a:pPr lvl="1"/>
            <a:r>
              <a:rPr lang="en-US" sz="1600" dirty="0"/>
              <a:t>massively parallel, short duration, easily fooled (“thinking fast”)</a:t>
            </a:r>
          </a:p>
          <a:p>
            <a:r>
              <a:rPr lang="en-US" sz="2000" dirty="0"/>
              <a:t>Working memory</a:t>
            </a:r>
          </a:p>
          <a:p>
            <a:pPr lvl="1"/>
            <a:r>
              <a:rPr lang="en-US" sz="1600" dirty="0"/>
              <a:t>requires attention, limited capacity (~ 4-6 “chunks”)</a:t>
            </a:r>
          </a:p>
          <a:p>
            <a:pPr lvl="1"/>
            <a:r>
              <a:rPr lang="en-US" sz="1600" dirty="0"/>
              <a:t>memory aids: rehearsal; imagery</a:t>
            </a:r>
          </a:p>
          <a:p>
            <a:r>
              <a:rPr lang="en-US" sz="2000" dirty="0"/>
              <a:t>Long-term memory</a:t>
            </a:r>
          </a:p>
          <a:p>
            <a:pPr lvl="1"/>
            <a:r>
              <a:rPr lang="en-US" sz="1600" dirty="0"/>
              <a:t>real-world knowledge, ~ unlimited capacity, inference (“thinking slow”)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29596"/>
            <a:ext cx="3894296" cy="1535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2743199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How is info lost?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00148" y="1295400"/>
            <a:ext cx="1786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How to preserve info?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343400" y="2897088"/>
            <a:ext cx="609600" cy="0"/>
          </a:xfrm>
          <a:prstGeom prst="straightConnector1">
            <a:avLst/>
          </a:prstGeom>
          <a:ln w="190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6671548" y="1449289"/>
            <a:ext cx="228600" cy="28030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315200" y="1603177"/>
            <a:ext cx="76200" cy="53042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03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 color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1430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makes an orange look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orange</a:t>
            </a:r>
            <a:r>
              <a:rPr lang="en-US" dirty="0"/>
              <a:t>, a green apple look 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, or a strawberry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Objects absorb colors from the rainbow, but </a:t>
            </a:r>
            <a:r>
              <a:rPr lang="en-US" dirty="0">
                <a:solidFill>
                  <a:srgbClr val="FF0000"/>
                </a:solidFill>
              </a:rPr>
              <a:t>reflect</a:t>
            </a:r>
            <a:r>
              <a:rPr lang="en-US" dirty="0"/>
              <a:t> their 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6248400"/>
            <a:ext cx="784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 err="1"/>
              <a:t>Miriah</a:t>
            </a:r>
            <a:r>
              <a:rPr lang="en-US" sz="1400" dirty="0"/>
              <a:t> Meyer, lecture notes, cs6330, </a:t>
            </a:r>
            <a:r>
              <a:rPr lang="en-US" sz="1400" dirty="0">
                <a:hlinkClick r:id="rId2"/>
              </a:rPr>
              <a:t>https://miriah.github.io/teaching/cs6630/</a:t>
            </a:r>
            <a:r>
              <a:rPr lang="en-US" sz="1400" dirty="0"/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09600" y="2352675"/>
            <a:ext cx="7778572" cy="3623840"/>
            <a:chOff x="609600" y="2352675"/>
            <a:chExt cx="7778572" cy="36238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2590800"/>
              <a:ext cx="7778572" cy="338571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8886" y="2352675"/>
              <a:ext cx="8016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sunlight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05200" y="2360712"/>
              <a:ext cx="76649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400" dirty="0">
                  <a:solidFill>
                    <a:prstClr val="black"/>
                  </a:solidFill>
                </a:rPr>
                <a:t>sunlight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19800" y="2946797"/>
              <a:ext cx="76649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400" dirty="0">
                  <a:solidFill>
                    <a:prstClr val="black"/>
                  </a:solidFill>
                </a:rPr>
                <a:t>sunlight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060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AB113-5BFA-A7C1-7D00-4A0ED34C3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Is this a color photo?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A5D83-B49B-E932-D396-19E25B602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30AF31B-1781-A425-8B5D-DD46939A9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1088660"/>
            <a:ext cx="8244000" cy="55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13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AB113-5BFA-A7C1-7D00-4A0ED34C3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Is this a color photo?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A5D83-B49B-E932-D396-19E25B602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30AF31B-1781-A425-8B5D-DD46939A9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4" y="3200400"/>
            <a:ext cx="4064926" cy="2718419"/>
          </a:xfrm>
          <a:prstGeom prst="rect">
            <a:avLst/>
          </a:prstGeom>
        </p:spPr>
      </p:pic>
      <p:pic>
        <p:nvPicPr>
          <p:cNvPr id="6" name="Picture 5" descr="A group of girls smiling&#10;&#10;Description automatically generated">
            <a:extLst>
              <a:ext uri="{FF2B5EF4-FFF2-40B4-BE49-F238E27FC236}">
                <a16:creationId xmlns:a16="http://schemas.microsoft.com/office/drawing/2014/main" id="{7549CAB1-7EC5-8771-9F2C-B6B0C60B4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27" y="1143000"/>
            <a:ext cx="3848433" cy="3680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962F87-CD70-E797-04C8-1149F408A35F}"/>
              </a:ext>
            </a:extLst>
          </p:cNvPr>
          <p:cNvSpPr txBox="1"/>
          <p:nvPr/>
        </p:nvSpPr>
        <p:spPr>
          <a:xfrm>
            <a:off x="457200" y="6248400"/>
            <a:ext cx="77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hlinkClick r:id="rId4"/>
              </a:rPr>
              <a:t>https://petapixel.com/2019/07/31/this-black-and-white-photo-uses-color-grid-lines-to-trick-your-brain/</a:t>
            </a:r>
            <a:r>
              <a:rPr lang="en-CA" sz="1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52919-D54D-11D6-178E-BC1ADB6413DC}"/>
              </a:ext>
            </a:extLst>
          </p:cNvPr>
          <p:cNvSpPr txBox="1"/>
          <p:nvPr/>
        </p:nvSpPr>
        <p:spPr>
          <a:xfrm>
            <a:off x="457200" y="1143000"/>
            <a:ext cx="40649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Graphic artist </a:t>
            </a:r>
            <a:r>
              <a:rPr lang="en-CA" dirty="0" err="1"/>
              <a:t>Øyvind</a:t>
            </a:r>
            <a:r>
              <a:rPr lang="en-CA" dirty="0"/>
              <a:t> </a:t>
            </a:r>
            <a:r>
              <a:rPr lang="en-CA" dirty="0" err="1"/>
              <a:t>Kolås</a:t>
            </a:r>
            <a:r>
              <a:rPr lang="en-CA" dirty="0"/>
              <a:t> overlaid red, orange, yellow, blue, and green</a:t>
            </a:r>
          </a:p>
          <a:p>
            <a:r>
              <a:rPr lang="en-CA" dirty="0"/>
              <a:t>grid lines over a B/W photo.</a:t>
            </a:r>
          </a:p>
          <a:p>
            <a:endParaRPr lang="en-CA" dirty="0"/>
          </a:p>
          <a:p>
            <a:r>
              <a:rPr lang="en-CA" dirty="0"/>
              <a:t>The colored grid causes us to perceive it as having smooth color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72B62C-838E-FF85-062D-E36F31D1AF39}"/>
              </a:ext>
            </a:extLst>
          </p:cNvPr>
          <p:cNvSpPr txBox="1"/>
          <p:nvPr/>
        </p:nvSpPr>
        <p:spPr>
          <a:xfrm>
            <a:off x="4724400" y="5029200"/>
            <a:ext cx="3728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Color perception is influenced by top-down processes of scene recognition </a:t>
            </a:r>
          </a:p>
        </p:txBody>
      </p:sp>
    </p:spTree>
    <p:extLst>
      <p:ext uri="{BB962C8B-B14F-4D97-AF65-F5344CB8AC3E}">
        <p14:creationId xmlns:p14="http://schemas.microsoft.com/office/powerpoint/2010/main" val="42496711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Color: Aspects in data 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Perception: trichromatic theory</a:t>
            </a:r>
          </a:p>
          <a:p>
            <a:pPr lvl="1"/>
            <a:r>
              <a:rPr lang="en-US" dirty="0"/>
              <a:t>How the eye sees 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00B050"/>
                </a:solidFill>
              </a:rPr>
              <a:t>o</a:t>
            </a:r>
            <a:r>
              <a:rPr lang="en-US" dirty="0">
                <a:solidFill>
                  <a:srgbClr val="0070C0"/>
                </a:solidFill>
              </a:rPr>
              <a:t>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dirty="0">
                <a:solidFill>
                  <a:schemeClr val="accent4"/>
                </a:solidFill>
              </a:rPr>
              <a:t>r</a:t>
            </a:r>
          </a:p>
          <a:p>
            <a:r>
              <a:rPr lang="en-US" dirty="0"/>
              <a:t>Color spaces: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00B050"/>
                </a:solidFill>
              </a:rPr>
              <a:t>G</a:t>
            </a:r>
            <a:r>
              <a:rPr lang="en-US" dirty="0">
                <a:solidFill>
                  <a:srgbClr val="0070C0"/>
                </a:solidFill>
              </a:rPr>
              <a:t>B</a:t>
            </a:r>
            <a:r>
              <a:rPr lang="en-US" dirty="0"/>
              <a:t> (additive), </a:t>
            </a:r>
            <a:r>
              <a:rPr lang="en-US" dirty="0">
                <a:solidFill>
                  <a:srgbClr val="00FFFF"/>
                </a:solidFill>
              </a:rPr>
              <a:t>C</a:t>
            </a:r>
            <a:r>
              <a:rPr lang="en-US" dirty="0">
                <a:solidFill>
                  <a:srgbClr val="CC0099"/>
                </a:solidFill>
              </a:rPr>
              <a:t>M</a:t>
            </a:r>
            <a:r>
              <a:rPr lang="en-US" dirty="0">
                <a:solidFill>
                  <a:srgbClr val="CC9900"/>
                </a:solidFill>
              </a:rPr>
              <a:t>Y</a:t>
            </a:r>
            <a:r>
              <a:rPr lang="en-US" dirty="0"/>
              <a:t>K (subtractive)</a:t>
            </a:r>
          </a:p>
          <a:p>
            <a:pPr lvl="1"/>
            <a:r>
              <a:rPr lang="en-US" dirty="0"/>
              <a:t>HSV, HCL: perceptually based</a:t>
            </a:r>
          </a:p>
          <a:p>
            <a:r>
              <a:rPr lang="en-US" dirty="0"/>
              <a:t>Color palettes for computer graphics</a:t>
            </a:r>
          </a:p>
          <a:p>
            <a:pPr lvl="1"/>
            <a:r>
              <a:rPr lang="en-US" dirty="0" err="1"/>
              <a:t>ColorBrewer</a:t>
            </a:r>
            <a:r>
              <a:rPr lang="en-US" dirty="0"/>
              <a:t>: sequential, diverging, qualitative</a:t>
            </a:r>
          </a:p>
          <a:p>
            <a:pPr lvl="1"/>
            <a:r>
              <a:rPr lang="en-US" dirty="0"/>
              <a:t>Color-blind safe ?</a:t>
            </a:r>
          </a:p>
          <a:p>
            <a:pPr lvl="1"/>
            <a:r>
              <a:rPr lang="en-US" dirty="0"/>
              <a:t>Photocopy safe ?</a:t>
            </a:r>
          </a:p>
          <a:p>
            <a:r>
              <a:rPr lang="en-US" dirty="0"/>
              <a:t>Transparency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CC3540-4202-49CE-865D-CFD6E7E8C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52" y="2489782"/>
            <a:ext cx="2520000" cy="960000"/>
          </a:xfrm>
          <a:prstGeom prst="rect">
            <a:avLst/>
          </a:prstGeom>
        </p:spPr>
      </p:pic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6AF8561C-7C1C-44ED-84A8-1313CF07E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183" y="4495802"/>
            <a:ext cx="3806000" cy="850667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D8FC85A9-8F8C-484B-BFD7-E9F0BB64D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80" y="5582078"/>
            <a:ext cx="3133725" cy="908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F1F46B-C551-4CA9-AEA8-D4052F424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152" y="1289125"/>
            <a:ext cx="1351809" cy="99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Perception: The human eye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447800"/>
          </a:xfrm>
        </p:spPr>
        <p:txBody>
          <a:bodyPr/>
          <a:lstStyle/>
          <a:p>
            <a:r>
              <a:rPr lang="en-US" dirty="0"/>
              <a:t>Retina: </a:t>
            </a:r>
          </a:p>
          <a:p>
            <a:pPr lvl="1"/>
            <a:r>
              <a:rPr lang="en-US" dirty="0"/>
              <a:t>rods (monochromatic), </a:t>
            </a:r>
          </a:p>
          <a:p>
            <a:pPr lvl="1"/>
            <a:r>
              <a:rPr lang="en-US" dirty="0"/>
              <a:t>cones (R, G, 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79962"/>
            <a:ext cx="2476500" cy="247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568460"/>
            <a:ext cx="5071872" cy="2610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819400"/>
            <a:ext cx="830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of interest to see the wide variety of ways this is conveyed in scientific diagrams:</a:t>
            </a:r>
          </a:p>
        </p:txBody>
      </p:sp>
    </p:spTree>
    <p:extLst>
      <p:ext uri="{BB962C8B-B14F-4D97-AF65-F5344CB8AC3E}">
        <p14:creationId xmlns:p14="http://schemas.microsoft.com/office/powerpoint/2010/main" val="14610138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Perception: color sensitivity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5240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Cells in the retina are differentially sensitive to colors of different wavelength</a:t>
            </a:r>
          </a:p>
          <a:p>
            <a:pPr lvl="1"/>
            <a:r>
              <a:rPr lang="en-US" sz="2000" dirty="0"/>
              <a:t>Each have a </a:t>
            </a:r>
            <a:r>
              <a:rPr lang="en-US" sz="2000" dirty="0">
                <a:solidFill>
                  <a:srgbClr val="FF0000"/>
                </a:solidFill>
              </a:rPr>
              <a:t>distribution</a:t>
            </a:r>
            <a:r>
              <a:rPr lang="en-US" sz="2000" dirty="0"/>
              <a:t> of sensitivity for </a:t>
            </a:r>
            <a:r>
              <a:rPr lang="en-US" sz="2000" dirty="0">
                <a:solidFill>
                  <a:srgbClr val="0070C0"/>
                </a:solidFill>
              </a:rPr>
              <a:t>short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B050"/>
                </a:solidFill>
              </a:rPr>
              <a:t>medium</a:t>
            </a:r>
            <a:r>
              <a:rPr lang="en-US" sz="2000" dirty="0"/>
              <a:t> &amp; </a:t>
            </a:r>
            <a:r>
              <a:rPr lang="en-US" sz="2000" dirty="0">
                <a:solidFill>
                  <a:srgbClr val="FF0000"/>
                </a:solidFill>
              </a:rPr>
              <a:t>long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Their </a:t>
            </a:r>
            <a:r>
              <a:rPr lang="en-US" sz="2000" dirty="0">
                <a:solidFill>
                  <a:srgbClr val="FF0000"/>
                </a:solidFill>
              </a:rPr>
              <a:t>peaks</a:t>
            </a:r>
            <a:r>
              <a:rPr lang="en-US" sz="2000" dirty="0"/>
              <a:t> are used to name them as </a:t>
            </a:r>
            <a:r>
              <a:rPr lang="en-US" sz="2000" dirty="0">
                <a:solidFill>
                  <a:srgbClr val="0070C0"/>
                </a:solidFill>
              </a:rPr>
              <a:t>Blue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B050"/>
                </a:solidFill>
              </a:rPr>
              <a:t>Green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FF0000"/>
                </a:solidFill>
              </a:rPr>
              <a:t>Red </a:t>
            </a:r>
            <a:r>
              <a:rPr lang="en-US" sz="2000" dirty="0"/>
              <a:t>or Rods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0"/>
            <a:ext cx="5124090" cy="33440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3124200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figure also stimulates questions of scientific visualization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Rods &amp; cones are “normalized”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Are they all equal in what we see?</a:t>
            </a:r>
          </a:p>
        </p:txBody>
      </p:sp>
    </p:spTree>
    <p:extLst>
      <p:ext uri="{BB962C8B-B14F-4D97-AF65-F5344CB8AC3E}">
        <p14:creationId xmlns:p14="http://schemas.microsoft.com/office/powerpoint/2010/main" val="30965316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Perception: color sensitivity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04697"/>
            <a:ext cx="7104762" cy="417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0668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Color sensitivity, shown on three different scales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17486-77DC-496A-8F73-C7239EACF23F}"/>
              </a:ext>
            </a:extLst>
          </p:cNvPr>
          <p:cNvSpPr txBox="1"/>
          <p:nvPr/>
        </p:nvSpPr>
        <p:spPr>
          <a:xfrm>
            <a:off x="1066800" y="6109056"/>
            <a:ext cx="64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from: </a:t>
            </a:r>
            <a:r>
              <a:rPr lang="en-US" sz="1600" dirty="0">
                <a:hlinkClick r:id="rId3"/>
              </a:rPr>
              <a:t>http://slideplayer.com/slide/6329532/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F3D88-41BB-4F3A-9E27-A7F778BFFAAA}"/>
              </a:ext>
            </a:extLst>
          </p:cNvPr>
          <p:cNvSpPr txBox="1"/>
          <p:nvPr/>
        </p:nvSpPr>
        <p:spPr>
          <a:xfrm>
            <a:off x="1175655" y="2850042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sensitive to red</a:t>
            </a:r>
          </a:p>
        </p:txBody>
      </p:sp>
    </p:spTree>
    <p:extLst>
      <p:ext uri="{BB962C8B-B14F-4D97-AF65-F5344CB8AC3E}">
        <p14:creationId xmlns:p14="http://schemas.microsoft.com/office/powerpoint/2010/main" val="41299201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Perception: Contrast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57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3504426"/>
            <a:ext cx="4476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2954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Color perception, even of gray, is influenced by </a:t>
            </a:r>
            <a:r>
              <a:rPr lang="en-US" sz="2800" dirty="0">
                <a:solidFill>
                  <a:srgbClr val="FF0000"/>
                </a:solidFill>
              </a:rPr>
              <a:t>contrast</a:t>
            </a:r>
            <a:r>
              <a:rPr lang="en-US" sz="2800" dirty="0"/>
              <a:t> against a 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</a:rPr>
              <a:t>background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86050" y="3713976"/>
            <a:ext cx="1066800" cy="1252537"/>
            <a:chOff x="2686050" y="3342501"/>
            <a:chExt cx="1066800" cy="125253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275" y="4080688"/>
              <a:ext cx="51435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686050" y="3342501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gray square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219575" y="245298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A: it is the </a:t>
            </a:r>
            <a:r>
              <a:rPr lang="en-US" dirty="0">
                <a:solidFill>
                  <a:srgbClr val="FF0000"/>
                </a:solidFill>
              </a:rPr>
              <a:t>same</a:t>
            </a:r>
            <a:r>
              <a:rPr lang="en-US" dirty="0"/>
              <a:t> gray square against a changing background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2452985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Q: Which gray square at right is most similar to that at the left?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400" y="5410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5000" y="540942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1800" y="5399127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0" y="5399127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5355193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people say </a:t>
            </a:r>
            <a:r>
              <a:rPr lang="en-US" b="1" dirty="0"/>
              <a:t>A</a:t>
            </a:r>
            <a:r>
              <a:rPr lang="en-US" dirty="0"/>
              <a:t>, because it is shown on a light background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19450" y="3099316"/>
            <a:ext cx="0" cy="5582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81400" y="2776150"/>
            <a:ext cx="638175" cy="72827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1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Luminance contrast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1828800"/>
            <a:ext cx="36576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Showing blue text on a black background doesn’t work very well.</a:t>
            </a:r>
          </a:p>
          <a:p>
            <a:r>
              <a:rPr lang="en-US" dirty="0">
                <a:solidFill>
                  <a:srgbClr val="0070C0"/>
                </a:solidFill>
              </a:rPr>
              <a:t>There is insufficient luminance contrast.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95800" y="1828800"/>
            <a:ext cx="365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Showing blue text on a white background works better.</a:t>
            </a:r>
          </a:p>
          <a:p>
            <a:pPr lvl="0"/>
            <a:r>
              <a:rPr lang="en-US" dirty="0">
                <a:solidFill>
                  <a:srgbClr val="002060"/>
                </a:solidFill>
              </a:rPr>
              <a:t>There is sufficient luminance contrast.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37338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Showing yellow text on a white background doesn’t work very well.</a:t>
            </a:r>
          </a:p>
          <a:p>
            <a:r>
              <a:rPr lang="en-US" dirty="0">
                <a:solidFill>
                  <a:srgbClr val="FFFF00"/>
                </a:solidFill>
              </a:rPr>
              <a:t>There is insufficient luminance contrast.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5800" y="3695700"/>
            <a:ext cx="36576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Showing yellow text on a black background works better.</a:t>
            </a:r>
          </a:p>
          <a:p>
            <a:r>
              <a:rPr lang="en-US" dirty="0">
                <a:solidFill>
                  <a:srgbClr val="FFFF00"/>
                </a:solidFill>
              </a:rPr>
              <a:t>There is sufficient luminance contrast.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5486400"/>
            <a:ext cx="8077200" cy="92333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TIP: For presentations, light text on a </a:t>
            </a:r>
            <a:r>
              <a:rPr lang="en-US" dirty="0">
                <a:solidFill>
                  <a:schemeClr val="bg1"/>
                </a:solidFill>
                <a:highlight>
                  <a:srgbClr val="000080"/>
                </a:highlight>
              </a:rPr>
              <a:t>dark background </a:t>
            </a:r>
            <a:r>
              <a:rPr lang="en-US" dirty="0"/>
              <a:t>is often preferred.</a:t>
            </a:r>
          </a:p>
          <a:p>
            <a:r>
              <a:rPr lang="en-US" dirty="0"/>
              <a:t>I don’t do this, because I’m also concerned with printing slides.</a:t>
            </a:r>
          </a:p>
          <a:p>
            <a:r>
              <a:rPr lang="en-US" dirty="0"/>
              <a:t>(With </a:t>
            </a:r>
            <a:r>
              <a:rPr lang="en-US" dirty="0" err="1"/>
              <a:t>LaTeX</a:t>
            </a:r>
            <a:r>
              <a:rPr lang="en-US" dirty="0"/>
              <a:t> Beamer, it is easy to have separate setups for presentation &amp; print)</a:t>
            </a:r>
          </a:p>
        </p:txBody>
      </p:sp>
    </p:spTree>
    <p:extLst>
      <p:ext uri="{BB962C8B-B14F-4D97-AF65-F5344CB8AC3E}">
        <p14:creationId xmlns:p14="http://schemas.microsoft.com/office/powerpoint/2010/main" val="62645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D0D8-F946-4253-977D-907D28197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Brightness illusion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1A681-6FD0-466F-A7F5-94D51835F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 descr="A picture containing device, fan&#10;&#10;Description automatically generated">
            <a:extLst>
              <a:ext uri="{FF2B5EF4-FFF2-40B4-BE49-F238E27FC236}">
                <a16:creationId xmlns:a16="http://schemas.microsoft.com/office/drawing/2014/main" id="{3F20654A-B531-4C6A-8EEF-A4BAA81C6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13" y="2797957"/>
            <a:ext cx="5827395" cy="3230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3032D4-BF9F-4939-9532-A4EE2E7DF6C2}"/>
              </a:ext>
            </a:extLst>
          </p:cNvPr>
          <p:cNvSpPr txBox="1"/>
          <p:nvPr/>
        </p:nvSpPr>
        <p:spPr>
          <a:xfrm>
            <a:off x="457200" y="1106559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the white at the center the </a:t>
            </a:r>
            <a:r>
              <a:rPr lang="en-US" dirty="0">
                <a:solidFill>
                  <a:srgbClr val="FF0000"/>
                </a:solidFill>
              </a:rPr>
              <a:t>same</a:t>
            </a:r>
            <a:r>
              <a:rPr lang="en-US" dirty="0"/>
              <a:t> brightness as the white at the edges?</a:t>
            </a:r>
          </a:p>
          <a:p>
            <a:r>
              <a:rPr lang="en-US" dirty="0"/>
              <a:t>Or, is it </a:t>
            </a:r>
            <a:r>
              <a:rPr lang="en-US" dirty="0">
                <a:solidFill>
                  <a:srgbClr val="FF0000"/>
                </a:solidFill>
              </a:rPr>
              <a:t>brighter</a:t>
            </a:r>
            <a:r>
              <a:rPr lang="en-US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016537-6630-4B11-89C3-317A76B429F3}"/>
              </a:ext>
            </a:extLst>
          </p:cNvPr>
          <p:cNvSpPr txBox="1"/>
          <p:nvPr/>
        </p:nvSpPr>
        <p:spPr>
          <a:xfrm>
            <a:off x="533400" y="1938135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They are the </a:t>
            </a:r>
            <a:r>
              <a:rPr lang="en-US" dirty="0">
                <a:solidFill>
                  <a:srgbClr val="FF0000"/>
                </a:solidFill>
              </a:rPr>
              <a:t>same</a:t>
            </a:r>
            <a:r>
              <a:rPr lang="en-US" dirty="0"/>
              <a:t>. We interpret the center as a source of light relative to the surrounding bright yellow.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EA2785-0B76-4D7E-B45D-1B29AB1A6DB5}"/>
              </a:ext>
            </a:extLst>
          </p:cNvPr>
          <p:cNvSpPr txBox="1"/>
          <p:nvPr/>
        </p:nvSpPr>
        <p:spPr>
          <a:xfrm>
            <a:off x="609600" y="6248400"/>
            <a:ext cx="731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illusion also affects pupil size! </a:t>
            </a:r>
            <a:r>
              <a:rPr lang="en-US" sz="1400" dirty="0">
                <a:hlinkClick r:id="rId3"/>
              </a:rPr>
              <a:t>https://www.pnas.org/content/109/6/2162</a:t>
            </a:r>
            <a:r>
              <a:rPr lang="en-US" sz="1400" dirty="0"/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328FFC-92A1-D37F-D453-AAFE62D3D482}"/>
              </a:ext>
            </a:extLst>
          </p:cNvPr>
          <p:cNvSpPr/>
          <p:nvPr/>
        </p:nvSpPr>
        <p:spPr>
          <a:xfrm>
            <a:off x="457200" y="4152900"/>
            <a:ext cx="381000" cy="381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FED487-FE0C-90A8-CBD8-B18AA4E92441}"/>
              </a:ext>
            </a:extLst>
          </p:cNvPr>
          <p:cNvSpPr/>
          <p:nvPr/>
        </p:nvSpPr>
        <p:spPr>
          <a:xfrm>
            <a:off x="4218510" y="4152900"/>
            <a:ext cx="381000" cy="381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008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Perception vs. cognition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990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dirty="0"/>
              <a:t>Another coarse distinction:</a:t>
            </a:r>
          </a:p>
          <a:p>
            <a:r>
              <a:rPr lang="en-US" sz="2000" b="1" dirty="0"/>
              <a:t>Perception</a:t>
            </a:r>
            <a:r>
              <a:rPr lang="en-US" sz="2000" dirty="0"/>
              <a:t>: Processing of the signals coming in: what you </a:t>
            </a:r>
            <a:r>
              <a:rPr lang="en-US" sz="2000" dirty="0">
                <a:solidFill>
                  <a:srgbClr val="FF0000"/>
                </a:solidFill>
              </a:rPr>
              <a:t>“see”</a:t>
            </a:r>
          </a:p>
          <a:p>
            <a:r>
              <a:rPr lang="en-US" sz="2000" b="1" dirty="0"/>
              <a:t>Cognition</a:t>
            </a:r>
            <a:r>
              <a:rPr lang="en-US" sz="2000" dirty="0"/>
              <a:t>: How you </a:t>
            </a:r>
            <a:r>
              <a:rPr lang="en-US" sz="2000" dirty="0">
                <a:solidFill>
                  <a:srgbClr val="FF0000"/>
                </a:solidFill>
              </a:rPr>
              <a:t>understand</a:t>
            </a:r>
            <a:r>
              <a:rPr lang="en-US" sz="2000" dirty="0"/>
              <a:t> and</a:t>
            </a:r>
            <a:r>
              <a:rPr lang="en-US" sz="2000" dirty="0">
                <a:solidFill>
                  <a:srgbClr val="FF0000"/>
                </a:solidFill>
              </a:rPr>
              <a:t> interpret </a:t>
            </a:r>
            <a:r>
              <a:rPr lang="en-US" sz="2000" dirty="0"/>
              <a:t>what you see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52674"/>
            <a:ext cx="5760720" cy="3686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4854" y="6262300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Based on slide from G. Grinstein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9400" y="2438400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nice scientific or textbook diagram</a:t>
            </a:r>
          </a:p>
          <a:p>
            <a:endParaRPr lang="en-US" sz="1600" dirty="0"/>
          </a:p>
          <a:p>
            <a:r>
              <a:rPr lang="en-US" sz="1600" dirty="0"/>
              <a:t>But where is cognition?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945833"/>
            <a:ext cx="85476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7208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A1902-8AE1-964B-6330-7F63D6526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Discovery of color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CA633A-0025-5E15-ED49-503CA925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 descr="A drawing of two men with a rainbow beam&#10;&#10;Description automatically generated with medium confidence">
            <a:extLst>
              <a:ext uri="{FF2B5EF4-FFF2-40B4-BE49-F238E27FC236}">
                <a16:creationId xmlns:a16="http://schemas.microsoft.com/office/drawing/2014/main" id="{ED6B14FA-B0E2-A821-5417-E8CBD4BBA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36" y="2133600"/>
            <a:ext cx="7162800" cy="4031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8F99A5-1939-D5CC-EB3F-7BAE1ECE96C3}"/>
              </a:ext>
            </a:extLst>
          </p:cNvPr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Feb 8, 1672: Isaac Newton reads his Optics paper to the Royal Society of London</a:t>
            </a:r>
          </a:p>
          <a:p>
            <a:r>
              <a:rPr lang="en-CA" dirty="0"/>
              <a:t>“light is not homogeneous,… but rather consists of rays of different forms”</a:t>
            </a:r>
          </a:p>
        </p:txBody>
      </p:sp>
    </p:spTree>
    <p:extLst>
      <p:ext uri="{BB962C8B-B14F-4D97-AF65-F5344CB8AC3E}">
        <p14:creationId xmlns:p14="http://schemas.microsoft.com/office/powerpoint/2010/main" val="576821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Early color theory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14" y="2305054"/>
            <a:ext cx="2837143" cy="3591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05050"/>
            <a:ext cx="3533334" cy="31238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2192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Tobias Mayer (1755) – color theory composed of (</a:t>
            </a:r>
            <a:r>
              <a:rPr lang="en-US" dirty="0">
                <a:solidFill>
                  <a:srgbClr val="00B0F0"/>
                </a:solidFill>
              </a:rPr>
              <a:t>blue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, </a:t>
            </a:r>
            <a:r>
              <a:rPr lang="en-US" dirty="0">
                <a:highlight>
                  <a:srgbClr val="FFFF00"/>
                </a:highlight>
              </a:rPr>
              <a:t>yellow</a:t>
            </a:r>
            <a:r>
              <a:rPr lang="en-US" dirty="0"/>
              <a:t>) as basic colors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12192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Johannes Lambert (1772) – A color pyramid, composed of 7 layers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5657850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Introduces the idea of color </a:t>
            </a:r>
            <a:r>
              <a:rPr lang="en-US" sz="1600" dirty="0">
                <a:solidFill>
                  <a:srgbClr val="0070C0"/>
                </a:solidFill>
              </a:rPr>
              <a:t>“primaries”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0600" y="6112877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Introduces the idea of color </a:t>
            </a:r>
            <a:r>
              <a:rPr lang="en-US" sz="1600" dirty="0">
                <a:solidFill>
                  <a:srgbClr val="0070C0"/>
                </a:solidFill>
              </a:rPr>
              <a:t>saturation</a:t>
            </a:r>
          </a:p>
        </p:txBody>
      </p:sp>
    </p:spTree>
    <p:extLst>
      <p:ext uri="{BB962C8B-B14F-4D97-AF65-F5344CB8AC3E}">
        <p14:creationId xmlns:p14="http://schemas.microsoft.com/office/powerpoint/2010/main" val="1744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Color space: </a:t>
            </a:r>
            <a:r>
              <a:rPr lang="en-US" dirty="0" err="1"/>
              <a:t>Munsell</a:t>
            </a:r>
            <a:r>
              <a:rPr lang="en-US" dirty="0"/>
              <a:t> colors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133600"/>
          </a:xfrm>
        </p:spPr>
        <p:txBody>
          <a:bodyPr/>
          <a:lstStyle/>
          <a:p>
            <a:r>
              <a:rPr lang="en-US" dirty="0"/>
              <a:t>Color space is 3D</a:t>
            </a:r>
          </a:p>
          <a:p>
            <a:pPr lvl="1"/>
            <a:r>
              <a:rPr lang="en-US" sz="2000" dirty="0"/>
              <a:t>How to specify a given color in </a:t>
            </a:r>
            <a:r>
              <a:rPr lang="en-US" sz="2000" dirty="0">
                <a:solidFill>
                  <a:srgbClr val="FF0000"/>
                </a:solidFill>
              </a:rPr>
              <a:t>perceptual</a:t>
            </a:r>
            <a:r>
              <a:rPr lang="en-US" sz="2000" dirty="0"/>
              <a:t> terms?</a:t>
            </a:r>
          </a:p>
          <a:p>
            <a:pPr lvl="1"/>
            <a:r>
              <a:rPr lang="en-US" sz="2000" dirty="0"/>
              <a:t>Albert </a:t>
            </a:r>
            <a:r>
              <a:rPr lang="en-US" sz="2000" dirty="0" err="1"/>
              <a:t>Munsell</a:t>
            </a:r>
            <a:r>
              <a:rPr lang="en-US" sz="2000" dirty="0"/>
              <a:t> (~1930): hue, </a:t>
            </a:r>
            <a:r>
              <a:rPr lang="en-US" sz="2000" dirty="0" err="1"/>
              <a:t>chroma</a:t>
            </a:r>
            <a:r>
              <a:rPr lang="en-US" sz="2000" dirty="0"/>
              <a:t>, lightness (HCL)</a:t>
            </a:r>
          </a:p>
          <a:p>
            <a:pPr lvl="1"/>
            <a:r>
              <a:rPr lang="en-US" sz="2000" dirty="0"/>
              <a:t>These form </a:t>
            </a:r>
            <a:r>
              <a:rPr lang="en-US" sz="2000" dirty="0">
                <a:solidFill>
                  <a:srgbClr val="FF0000"/>
                </a:solidFill>
              </a:rPr>
              <a:t>perceptually uniform </a:t>
            </a:r>
            <a:r>
              <a:rPr lang="en-US" sz="2000" dirty="0"/>
              <a:t>&amp; </a:t>
            </a:r>
            <a:r>
              <a:rPr lang="en-US" sz="2000" dirty="0">
                <a:solidFill>
                  <a:srgbClr val="FF0000"/>
                </a:solidFill>
              </a:rPr>
              <a:t>independent</a:t>
            </a:r>
            <a:r>
              <a:rPr lang="en-US" sz="2000" dirty="0"/>
              <a:t> dimensions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68932"/>
            <a:ext cx="32004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968932"/>
            <a:ext cx="32004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6334664"/>
            <a:ext cx="396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By </a:t>
            </a:r>
            <a:r>
              <a:rPr lang="en-US" sz="1100" dirty="0" err="1"/>
              <a:t>SharkD</a:t>
            </a:r>
            <a:r>
              <a:rPr lang="en-US" sz="1100" dirty="0"/>
              <a:t> - CC BY-SA 3.0, </a:t>
            </a:r>
            <a:r>
              <a:rPr lang="en-US" sz="1100" dirty="0">
                <a:hlinkClick r:id="rId4"/>
              </a:rPr>
              <a:t>https://commons.wikimedia.org/w/index.php?curid=8401562</a:t>
            </a:r>
            <a:r>
              <a:rPr lang="en-US" sz="1100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657" y="1066800"/>
            <a:ext cx="1057143" cy="1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574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40" y="1574190"/>
            <a:ext cx="3226667" cy="4680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98" y="1574190"/>
            <a:ext cx="4876800" cy="3817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240" y="609600"/>
            <a:ext cx="8521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Munsell’s</a:t>
            </a:r>
            <a:r>
              <a:rPr lang="en-US" dirty="0"/>
              <a:t> color scheme was highly influential in Psychology research</a:t>
            </a:r>
          </a:p>
          <a:p>
            <a:r>
              <a:rPr lang="en-US" dirty="0"/>
              <a:t>Nearly every lab investigating color used standard sets of </a:t>
            </a:r>
            <a:r>
              <a:rPr lang="en-US" dirty="0" err="1"/>
              <a:t>Munsell</a:t>
            </a:r>
            <a:r>
              <a:rPr lang="en-US" dirty="0"/>
              <a:t> color chips</a:t>
            </a:r>
          </a:p>
        </p:txBody>
      </p:sp>
    </p:spTree>
    <p:extLst>
      <p:ext uri="{BB962C8B-B14F-4D97-AF65-F5344CB8AC3E}">
        <p14:creationId xmlns:p14="http://schemas.microsoft.com/office/powerpoint/2010/main" val="14534262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CIE color space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371600"/>
          </a:xfrm>
        </p:spPr>
        <p:txBody>
          <a:bodyPr/>
          <a:lstStyle/>
          <a:p>
            <a:r>
              <a:rPr lang="en-US" dirty="0"/>
              <a:t>How do we know about the </a:t>
            </a:r>
            <a:r>
              <a:rPr lang="en-US" dirty="0">
                <a:solidFill>
                  <a:srgbClr val="FF0000"/>
                </a:solidFill>
              </a:rPr>
              <a:t>perceptual</a:t>
            </a:r>
            <a:r>
              <a:rPr lang="en-US" dirty="0"/>
              <a:t> properties of colors, taking spectral sensitivity into account?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4149"/>
            <a:ext cx="3878095" cy="2407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2590800"/>
            <a:ext cx="3886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Experiments used a </a:t>
            </a:r>
            <a:r>
              <a:rPr lang="en-US" dirty="0">
                <a:solidFill>
                  <a:srgbClr val="FF0000"/>
                </a:solidFill>
              </a:rPr>
              <a:t>color-matching </a:t>
            </a:r>
            <a:r>
              <a:rPr lang="en-US" dirty="0"/>
              <a:t>task: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Adjust the intensity of pure R, G, B lights to match a given color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defines a new color theory connecting </a:t>
            </a:r>
            <a:r>
              <a:rPr lang="en-US" dirty="0">
                <a:solidFill>
                  <a:srgbClr val="FF0000"/>
                </a:solidFill>
              </a:rPr>
              <a:t>physical</a:t>
            </a:r>
            <a:r>
              <a:rPr lang="en-US" dirty="0"/>
              <a:t> properties and human </a:t>
            </a:r>
            <a:r>
              <a:rPr lang="en-US" dirty="0">
                <a:solidFill>
                  <a:srgbClr val="FF0000"/>
                </a:solidFill>
              </a:rPr>
              <a:t>perception</a:t>
            </a:r>
            <a:r>
              <a:rPr lang="en-US" dirty="0"/>
              <a:t> (spectral sensitivity).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CIE (International Commission on Illumination) becomes the standard to calibrate color in scientific instruments and human experiments</a:t>
            </a:r>
          </a:p>
        </p:txBody>
      </p:sp>
    </p:spTree>
    <p:extLst>
      <p:ext uri="{BB962C8B-B14F-4D97-AF65-F5344CB8AC3E}">
        <p14:creationId xmlns:p14="http://schemas.microsoft.com/office/powerpoint/2010/main" val="33902587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CIE color space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0984"/>
            <a:ext cx="4640580" cy="4960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1190984"/>
            <a:ext cx="3124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</a:t>
            </a:r>
            <a:r>
              <a:rPr lang="fr-FR" sz="1600" dirty="0"/>
              <a:t>International Commission on Illumination (CIE) in 1931 </a:t>
            </a:r>
            <a:r>
              <a:rPr lang="fr-FR" sz="1600" dirty="0" err="1"/>
              <a:t>defines</a:t>
            </a:r>
            <a:r>
              <a:rPr lang="fr-FR" sz="1600" dirty="0"/>
              <a:t> a </a:t>
            </a:r>
            <a:r>
              <a:rPr lang="fr-FR" sz="1600" dirty="0" err="1"/>
              <a:t>color</a:t>
            </a:r>
            <a:r>
              <a:rPr lang="fr-FR" sz="1600" dirty="0"/>
              <a:t> </a:t>
            </a:r>
            <a:r>
              <a:rPr lang="fr-FR" sz="1600" dirty="0" err="1"/>
              <a:t>space</a:t>
            </a:r>
            <a:r>
              <a:rPr lang="fr-FR" sz="1600" dirty="0"/>
              <a:t> of (</a:t>
            </a:r>
            <a:r>
              <a:rPr lang="fr-FR" sz="1600" dirty="0" err="1"/>
              <a:t>x,y,z</a:t>
            </a:r>
            <a:r>
              <a:rPr lang="fr-FR" sz="1600" dirty="0"/>
              <a:t>) </a:t>
            </a:r>
            <a:r>
              <a:rPr lang="fr-FR" sz="1600" dirty="0" err="1"/>
              <a:t>coordinates</a:t>
            </a:r>
            <a:r>
              <a:rPr lang="fr-FR" sz="1600" dirty="0"/>
              <a:t> </a:t>
            </a:r>
            <a:r>
              <a:rPr lang="fr-FR" sz="1600" dirty="0" err="1"/>
              <a:t>based</a:t>
            </a:r>
            <a:r>
              <a:rPr lang="fr-FR" sz="1600" dirty="0"/>
              <a:t> on</a:t>
            </a:r>
            <a:r>
              <a:rPr lang="en-US" sz="1600" dirty="0"/>
              <a:t> color-matching experiments combining </a:t>
            </a:r>
            <a:r>
              <a:rPr lang="en-US" sz="1600" dirty="0">
                <a:solidFill>
                  <a:srgbClr val="FF0000"/>
                </a:solidFill>
              </a:rPr>
              <a:t>R, G, B </a:t>
            </a:r>
            <a:r>
              <a:rPr lang="en-US" sz="1600" dirty="0"/>
              <a:t>light sources in additive mixtures, and a “standard colorimetric observer”</a:t>
            </a:r>
          </a:p>
          <a:p>
            <a:endParaRPr lang="en-US" sz="1600" dirty="0"/>
          </a:p>
          <a:p>
            <a:r>
              <a:rPr lang="en-US" sz="1600" dirty="0"/>
              <a:t>This defines a new color theory connecting </a:t>
            </a:r>
            <a:r>
              <a:rPr lang="en-US" sz="1600" dirty="0">
                <a:solidFill>
                  <a:srgbClr val="FF0000"/>
                </a:solidFill>
              </a:rPr>
              <a:t>physical</a:t>
            </a:r>
            <a:r>
              <a:rPr lang="en-US" sz="1600" dirty="0"/>
              <a:t> properties and human </a:t>
            </a:r>
            <a:r>
              <a:rPr lang="en-US" sz="1600" dirty="0">
                <a:solidFill>
                  <a:srgbClr val="FF0000"/>
                </a:solidFill>
              </a:rPr>
              <a:t>perception</a:t>
            </a:r>
            <a:r>
              <a:rPr lang="en-US" sz="1600" dirty="0"/>
              <a:t> (spectral sensitivity).</a:t>
            </a:r>
          </a:p>
          <a:p>
            <a:endParaRPr lang="en-US" sz="1600" dirty="0"/>
          </a:p>
          <a:p>
            <a:r>
              <a:rPr lang="en-US" sz="1600" dirty="0"/>
              <a:t>There are eventually a variety of CIE color spaces (</a:t>
            </a:r>
            <a:r>
              <a:rPr lang="en-US" sz="1600" dirty="0" err="1"/>
              <a:t>CIElab</a:t>
            </a:r>
            <a:r>
              <a:rPr lang="en-US" sz="1600" dirty="0"/>
              <a:t>, </a:t>
            </a:r>
            <a:r>
              <a:rPr lang="en-US" sz="1600" dirty="0" err="1"/>
              <a:t>CIEluv</a:t>
            </a:r>
            <a:r>
              <a:rPr lang="en-US" sz="1600" dirty="0"/>
              <a:t>, …) and lots of formulas for converting among them.</a:t>
            </a:r>
          </a:p>
        </p:txBody>
      </p:sp>
    </p:spTree>
    <p:extLst>
      <p:ext uri="{BB962C8B-B14F-4D97-AF65-F5344CB8AC3E}">
        <p14:creationId xmlns:p14="http://schemas.microsoft.com/office/powerpoint/2010/main" val="31807767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1144F00-6885-0E1E-B9CC-5C74E32A8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3429000"/>
            <a:ext cx="2809875" cy="266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Color space: RGB &amp; CMYK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905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500" dirty="0"/>
              <a:t>Enter technology:  how to produce color?</a:t>
            </a:r>
          </a:p>
          <a:p>
            <a:r>
              <a:rPr lang="en-US" dirty="0"/>
              <a:t>RGB: </a:t>
            </a:r>
          </a:p>
          <a:p>
            <a:pPr lvl="1"/>
            <a:r>
              <a:rPr lang="en-US" dirty="0"/>
              <a:t>Combine </a:t>
            </a:r>
            <a:r>
              <a:rPr lang="en-US" dirty="0">
                <a:solidFill>
                  <a:srgbClr val="FF0000"/>
                </a:solidFill>
              </a:rPr>
              <a:t>light</a:t>
            </a:r>
            <a:r>
              <a:rPr lang="en-US" dirty="0"/>
              <a:t>: </a:t>
            </a:r>
            <a:r>
              <a:rPr lang="en-US" dirty="0">
                <a:highlight>
                  <a:srgbClr val="FF0000"/>
                </a:highlight>
              </a:rPr>
              <a:t>R</a:t>
            </a:r>
            <a:r>
              <a:rPr lang="en-US" dirty="0"/>
              <a:t> + </a:t>
            </a: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G</a:t>
            </a:r>
            <a:r>
              <a:rPr lang="en-US" dirty="0"/>
              <a:t> + 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B</a:t>
            </a:r>
            <a:r>
              <a:rPr lang="en-US" dirty="0"/>
              <a:t> = white</a:t>
            </a:r>
          </a:p>
          <a:p>
            <a:pPr lvl="1"/>
            <a:r>
              <a:rPr lang="en-US" dirty="0"/>
              <a:t>Used in computer monitors, TV, film</a:t>
            </a:r>
          </a:p>
          <a:p>
            <a:r>
              <a:rPr lang="en-US" dirty="0"/>
              <a:t>CMYK: </a:t>
            </a:r>
          </a:p>
          <a:p>
            <a:pPr lvl="1"/>
            <a:r>
              <a:rPr lang="en-US" dirty="0"/>
              <a:t>Combine </a:t>
            </a:r>
            <a:r>
              <a:rPr lang="en-US" dirty="0">
                <a:solidFill>
                  <a:srgbClr val="FF0000"/>
                </a:solidFill>
              </a:rPr>
              <a:t>ink</a:t>
            </a:r>
            <a:r>
              <a:rPr lang="en-US" dirty="0"/>
              <a:t>: </a:t>
            </a:r>
            <a:r>
              <a:rPr lang="en-US" dirty="0">
                <a:highlight>
                  <a:srgbClr val="00FFFF"/>
                </a:highlight>
              </a:rPr>
              <a:t>Cyan</a:t>
            </a:r>
            <a:r>
              <a:rPr lang="en-US" dirty="0"/>
              <a:t> + </a:t>
            </a:r>
            <a:r>
              <a:rPr lang="en-US" dirty="0">
                <a:highlight>
                  <a:srgbClr val="FF00FF"/>
                </a:highlight>
              </a:rPr>
              <a:t>Magenta</a:t>
            </a:r>
            <a:r>
              <a:rPr lang="en-US" dirty="0"/>
              <a:t> + </a:t>
            </a:r>
            <a:r>
              <a:rPr lang="en-US" dirty="0">
                <a:highlight>
                  <a:srgbClr val="FFFF00"/>
                </a:highlight>
              </a:rPr>
              <a:t>Yellow</a:t>
            </a:r>
            <a:r>
              <a:rPr lang="en-US" dirty="0"/>
              <a:t> = 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Black</a:t>
            </a:r>
          </a:p>
          <a:p>
            <a:pPr lvl="1"/>
            <a:r>
              <a:rPr lang="en-US" dirty="0"/>
              <a:t>Used in color laser printers, the print industry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77000" y="3429000"/>
            <a:ext cx="2209800" cy="2308324"/>
          </a:xfrm>
          <a:prstGeom prst="rect">
            <a:avLst/>
          </a:prstGeom>
          <a:solidFill>
            <a:schemeClr val="bg2">
              <a:lumMod val="50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TIP</a:t>
            </a:r>
            <a:r>
              <a:rPr lang="en-US" sz="1600" dirty="0"/>
              <a:t>: for publishing, you may need to convert graphics from RGB to CMYK.</a:t>
            </a:r>
          </a:p>
          <a:p>
            <a:endParaRPr lang="en-US" sz="1600" dirty="0"/>
          </a:p>
          <a:p>
            <a:r>
              <a:rPr lang="en-US" sz="1600" dirty="0"/>
              <a:t>Some software offer useful tools for this: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Adobe Acrobat Pro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ImageMagik</a:t>
            </a:r>
            <a:endParaRPr lang="en-US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4E5E83-9613-2FB0-BAD9-1C07D7AB77AB}"/>
              </a:ext>
            </a:extLst>
          </p:cNvPr>
          <p:cNvGrpSpPr/>
          <p:nvPr/>
        </p:nvGrpSpPr>
        <p:grpSpPr>
          <a:xfrm>
            <a:off x="6385200" y="1972518"/>
            <a:ext cx="2436743" cy="923330"/>
            <a:chOff x="6385200" y="1972518"/>
            <a:chExt cx="2436743" cy="9233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84DFF23-E05D-4F86-B3AC-0566D1F517B5}"/>
                </a:ext>
              </a:extLst>
            </p:cNvPr>
            <p:cNvSpPr txBox="1"/>
            <p:nvPr/>
          </p:nvSpPr>
          <p:spPr>
            <a:xfrm>
              <a:off x="6993143" y="1972518"/>
              <a:ext cx="1828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Caution</a:t>
              </a:r>
              <a:r>
                <a:rPr lang="en-US" dirty="0"/>
                <a:t>: R, SAS, SPSS use RGB by default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08DCF9-6D4F-42DC-B679-BBF46520D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5200" y="1972518"/>
              <a:ext cx="571500" cy="50006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3E5E78E-8037-EB8B-7FA1-4039338A8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486" y="3429000"/>
            <a:ext cx="2885714" cy="2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4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Color space: RGB &amp; CMYK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800"/>
            <a:ext cx="4508572" cy="479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1447800"/>
            <a:ext cx="388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standard gamut of colors available for different </a:t>
            </a:r>
            <a:r>
              <a:rPr lang="en-US" sz="2000" dirty="0">
                <a:solidFill>
                  <a:srgbClr val="FF0000"/>
                </a:solidFill>
              </a:rPr>
              <a:t>display media </a:t>
            </a:r>
            <a:r>
              <a:rPr lang="en-US" sz="2000" dirty="0"/>
              <a:t>are a restricted subset of what the human eye can see.</a:t>
            </a:r>
          </a:p>
          <a:p>
            <a:endParaRPr lang="en-US" sz="2000" dirty="0"/>
          </a:p>
          <a:p>
            <a:r>
              <a:rPr lang="en-US" sz="2000" dirty="0"/>
              <a:t>Print (CMYK) is most restricted, and requires a more careful choice of color in graphics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2027ED-4BB9-490B-8008-93854585B45F}"/>
              </a:ext>
            </a:extLst>
          </p:cNvPr>
          <p:cNvSpPr txBox="1"/>
          <p:nvPr/>
        </p:nvSpPr>
        <p:spPr>
          <a:xfrm>
            <a:off x="6019800" y="45720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Always check the display on different media.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0219D1-561C-4165-89AE-8E4CBD1844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430" y="4620723"/>
            <a:ext cx="571500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411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474FB-CD91-10E5-9145-61E7CAE3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Color in DataViz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44B806-42E1-B1AF-9975-CD12340CD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4054F-62E3-6993-FEAD-3366BA4C9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06514"/>
            <a:ext cx="8222673" cy="3503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430522-872B-879D-83B3-7BFE1E8B4366}"/>
              </a:ext>
            </a:extLst>
          </p:cNvPr>
          <p:cNvSpPr txBox="1"/>
          <p:nvPr/>
        </p:nvSpPr>
        <p:spPr>
          <a:xfrm>
            <a:off x="457200" y="1143000"/>
            <a:ext cx="8222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There are several commonsense rules &amp; guidelines for use of color in statistical graphics, maps &amp; info vis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FB277F-C60D-18BE-071C-8328644D0584}"/>
              </a:ext>
            </a:extLst>
          </p:cNvPr>
          <p:cNvSpPr txBox="1"/>
          <p:nvPr/>
        </p:nvSpPr>
        <p:spPr>
          <a:xfrm>
            <a:off x="464127" y="6248400"/>
            <a:ext cx="738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From: </a:t>
            </a:r>
            <a:r>
              <a:rPr lang="en-CA" sz="1400" dirty="0" err="1"/>
              <a:t>Alicja</a:t>
            </a:r>
            <a:r>
              <a:rPr lang="en-CA" sz="1400" dirty="0"/>
              <a:t> </a:t>
            </a:r>
            <a:r>
              <a:rPr lang="en-CA" sz="1400" dirty="0" err="1"/>
              <a:t>Gosiewska</a:t>
            </a:r>
            <a:r>
              <a:rPr lang="en-CA" sz="1400" dirty="0"/>
              <a:t>, Data Visualization Techniques, </a:t>
            </a:r>
            <a:r>
              <a:rPr lang="en-CA" sz="1400" dirty="0">
                <a:hlinkClick r:id="rId3"/>
              </a:rPr>
              <a:t>https://bit.ly/3RZWw0t</a:t>
            </a:r>
            <a:r>
              <a:rPr lang="en-CA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43922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Software: Color specification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286000"/>
          </a:xfrm>
        </p:spPr>
        <p:txBody>
          <a:bodyPr/>
          <a:lstStyle/>
          <a:p>
            <a:r>
              <a:rPr lang="en-US" dirty="0"/>
              <a:t>Color is often hard to use effectively in software, because the ways to specify it are so varied:</a:t>
            </a:r>
          </a:p>
          <a:p>
            <a:pPr lvl="1"/>
            <a:r>
              <a:rPr lang="en-US" b="1" dirty="0"/>
              <a:t>Color names</a:t>
            </a:r>
            <a:r>
              <a:rPr lang="en-US" dirty="0"/>
              <a:t>: “black”,  “red”,  “green3”, “</a:t>
            </a:r>
            <a:r>
              <a:rPr lang="en-US" dirty="0" err="1"/>
              <a:t>skyblue</a:t>
            </a:r>
            <a:r>
              <a:rPr lang="en-US" dirty="0"/>
              <a:t>“,  “cyan”</a:t>
            </a:r>
          </a:p>
          <a:p>
            <a:pPr lvl="1"/>
            <a:r>
              <a:rPr lang="en-US" b="1" dirty="0"/>
              <a:t>RGB</a:t>
            </a:r>
            <a:r>
              <a:rPr lang="en-US" dirty="0"/>
              <a:t>: black=(0,0,0); green3=(0, 205, 0), cyan=(0, 255, 255)</a:t>
            </a:r>
          </a:p>
          <a:p>
            <a:pPr lvl="1"/>
            <a:r>
              <a:rPr lang="en-US" b="1" dirty="0"/>
              <a:t>Hex</a:t>
            </a:r>
            <a:r>
              <a:rPr lang="en-US" dirty="0"/>
              <a:t>: black=“#000000”; cyan=“#00FFFF”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81400"/>
            <a:ext cx="4761905" cy="1285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5029200"/>
            <a:ext cx="4761905" cy="11428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305001"/>
            <a:ext cx="746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See: </a:t>
            </a:r>
            <a:r>
              <a:rPr lang="en-US" sz="1600" dirty="0">
                <a:hlinkClick r:id="rId4"/>
              </a:rPr>
              <a:t>http://research.stowers.org/mcm/efg/R/Color/Chart/</a:t>
            </a:r>
            <a:r>
              <a:rPr lang="en-US" sz="1600" dirty="0"/>
              <a:t> for R color charts</a:t>
            </a:r>
          </a:p>
        </p:txBody>
      </p:sp>
    </p:spTree>
    <p:extLst>
      <p:ext uri="{BB962C8B-B14F-4D97-AF65-F5344CB8AC3E}">
        <p14:creationId xmlns:p14="http://schemas.microsoft.com/office/powerpoint/2010/main" val="3022568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Perception: Bottom-up &amp; Top-down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Bottom-up processing</a:t>
            </a:r>
          </a:p>
          <a:p>
            <a:pPr lvl="1"/>
            <a:r>
              <a:rPr lang="en-US" sz="2000" dirty="0"/>
              <a:t>Low level: features </a:t>
            </a:r>
            <a:r>
              <a:rPr lang="en-US" sz="2000" dirty="0">
                <a:sym typeface="Symbol"/>
              </a:rPr>
              <a:t></a:t>
            </a:r>
            <a:r>
              <a:rPr lang="en-US" sz="2000" dirty="0"/>
              <a:t> pattern </a:t>
            </a:r>
            <a:r>
              <a:rPr lang="en-US" sz="2000" dirty="0">
                <a:sym typeface="Symbol"/>
              </a:rPr>
              <a:t></a:t>
            </a:r>
            <a:r>
              <a:rPr lang="en-US" sz="2000" dirty="0"/>
              <a:t> object</a:t>
            </a:r>
          </a:p>
          <a:p>
            <a:pPr lvl="1"/>
            <a:r>
              <a:rPr lang="en-US" sz="2000" dirty="0"/>
              <a:t>Detect edges, contours, color, motion</a:t>
            </a:r>
          </a:p>
          <a:p>
            <a:r>
              <a:rPr lang="en-US" sz="2400" dirty="0"/>
              <a:t>Top-down processing</a:t>
            </a:r>
          </a:p>
          <a:p>
            <a:pPr lvl="1"/>
            <a:r>
              <a:rPr lang="en-US" sz="2000" dirty="0"/>
              <a:t>Driven by goals, expectations</a:t>
            </a:r>
          </a:p>
          <a:p>
            <a:pPr lvl="1"/>
            <a:r>
              <a:rPr lang="en-US" sz="2000" dirty="0"/>
              <a:t>Uses prior knowledge, experience, filters what we “see”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81400"/>
            <a:ext cx="4663440" cy="309276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7" y="3634885"/>
            <a:ext cx="1141428" cy="116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18" y="4953000"/>
            <a:ext cx="1226666" cy="111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56B07C-74B3-4B09-90C5-6F24275365BE}"/>
              </a:ext>
            </a:extLst>
          </p:cNvPr>
          <p:cNvSpPr txBox="1"/>
          <p:nvPr/>
        </p:nvSpPr>
        <p:spPr>
          <a:xfrm>
            <a:off x="7533865" y="1666397"/>
            <a:ext cx="1133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Empiricism</a:t>
            </a:r>
          </a:p>
          <a:p>
            <a:pPr algn="r"/>
            <a:r>
              <a:rPr lang="en-US" sz="1400" dirty="0"/>
              <a:t>Aristotle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AA055E-888F-469F-8BC4-353B01B7E547}"/>
              </a:ext>
            </a:extLst>
          </p:cNvPr>
          <p:cNvSpPr txBox="1"/>
          <p:nvPr/>
        </p:nvSpPr>
        <p:spPr>
          <a:xfrm>
            <a:off x="7401342" y="2479138"/>
            <a:ext cx="1285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Rationalism</a:t>
            </a:r>
          </a:p>
          <a:p>
            <a:pPr algn="r"/>
            <a:r>
              <a:rPr lang="en-US" sz="1400" dirty="0"/>
              <a:t>Plato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DEB6E5-89B4-4812-A327-EF40640AE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966" y="1811046"/>
            <a:ext cx="754286" cy="757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5099D0-DFC1-42AF-8AA4-7A1671399813}"/>
              </a:ext>
            </a:extLst>
          </p:cNvPr>
          <p:cNvSpPr txBox="1"/>
          <p:nvPr/>
        </p:nvSpPr>
        <p:spPr>
          <a:xfrm>
            <a:off x="6878966" y="1295400"/>
            <a:ext cx="178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Epistemology</a:t>
            </a:r>
          </a:p>
        </p:txBody>
      </p:sp>
    </p:spTree>
    <p:extLst>
      <p:ext uri="{BB962C8B-B14F-4D97-AF65-F5344CB8AC3E}">
        <p14:creationId xmlns:p14="http://schemas.microsoft.com/office/powerpoint/2010/main" val="41336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Software: Color specification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19400"/>
            <a:ext cx="5705475" cy="335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19200"/>
            <a:ext cx="8229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WTF! Give me a break, please: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it easier to </a:t>
            </a:r>
            <a:r>
              <a:rPr lang="en-US" dirty="0">
                <a:solidFill>
                  <a:srgbClr val="FF0000"/>
                </a:solidFill>
              </a:rPr>
              <a:t>compute</a:t>
            </a:r>
            <a:r>
              <a:rPr lang="en-US" dirty="0"/>
              <a:t> with colors: define blends of colors or a color ramp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it easier to specify color </a:t>
            </a:r>
            <a:r>
              <a:rPr lang="en-US" dirty="0">
                <a:solidFill>
                  <a:srgbClr val="FF0000"/>
                </a:solidFill>
              </a:rPr>
              <a:t>schemes</a:t>
            </a:r>
            <a:r>
              <a:rPr lang="en-US" dirty="0"/>
              <a:t> with decent </a:t>
            </a:r>
            <a:r>
              <a:rPr lang="en-US" dirty="0">
                <a:solidFill>
                  <a:srgbClr val="FF0000"/>
                </a:solidFill>
              </a:rPr>
              <a:t>perceptual</a:t>
            </a:r>
            <a:r>
              <a:rPr lang="en-US" dirty="0"/>
              <a:t>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it easier to map colors to </a:t>
            </a:r>
            <a:r>
              <a:rPr lang="en-US" dirty="0">
                <a:solidFill>
                  <a:srgbClr val="FF0000"/>
                </a:solidFill>
              </a:rPr>
              <a:t>data features </a:t>
            </a:r>
            <a:r>
              <a:rPr lang="en-US" dirty="0"/>
              <a:t>I want to show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800" y="2819400"/>
            <a:ext cx="22764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Every time you are forced to say “#008B8B” or “cyan4” a puppy dies somewhere</a:t>
            </a:r>
          </a:p>
          <a:p>
            <a:pPr algn="r"/>
            <a:r>
              <a:rPr lang="en-US" i="1" dirty="0"/>
              <a:t>-- MF, 2018</a:t>
            </a:r>
          </a:p>
        </p:txBody>
      </p:sp>
    </p:spTree>
    <p:extLst>
      <p:ext uri="{BB962C8B-B14F-4D97-AF65-F5344CB8AC3E}">
        <p14:creationId xmlns:p14="http://schemas.microsoft.com/office/powerpoint/2010/main" val="22032012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Software: palettes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R (and other software) provide palettes of colors used for </a:t>
            </a:r>
            <a:r>
              <a:rPr lang="en-US" sz="2400" dirty="0">
                <a:solidFill>
                  <a:srgbClr val="FF0000"/>
                </a:solidFill>
              </a:rPr>
              <a:t>defaults</a:t>
            </a:r>
            <a:r>
              <a:rPr lang="en-US" sz="2400" dirty="0"/>
              <a:t> in graphs</a:t>
            </a:r>
          </a:p>
          <a:p>
            <a:pPr lvl="1"/>
            <a:r>
              <a:rPr lang="en-US" sz="2000" dirty="0"/>
              <a:t>Not all are nice– depends on your purpose</a:t>
            </a:r>
          </a:p>
          <a:p>
            <a:pPr lvl="1"/>
            <a:r>
              <a:rPr lang="en-US" sz="2000" dirty="0"/>
              <a:t>But, there are lot of choices – maybe too many!</a:t>
            </a:r>
          </a:p>
          <a:p>
            <a:pPr lvl="1"/>
            <a:r>
              <a:rPr lang="en-US" sz="2000" dirty="0"/>
              <a:t>You can change them </a:t>
            </a:r>
            <a:r>
              <a:rPr lang="en-US" sz="2000" dirty="0">
                <a:solidFill>
                  <a:srgbClr val="FF0000"/>
                </a:solidFill>
              </a:rPr>
              <a:t>once</a:t>
            </a:r>
            <a:r>
              <a:rPr lang="en-US" sz="2000" dirty="0"/>
              <a:t> for all graphs in a session or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095625"/>
            <a:ext cx="7558692" cy="830997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itchFamily="34" charset="0"/>
              </a:rPr>
              <a:t>&gt; (pal &lt;-palette())</a:t>
            </a:r>
          </a:p>
          <a:p>
            <a:r>
              <a:rPr lang="en-US" sz="1600" dirty="0">
                <a:latin typeface="Arial Narrow" pitchFamily="34" charset="0"/>
              </a:rPr>
              <a:t>[1] "black"   "red"     "green3"  "blue"    "cyan"    "magenta" "yellow"  "gray"   </a:t>
            </a:r>
          </a:p>
          <a:p>
            <a:r>
              <a:rPr lang="en-US" sz="1600" dirty="0">
                <a:latin typeface="Arial Narrow" pitchFamily="34" charset="0"/>
              </a:rPr>
              <a:t>&gt; pie(rep(1, length(pal)), labels = </a:t>
            </a:r>
            <a:r>
              <a:rPr lang="en-US" sz="1600" dirty="0" err="1">
                <a:latin typeface="Arial Narrow" pitchFamily="34" charset="0"/>
              </a:rPr>
              <a:t>sprintf</a:t>
            </a:r>
            <a:r>
              <a:rPr lang="en-US" sz="1600" dirty="0">
                <a:latin typeface="Arial Narrow" pitchFamily="34" charset="0"/>
              </a:rPr>
              <a:t>("%d (%s)", </a:t>
            </a:r>
            <a:r>
              <a:rPr lang="en-US" sz="1600" dirty="0" err="1">
                <a:latin typeface="Arial Narrow" pitchFamily="34" charset="0"/>
              </a:rPr>
              <a:t>seq_along</a:t>
            </a:r>
            <a:r>
              <a:rPr lang="en-US" sz="1600" dirty="0">
                <a:latin typeface="Arial Narrow" pitchFamily="34" charset="0"/>
              </a:rPr>
              <a:t>(pal), pal),  col = pal</a:t>
            </a:r>
            <a:r>
              <a:rPr lang="en-US" sz="1600" i="1" dirty="0">
                <a:latin typeface="Arial Narrow" pitchFamily="34" charset="0"/>
              </a:rPr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2979048" cy="249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08129"/>
            <a:ext cx="2885715" cy="196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00600" y="4114800"/>
            <a:ext cx="3215292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palette(rainbow(8)); pie(…)</a:t>
            </a:r>
          </a:p>
        </p:txBody>
      </p:sp>
    </p:spTree>
    <p:extLst>
      <p:ext uri="{BB962C8B-B14F-4D97-AF65-F5344CB8AC3E}">
        <p14:creationId xmlns:p14="http://schemas.microsoft.com/office/powerpoint/2010/main" val="20540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R: basic palettes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18156"/>
            <a:ext cx="1942857" cy="1904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228" y="1828800"/>
            <a:ext cx="1942857" cy="1904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0"/>
            <a:ext cx="1952381" cy="1904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228" y="4572000"/>
            <a:ext cx="1942857" cy="19047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4350" y="1248399"/>
            <a:ext cx="3219450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n &lt;- 12</a:t>
            </a:r>
          </a:p>
          <a:p>
            <a:r>
              <a:rPr lang="pt-BR" dirty="0"/>
              <a:t>pie(rep(1, n), col=</a:t>
            </a:r>
            <a:r>
              <a:rPr lang="pt-BR" b="1" dirty="0"/>
              <a:t>rainbow</a:t>
            </a:r>
            <a:r>
              <a:rPr lang="pt-BR" dirty="0"/>
              <a:t>(n))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24228" y="1386898"/>
            <a:ext cx="3600572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pie(rep(1, n), col=</a:t>
            </a:r>
            <a:r>
              <a:rPr lang="en-US" b="1" dirty="0" err="1"/>
              <a:t>heat.colors</a:t>
            </a:r>
            <a:r>
              <a:rPr lang="en-US" dirty="0"/>
              <a:t>(n))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350" y="4210050"/>
            <a:ext cx="3600450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pie(rep(1, n), col=</a:t>
            </a:r>
            <a:r>
              <a:rPr lang="en-US" b="1" dirty="0" err="1"/>
              <a:t>terrain.colors</a:t>
            </a:r>
            <a:r>
              <a:rPr lang="en-US" dirty="0"/>
              <a:t>(n))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600" y="4210050"/>
            <a:ext cx="3810000" cy="38100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pie(rep(1, n), col=</a:t>
            </a:r>
            <a:r>
              <a:rPr lang="en-US" b="1" dirty="0" err="1"/>
              <a:t>topo.colors</a:t>
            </a:r>
            <a:r>
              <a:rPr lang="en-US" dirty="0"/>
              <a:t>(n))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BB3C32-6E3D-43AD-92C5-340368317FE1}"/>
              </a:ext>
            </a:extLst>
          </p:cNvPr>
          <p:cNvSpPr txBox="1"/>
          <p:nvPr/>
        </p:nvSpPr>
        <p:spPr>
          <a:xfrm>
            <a:off x="6003234" y="2177214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C7F3FE-6600-4150-8C9E-9EA089A2C775}"/>
              </a:ext>
            </a:extLst>
          </p:cNvPr>
          <p:cNvSpPr txBox="1"/>
          <p:nvPr/>
        </p:nvSpPr>
        <p:spPr>
          <a:xfrm>
            <a:off x="6082262" y="2890839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695F39-BFF7-4FCF-84A3-DF9EBC10DA96}"/>
              </a:ext>
            </a:extLst>
          </p:cNvPr>
          <p:cNvSpPr txBox="1"/>
          <p:nvPr/>
        </p:nvSpPr>
        <p:spPr>
          <a:xfrm>
            <a:off x="2399813" y="5066406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EC91F3-F7EF-4FD3-8C33-DC5EB84107ED}"/>
              </a:ext>
            </a:extLst>
          </p:cNvPr>
          <p:cNvSpPr txBox="1"/>
          <p:nvPr/>
        </p:nvSpPr>
        <p:spPr>
          <a:xfrm>
            <a:off x="2361713" y="5714479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23205899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R: basic palettes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18156"/>
            <a:ext cx="1942857" cy="1904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819275"/>
            <a:ext cx="1942857" cy="1904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0"/>
            <a:ext cx="1952381" cy="1904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62475"/>
            <a:ext cx="1942857" cy="19047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4350" y="1312886"/>
            <a:ext cx="1771650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rainbow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0" y="1312886"/>
            <a:ext cx="1771772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heat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350" y="4210050"/>
            <a:ext cx="1543050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terrain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0" y="4200525"/>
            <a:ext cx="1847485" cy="38100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topo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7800" y="1371600"/>
            <a:ext cx="34290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Discussion Q: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Which of these seem better for </a:t>
            </a:r>
            <a:r>
              <a:rPr lang="en-US" dirty="0">
                <a:solidFill>
                  <a:srgbClr val="FF0000"/>
                </a:solidFill>
              </a:rPr>
              <a:t>quantitative</a:t>
            </a:r>
            <a:r>
              <a:rPr lang="en-US" dirty="0"/>
              <a:t> variables?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Which for </a:t>
            </a:r>
            <a:r>
              <a:rPr lang="en-US" dirty="0">
                <a:solidFill>
                  <a:srgbClr val="FF0000"/>
                </a:solidFill>
              </a:rPr>
              <a:t>categorical</a:t>
            </a:r>
            <a:r>
              <a:rPr lang="en-US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These are shown for </a:t>
            </a:r>
            <a:r>
              <a:rPr lang="en-US" dirty="0">
                <a:solidFill>
                  <a:srgbClr val="FF0000"/>
                </a:solidFill>
              </a:rPr>
              <a:t>area</a:t>
            </a:r>
            <a:r>
              <a:rPr lang="en-US" dirty="0"/>
              <a:t> fill.  How effective would they be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point</a:t>
            </a:r>
            <a:r>
              <a:rPr lang="en-US" dirty="0"/>
              <a:t> colors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line</a:t>
            </a:r>
            <a:r>
              <a:rPr lang="en-US" dirty="0"/>
              <a:t> colors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E.g., </a:t>
            </a:r>
            <a:r>
              <a:rPr lang="en-US" dirty="0">
                <a:highlight>
                  <a:srgbClr val="FFFF00"/>
                </a:highlight>
              </a:rPr>
              <a:t>yellow</a:t>
            </a:r>
            <a:r>
              <a:rPr lang="en-US" dirty="0"/>
              <a:t> is bright as an area, but nearly invisible as points (</a:t>
            </a:r>
            <a: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  <a:t></a:t>
            </a:r>
            <a:r>
              <a:rPr lang="en-US" dirty="0"/>
              <a:t>) or lines (       ) or </a:t>
            </a:r>
            <a:r>
              <a:rPr lang="en-US" dirty="0">
                <a:solidFill>
                  <a:srgbClr val="CCCC00"/>
                </a:solidFill>
              </a:rPr>
              <a:t>text on a white background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EDB396-6A08-41F1-9039-9B1449108ECF}"/>
              </a:ext>
            </a:extLst>
          </p:cNvPr>
          <p:cNvCxnSpPr/>
          <p:nvPr/>
        </p:nvCxnSpPr>
        <p:spPr>
          <a:xfrm>
            <a:off x="5943600" y="5029200"/>
            <a:ext cx="304800" cy="0"/>
          </a:xfrm>
          <a:prstGeom prst="line">
            <a:avLst/>
          </a:prstGeom>
          <a:ln w="34925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0301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palettes: </a:t>
            </a:r>
            <a:r>
              <a:rPr lang="en-US" dirty="0" err="1"/>
              <a:t>ColorBrewer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142" y="2438400"/>
            <a:ext cx="5747658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43000"/>
            <a:ext cx="81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ColorBrewer</a:t>
            </a:r>
            <a:r>
              <a:rPr lang="en-US" dirty="0"/>
              <a:t>, by Cynthia Brewer provides an interactive application for choosing color pallets, </a:t>
            </a:r>
            <a:r>
              <a:rPr lang="en-US" dirty="0">
                <a:hlinkClick r:id="rId3"/>
              </a:rPr>
              <a:t>http://colorbrewer2.org</a:t>
            </a:r>
            <a:r>
              <a:rPr lang="en-US" dirty="0"/>
              <a:t> </a:t>
            </a:r>
          </a:p>
          <a:p>
            <a:r>
              <a:rPr lang="en-US" dirty="0"/>
              <a:t>This is one example of a </a:t>
            </a:r>
            <a:r>
              <a:rPr lang="en-US" dirty="0">
                <a:solidFill>
                  <a:srgbClr val="FF0000"/>
                </a:solidFill>
              </a:rPr>
              <a:t>multi-hue</a:t>
            </a:r>
            <a:r>
              <a:rPr lang="en-US" dirty="0"/>
              <a:t> scheme for a </a:t>
            </a:r>
            <a:r>
              <a:rPr lang="en-US" dirty="0">
                <a:solidFill>
                  <a:srgbClr val="FF0000"/>
                </a:solidFill>
              </a:rPr>
              <a:t>quantitative,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sequential </a:t>
            </a:r>
            <a:r>
              <a:rPr lang="en-US" dirty="0"/>
              <a:t>variable, shown from low to high with 4 color classes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799" y="6248400"/>
            <a:ext cx="6400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example: </a:t>
            </a:r>
            <a:r>
              <a:rPr lang="en-US" sz="1400" dirty="0">
                <a:hlinkClick r:id="rId4"/>
              </a:rPr>
              <a:t>http://colorbrewer2.org/#type=sequential&amp;scheme=BuGn&amp;n=4</a:t>
            </a:r>
            <a:r>
              <a:rPr lang="en-US" sz="14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1242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choose different versions of the scheme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2667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variable type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42672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export color specs</a:t>
            </a:r>
          </a:p>
          <a:p>
            <a:r>
              <a:rPr lang="en-US" sz="1400" dirty="0"/>
              <a:t>to HEX, RGB, CMYK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981200" y="2820888"/>
            <a:ext cx="8382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47900" y="3505200"/>
            <a:ext cx="8382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028825" y="4421088"/>
            <a:ext cx="1704975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2668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palettes: </a:t>
            </a:r>
            <a:r>
              <a:rPr lang="en-US" dirty="0" err="1"/>
              <a:t>ColorBrewer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143000"/>
            <a:ext cx="81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Diverging schemes </a:t>
            </a:r>
            <a:r>
              <a:rPr lang="en-US" dirty="0"/>
              <a:t>are designed to show a quantitative variable, where we want to see what is low vs. what is high, leaving the middle of less visual impact – difference from average, residuals,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799" y="6248400"/>
            <a:ext cx="6400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example: </a:t>
            </a:r>
            <a:r>
              <a:rPr lang="en-US" sz="1400" dirty="0">
                <a:hlinkClick r:id="rId2"/>
              </a:rPr>
              <a:t>http://colorbrewer2.org/#type=diverging&amp;scheme=RdBu&amp;n=5</a:t>
            </a:r>
            <a:r>
              <a:rPr lang="en-US" sz="1400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68" y="2133600"/>
            <a:ext cx="5747657" cy="365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2590800"/>
            <a:ext cx="190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there are different schemes within this rubric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3886200"/>
            <a:ext cx="1905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there are tools to filter for colorblind, print &amp; B/W</a:t>
            </a:r>
          </a:p>
          <a:p>
            <a:r>
              <a:rPr lang="en-US" sz="1400" dirty="0"/>
              <a:t>Warnings when not friendly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00275" y="2831901"/>
            <a:ext cx="8382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085975" y="4114800"/>
            <a:ext cx="8382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072468" y="4038600"/>
            <a:ext cx="1737532" cy="762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918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palettes: </a:t>
            </a:r>
            <a:r>
              <a:rPr lang="en-US" dirty="0" err="1"/>
              <a:t>ColorBrewer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143000"/>
            <a:ext cx="81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Qualitative schemes </a:t>
            </a:r>
            <a:r>
              <a:rPr lang="en-US" dirty="0"/>
              <a:t>are designed to show a </a:t>
            </a:r>
            <a:r>
              <a:rPr lang="en-US" dirty="0">
                <a:solidFill>
                  <a:srgbClr val="FF0000"/>
                </a:solidFill>
              </a:rPr>
              <a:t>categorical</a:t>
            </a:r>
            <a:r>
              <a:rPr lang="en-US" dirty="0"/>
              <a:t> variable, where we want to see differences among </a:t>
            </a:r>
            <a:r>
              <a:rPr lang="en-US" dirty="0">
                <a:solidFill>
                  <a:srgbClr val="FF0000"/>
                </a:solidFill>
              </a:rPr>
              <a:t>unordered</a:t>
            </a:r>
            <a:r>
              <a:rPr lang="en-US" dirty="0"/>
              <a:t> categories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799" y="6248400"/>
            <a:ext cx="6400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example: </a:t>
            </a:r>
            <a:r>
              <a:rPr lang="en-US" sz="1400" dirty="0">
                <a:hlinkClick r:id="rId2"/>
              </a:rPr>
              <a:t>http://colorbrewer2.org/#type=qualitative&amp;scheme=Accent&amp;n=5</a:t>
            </a:r>
            <a:r>
              <a:rPr lang="en-US" sz="14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77" y="1905000"/>
            <a:ext cx="5783623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25146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various schemes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847850"/>
            <a:ext cx="1493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choose # classes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256186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other context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51054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add transparency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26977" y="1984176"/>
            <a:ext cx="8382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026977" y="2690514"/>
            <a:ext cx="8382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019300" y="4414539"/>
            <a:ext cx="8382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019300" y="5262264"/>
            <a:ext cx="8382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3400" y="5715000"/>
            <a:ext cx="811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are all available in the </a:t>
            </a:r>
            <a:r>
              <a:rPr lang="en-US" dirty="0" err="1"/>
              <a:t>RColorBrewer</a:t>
            </a:r>
            <a:r>
              <a:rPr lang="en-US" dirty="0"/>
              <a:t> package</a:t>
            </a:r>
          </a:p>
        </p:txBody>
      </p:sp>
    </p:spTree>
    <p:extLst>
      <p:ext uri="{BB962C8B-B14F-4D97-AF65-F5344CB8AC3E}">
        <p14:creationId xmlns:p14="http://schemas.microsoft.com/office/powerpoint/2010/main" val="27579646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palettes: </a:t>
            </a:r>
            <a:r>
              <a:rPr lang="en-US" dirty="0" err="1"/>
              <a:t>RColorBrewer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1676400"/>
            <a:ext cx="6166452" cy="488130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2925" y="2652456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sequential</a:t>
            </a:r>
          </a:p>
        </p:txBody>
      </p:sp>
      <p:sp>
        <p:nvSpPr>
          <p:cNvPr id="6" name="Rectangle 5"/>
          <p:cNvSpPr/>
          <p:nvPr/>
        </p:nvSpPr>
        <p:spPr>
          <a:xfrm>
            <a:off x="542925" y="5624256"/>
            <a:ext cx="1331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diverging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542925" y="4481256"/>
            <a:ext cx="1503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qualitative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99" y="1219200"/>
            <a:ext cx="8233377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RColorBrewer</a:t>
            </a:r>
            <a:r>
              <a:rPr lang="en-US" dirty="0"/>
              <a:t>::</a:t>
            </a:r>
            <a:r>
              <a:rPr lang="en-US" dirty="0" err="1"/>
              <a:t>display.brewer.all</a:t>
            </a:r>
            <a:r>
              <a:rPr lang="en-US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664939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10000" cy="715962"/>
          </a:xfrm>
        </p:spPr>
        <p:txBody>
          <a:bodyPr>
            <a:normAutofit/>
          </a:bodyPr>
          <a:lstStyle/>
          <a:p>
            <a:r>
              <a:rPr lang="en-US" sz="3600" dirty="0"/>
              <a:t>R: </a:t>
            </a:r>
            <a:r>
              <a:rPr lang="en-US" sz="3600" dirty="0" err="1"/>
              <a:t>choose_palette</a:t>
            </a:r>
            <a:r>
              <a:rPr lang="en-US" sz="3600" dirty="0"/>
              <a:t>()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8600"/>
            <a:ext cx="4460476" cy="5674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6250" y="3200400"/>
            <a:ext cx="3810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 Color </a:t>
            </a:r>
            <a:r>
              <a:rPr lang="en-US" dirty="0" err="1"/>
              <a:t>cheatsheet</a:t>
            </a:r>
            <a:r>
              <a:rPr lang="en-US" dirty="0"/>
              <a:t>, by Malcolm Fraser is a </a:t>
            </a:r>
            <a:r>
              <a:rPr lang="en-US" dirty="0" err="1"/>
              <a:t>goto</a:t>
            </a:r>
            <a:r>
              <a:rPr lang="en-US" dirty="0"/>
              <a:t> source for all aspects of color in R:</a:t>
            </a:r>
          </a:p>
          <a:p>
            <a:r>
              <a:rPr lang="en-US" sz="1600" dirty="0">
                <a:hlinkClick r:id="rId3"/>
              </a:rPr>
              <a:t>https://www.nceas.ucsb.edu/~frazier/RSpatialGuides/colorPaletteCheatsheet.pdf</a:t>
            </a:r>
            <a:r>
              <a:rPr lang="en-US" sz="16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295400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colorspace</a:t>
            </a:r>
            <a:r>
              <a:rPr lang="en-US" dirty="0"/>
              <a:t> package in R has an interactive palette widget.</a:t>
            </a:r>
          </a:p>
          <a:p>
            <a:endParaRPr lang="en-US" dirty="0"/>
          </a:p>
          <a:p>
            <a:r>
              <a:rPr lang="en-US" dirty="0"/>
              <a:t>It also provides functions for many kinds of color manipulations.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1019175"/>
            <a:ext cx="16002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919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Viridis</a:t>
            </a:r>
            <a:r>
              <a:rPr lang="en-CA" dirty="0"/>
              <a:t> palettes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/>
              <a:t>Designed by </a:t>
            </a:r>
            <a:r>
              <a:rPr lang="en-CA" sz="2400" dirty="0" err="1"/>
              <a:t>Stéfan</a:t>
            </a:r>
            <a:r>
              <a:rPr lang="en-CA" sz="2400" dirty="0"/>
              <a:t> van der Walt and Nathaniel Smith for Python; ported to R in the </a:t>
            </a:r>
            <a:r>
              <a:rPr lang="en-CA" sz="2400" dirty="0" err="1">
                <a:hlinkClick r:id="rId2"/>
              </a:rPr>
              <a:t>viridis</a:t>
            </a:r>
            <a:r>
              <a:rPr lang="en-CA" sz="2400" dirty="0"/>
              <a:t> package.</a:t>
            </a:r>
          </a:p>
          <a:p>
            <a:pPr marL="0" indent="0">
              <a:buNone/>
            </a:pPr>
            <a:r>
              <a:rPr lang="en-CA" sz="2400" dirty="0"/>
              <a:t>Goals:</a:t>
            </a:r>
          </a:p>
          <a:p>
            <a:r>
              <a:rPr lang="en-CA" sz="2000" b="1" dirty="0">
                <a:solidFill>
                  <a:srgbClr val="FF0000"/>
                </a:solidFill>
              </a:rPr>
              <a:t>Colorful</a:t>
            </a:r>
            <a:r>
              <a:rPr lang="en-CA" sz="2000" dirty="0"/>
              <a:t>, spanning as wide a palette as possible so as to make differences easy to see</a:t>
            </a:r>
          </a:p>
          <a:p>
            <a:r>
              <a:rPr lang="en-CA" sz="2000" b="1" dirty="0">
                <a:solidFill>
                  <a:srgbClr val="FF0000"/>
                </a:solidFill>
              </a:rPr>
              <a:t>Perceptually uniform</a:t>
            </a:r>
            <a:r>
              <a:rPr lang="en-CA" sz="2000" dirty="0"/>
              <a:t>: values close to each other have similar-appearing colors and values far away from each other have more different-appearing colors </a:t>
            </a:r>
          </a:p>
          <a:p>
            <a:r>
              <a:rPr lang="en-CA" sz="2000" b="1" dirty="0">
                <a:solidFill>
                  <a:srgbClr val="FF0000"/>
                </a:solidFill>
              </a:rPr>
              <a:t>Robust to colorblindness</a:t>
            </a:r>
            <a:r>
              <a:rPr lang="en-CA" sz="2000" dirty="0"/>
              <a:t>: these properties hold true for people with common forms of colorblindness, as well as in grey scale printing</a:t>
            </a:r>
          </a:p>
          <a:p>
            <a:r>
              <a:rPr lang="en-CA" sz="2000" b="1" dirty="0">
                <a:solidFill>
                  <a:srgbClr val="FF0000"/>
                </a:solidFill>
              </a:rPr>
              <a:t>Pretty</a:t>
            </a:r>
            <a:r>
              <a:rPr lang="en-CA" sz="2000" b="1" dirty="0"/>
              <a:t>: </a:t>
            </a:r>
            <a:r>
              <a:rPr lang="en-CA" sz="2000" dirty="0"/>
              <a:t>much nicer as a defaults in software</a:t>
            </a:r>
          </a:p>
          <a:p>
            <a:pPr marL="0" indent="0">
              <a:buNone/>
            </a:pPr>
            <a:endParaRPr lang="en-CA" sz="2000" b="1" dirty="0"/>
          </a:p>
          <a:p>
            <a:pPr marL="0" indent="0">
              <a:buNone/>
            </a:pPr>
            <a:r>
              <a:rPr lang="en-CA" sz="2000" dirty="0"/>
              <a:t>These assertions are largely </a:t>
            </a:r>
            <a:r>
              <a:rPr lang="en-CA" sz="2000" dirty="0">
                <a:solidFill>
                  <a:srgbClr val="FF0000"/>
                </a:solidFill>
              </a:rPr>
              <a:t>untested</a:t>
            </a:r>
            <a:r>
              <a:rPr lang="en-CA" sz="2000" dirty="0"/>
              <a:t>. Perhaps a good research topic!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32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Perception: Bottom-up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57200" y="1219200"/>
            <a:ext cx="7933594" cy="1380000"/>
            <a:chOff x="457200" y="1219200"/>
            <a:chExt cx="7933594" cy="13800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127" y="1219200"/>
              <a:ext cx="4546667" cy="13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57200" y="1219200"/>
              <a:ext cx="3276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How many 5s in this display?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3400" y="2902792"/>
            <a:ext cx="7857394" cy="1398692"/>
            <a:chOff x="533400" y="2971800"/>
            <a:chExt cx="7857394" cy="1398692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460" y="2990492"/>
              <a:ext cx="4533334" cy="13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33400" y="2971800"/>
              <a:ext cx="28762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How many 5s in this display?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85800" y="4724400"/>
            <a:ext cx="79180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Numerals differ only in </a:t>
            </a:r>
            <a:r>
              <a:rPr lang="en-US" dirty="0">
                <a:solidFill>
                  <a:srgbClr val="FF0000"/>
                </a:solidFill>
              </a:rPr>
              <a:t>shape</a:t>
            </a:r>
            <a:r>
              <a:rPr lang="en-US" dirty="0"/>
              <a:t>, and are high-level symbols</a:t>
            </a:r>
          </a:p>
          <a:p>
            <a:r>
              <a:rPr lang="en-US" dirty="0"/>
              <a:t>You have to literally scan them </a:t>
            </a:r>
            <a:r>
              <a:rPr lang="en-US" b="1" dirty="0"/>
              <a:t>all</a:t>
            </a:r>
            <a:r>
              <a:rPr lang="en-US" dirty="0"/>
              <a:t> &amp; count the 5s.</a:t>
            </a:r>
          </a:p>
          <a:p>
            <a:r>
              <a:rPr lang="en-US" dirty="0"/>
              <a:t>The distinction of </a:t>
            </a:r>
            <a:r>
              <a:rPr lang="en-US" dirty="0">
                <a:solidFill>
                  <a:srgbClr val="FF0000"/>
                </a:solidFill>
              </a:rPr>
              <a:t>color</a:t>
            </a:r>
            <a:r>
              <a:rPr lang="en-US" dirty="0"/>
              <a:t> is immediate &amp; </a:t>
            </a:r>
            <a:r>
              <a:rPr lang="en-US" b="1" dirty="0"/>
              <a:t>pre-attentive</a:t>
            </a:r>
          </a:p>
          <a:p>
            <a:r>
              <a:rPr lang="en-US" dirty="0"/>
              <a:t>You only have to scan for 5s &amp; count them.</a:t>
            </a:r>
          </a:p>
          <a:p>
            <a:endParaRPr lang="en-US" dirty="0"/>
          </a:p>
          <a:p>
            <a:r>
              <a:rPr lang="en-US" dirty="0"/>
              <a:t>This is why </a:t>
            </a:r>
            <a:r>
              <a:rPr lang="en-US" dirty="0">
                <a:solidFill>
                  <a:srgbClr val="FF0000"/>
                </a:solidFill>
              </a:rPr>
              <a:t>color </a:t>
            </a:r>
            <a:r>
              <a:rPr lang="en-US" dirty="0"/>
              <a:t>is an important visual attribute for a </a:t>
            </a:r>
            <a:r>
              <a:rPr lang="en-US" dirty="0">
                <a:solidFill>
                  <a:srgbClr val="FF0000"/>
                </a:solidFill>
              </a:rPr>
              <a:t>categorical</a:t>
            </a:r>
            <a:r>
              <a:rPr lang="en-US" dirty="0"/>
              <a:t> variable in graphs</a:t>
            </a:r>
          </a:p>
        </p:txBody>
      </p:sp>
    </p:spTree>
    <p:extLst>
      <p:ext uri="{BB962C8B-B14F-4D97-AF65-F5344CB8AC3E}">
        <p14:creationId xmlns:p14="http://schemas.microsoft.com/office/powerpoint/2010/main" val="18707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Comparing quantitative palettes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2162175"/>
            <a:ext cx="512064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43000"/>
            <a:ext cx="8244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a </a:t>
            </a:r>
            <a:r>
              <a:rPr lang="en-US" dirty="0">
                <a:solidFill>
                  <a:srgbClr val="FF0000"/>
                </a:solidFill>
              </a:rPr>
              <a:t>quantitative</a:t>
            </a:r>
            <a:r>
              <a:rPr lang="en-US" dirty="0"/>
              <a:t> variable and a </a:t>
            </a:r>
            <a:r>
              <a:rPr lang="en-US" dirty="0">
                <a:solidFill>
                  <a:srgbClr val="FF0000"/>
                </a:solidFill>
              </a:rPr>
              <a:t>continuous</a:t>
            </a:r>
            <a:r>
              <a:rPr lang="en-US" dirty="0"/>
              <a:t> color scale, there are many choices. </a:t>
            </a:r>
          </a:p>
          <a:p>
            <a:r>
              <a:rPr lang="en-US" dirty="0"/>
              <a:t>How well do they work?</a:t>
            </a:r>
          </a:p>
        </p:txBody>
      </p:sp>
      <p:sp>
        <p:nvSpPr>
          <p:cNvPr id="6" name="Left Brace 5"/>
          <p:cNvSpPr/>
          <p:nvPr/>
        </p:nvSpPr>
        <p:spPr>
          <a:xfrm>
            <a:off x="3257550" y="2238375"/>
            <a:ext cx="304800" cy="83820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3314700" y="3838575"/>
            <a:ext cx="304800" cy="83820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3314700" y="4829175"/>
            <a:ext cx="304800" cy="83820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600" y="2438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base palettes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3314700"/>
            <a:ext cx="272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ggplot</a:t>
            </a:r>
            <a:r>
              <a:rPr lang="en-US" dirty="0"/>
              <a:t> default palette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409575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ColorBrewer</a:t>
            </a:r>
            <a:r>
              <a:rPr lang="en-US" dirty="0"/>
              <a:t> palettes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5029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viridis</a:t>
            </a:r>
            <a:r>
              <a:rPr lang="en-US" dirty="0"/>
              <a:t> palettes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8550" y="2022901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ym typeface="Wingdings"/>
              </a:rPr>
              <a:t></a:t>
            </a:r>
            <a:endParaRPr lang="en-US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3581400" y="3575476"/>
            <a:ext cx="952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15" name="TextBox 14"/>
          <p:cNvSpPr txBox="1"/>
          <p:nvPr/>
        </p:nvSpPr>
        <p:spPr>
          <a:xfrm>
            <a:off x="3743325" y="5175766"/>
            <a:ext cx="628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69751" y="2521803"/>
            <a:ext cx="5757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dirty="0">
                <a:solidFill>
                  <a:prstClr val="black"/>
                </a:solidFill>
                <a:sym typeface="Wingdings"/>
              </a:rPr>
              <a:t>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69751" y="3058805"/>
            <a:ext cx="5757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dirty="0">
                <a:solidFill>
                  <a:prstClr val="black"/>
                </a:solidFill>
                <a:sym typeface="Wingdings"/>
              </a:rPr>
              <a:t>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43302" y="4678055"/>
            <a:ext cx="6286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sym typeface="Wingdings"/>
              </a:rPr>
              <a:t>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34672" y="4101555"/>
            <a:ext cx="4459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5800" y="60198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 bit tricky:  ideally, we want a </a:t>
            </a:r>
            <a:r>
              <a:rPr lang="en-US" dirty="0">
                <a:solidFill>
                  <a:srgbClr val="FF0000"/>
                </a:solidFill>
              </a:rPr>
              <a:t>wide range </a:t>
            </a:r>
            <a:r>
              <a:rPr lang="en-US" dirty="0"/>
              <a:t>of color</a:t>
            </a:r>
          </a:p>
        </p:txBody>
      </p:sp>
    </p:spTree>
    <p:extLst>
      <p:ext uri="{BB962C8B-B14F-4D97-AF65-F5344CB8AC3E}">
        <p14:creationId xmlns:p14="http://schemas.microsoft.com/office/powerpoint/2010/main" val="15353837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Comparing palettes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81</a:t>
            </a:fld>
            <a:endParaRPr lang="en-US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4038600" cy="3084273"/>
          </a:xfrm>
          <a:prstGeom prst="rect">
            <a:avLst/>
          </a:prstGeom>
        </p:spPr>
      </p:pic>
      <p:pic>
        <p:nvPicPr>
          <p:cNvPr id="5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11378"/>
            <a:ext cx="4246667" cy="3000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4800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is shown in this map?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199" y="53479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rainbow color scale obscures the main features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8199" y="5347900"/>
            <a:ext cx="4246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color scheme was designed to reveal the essential topography of the map &amp; to have perceptually equal elevation steps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0" y="1387733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 we can see it– elevation in the Florida coast: above or below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6400800"/>
            <a:ext cx="708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>
                <a:hlinkClick r:id="rId4"/>
              </a:rPr>
              <a:t>http://www.research.ibm.com/people/l/lloydt/color/color.HTM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711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Comparing palettes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7" y="1480066"/>
            <a:ext cx="4261334" cy="3969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68" y="1480066"/>
            <a:ext cx="4254857" cy="39375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925" y="5630590"/>
            <a:ext cx="3886200" cy="830997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 Narrow" panose="020B0606020202030204" pitchFamily="34" charset="0"/>
              </a:rPr>
              <a:t>df</a:t>
            </a:r>
            <a:r>
              <a:rPr lang="en-US" sz="1200" dirty="0">
                <a:latin typeface="Arial Narrow" panose="020B0606020202030204" pitchFamily="34" charset="0"/>
              </a:rPr>
              <a:t> &lt;- </a:t>
            </a:r>
            <a:r>
              <a:rPr lang="en-US" sz="1200" dirty="0" err="1">
                <a:latin typeface="Arial Narrow" panose="020B0606020202030204" pitchFamily="34" charset="0"/>
              </a:rPr>
              <a:t>data.frame</a:t>
            </a:r>
            <a:r>
              <a:rPr lang="en-US" sz="1200" dirty="0">
                <a:latin typeface="Arial Narrow" panose="020B0606020202030204" pitchFamily="34" charset="0"/>
              </a:rPr>
              <a:t>(x = </a:t>
            </a:r>
            <a:r>
              <a:rPr lang="en-US" sz="1200" dirty="0" err="1">
                <a:latin typeface="Arial Narrow" panose="020B0606020202030204" pitchFamily="34" charset="0"/>
              </a:rPr>
              <a:t>rnorm</a:t>
            </a:r>
            <a:r>
              <a:rPr lang="en-US" sz="1200" dirty="0">
                <a:latin typeface="Arial Narrow" panose="020B0606020202030204" pitchFamily="34" charset="0"/>
              </a:rPr>
              <a:t>(10000), y = </a:t>
            </a:r>
            <a:r>
              <a:rPr lang="en-US" sz="1200" dirty="0" err="1">
                <a:latin typeface="Arial Narrow" panose="020B0606020202030204" pitchFamily="34" charset="0"/>
              </a:rPr>
              <a:t>rnorm</a:t>
            </a:r>
            <a:r>
              <a:rPr lang="en-US" sz="1200" dirty="0">
                <a:latin typeface="Arial Narrow" panose="020B0606020202030204" pitchFamily="34" charset="0"/>
              </a:rPr>
              <a:t>(10000))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g &lt;- </a:t>
            </a:r>
            <a:r>
              <a:rPr lang="en-US" sz="1200" dirty="0" err="1">
                <a:latin typeface="Arial Narrow" panose="020B0606020202030204" pitchFamily="34" charset="0"/>
              </a:rPr>
              <a:t>ggplot</a:t>
            </a:r>
            <a:r>
              <a:rPr lang="en-US" sz="1200" dirty="0">
                <a:latin typeface="Arial Narrow" panose="020B0606020202030204" pitchFamily="34" charset="0"/>
              </a:rPr>
              <a:t>(</a:t>
            </a:r>
            <a:r>
              <a:rPr lang="en-US" sz="1200" dirty="0" err="1">
                <a:latin typeface="Arial Narrow" panose="020B0606020202030204" pitchFamily="34" charset="0"/>
              </a:rPr>
              <a:t>df</a:t>
            </a:r>
            <a:r>
              <a:rPr lang="en-US" sz="1200" dirty="0">
                <a:latin typeface="Arial Narrow" panose="020B0606020202030204" pitchFamily="34" charset="0"/>
              </a:rPr>
              <a:t>, </a:t>
            </a:r>
            <a:r>
              <a:rPr lang="en-US" sz="1200" dirty="0" err="1">
                <a:latin typeface="Arial Narrow" panose="020B0606020202030204" pitchFamily="34" charset="0"/>
              </a:rPr>
              <a:t>aes</a:t>
            </a:r>
            <a:r>
              <a:rPr lang="en-US" sz="1200" dirty="0">
                <a:latin typeface="Arial Narrow" panose="020B0606020202030204" pitchFamily="34" charset="0"/>
              </a:rPr>
              <a:t>(x = x, y = y)) +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     </a:t>
            </a:r>
            <a:r>
              <a:rPr lang="en-US" sz="1200" dirty="0" err="1">
                <a:latin typeface="Arial Narrow" panose="020B0606020202030204" pitchFamily="34" charset="0"/>
              </a:rPr>
              <a:t>geom_hex</a:t>
            </a:r>
            <a:r>
              <a:rPr lang="en-US" sz="1200" dirty="0">
                <a:latin typeface="Arial Narrow" panose="020B0606020202030204" pitchFamily="34" charset="0"/>
              </a:rPr>
              <a:t>(bins=40) + </a:t>
            </a:r>
            <a:r>
              <a:rPr lang="en-US" sz="1200" dirty="0" err="1">
                <a:latin typeface="Arial Narrow" panose="020B0606020202030204" pitchFamily="34" charset="0"/>
              </a:rPr>
              <a:t>coord_fixed</a:t>
            </a:r>
            <a:r>
              <a:rPr lang="en-US" sz="1200" dirty="0">
                <a:latin typeface="Arial Narrow" panose="020B0606020202030204" pitchFamily="34" charset="0"/>
              </a:rPr>
              <a:t>() + </a:t>
            </a:r>
            <a:r>
              <a:rPr lang="en-US" sz="1200" dirty="0" err="1">
                <a:latin typeface="Arial Narrow" panose="020B0606020202030204" pitchFamily="34" charset="0"/>
              </a:rPr>
              <a:t>theme_bw</a:t>
            </a:r>
            <a:r>
              <a:rPr lang="en-US" sz="1200" dirty="0">
                <a:latin typeface="Arial Narrow" panose="020B0606020202030204" pitchFamily="34" charset="0"/>
              </a:rPr>
              <a:t>()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110734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ggplot</a:t>
            </a:r>
            <a:r>
              <a:rPr lang="en-US" dirty="0"/>
              <a:t> default palette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6800" y="111073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viridis</a:t>
            </a:r>
            <a:r>
              <a:rPr lang="en-US" dirty="0"/>
              <a:t> default palette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6800" y="5630590"/>
            <a:ext cx="3581400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library(</a:t>
            </a:r>
            <a:r>
              <a:rPr lang="en-US" sz="1600" dirty="0" err="1">
                <a:latin typeface="Arial Narrow" panose="020B0606020202030204" pitchFamily="34" charset="0"/>
              </a:rPr>
              <a:t>viridis</a:t>
            </a:r>
            <a:r>
              <a:rPr lang="en-US" sz="1600" dirty="0">
                <a:latin typeface="Arial Narrow" panose="020B0606020202030204" pitchFamily="34" charset="0"/>
              </a:rPr>
              <a:t>)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g + </a:t>
            </a:r>
            <a:r>
              <a:rPr lang="en-US" sz="1600" b="1" dirty="0" err="1">
                <a:latin typeface="Arial Narrow" panose="020B0606020202030204" pitchFamily="34" charset="0"/>
              </a:rPr>
              <a:t>scale_fill_viridis</a:t>
            </a:r>
            <a:r>
              <a:rPr lang="en-US" sz="1600" b="1" dirty="0">
                <a:latin typeface="Arial Narrow" panose="020B0606020202030204" pitchFamily="34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9496867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446D-12F6-7FAE-6763-B8B166A6A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WEB Du Bois’ sense of color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F9ADF-0DFC-C591-B676-8E9CD7EB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 descr="A map of the state of georgia&#10;&#10;Description automatically generated">
            <a:extLst>
              <a:ext uri="{FF2B5EF4-FFF2-40B4-BE49-F238E27FC236}">
                <a16:creationId xmlns:a16="http://schemas.microsoft.com/office/drawing/2014/main" id="{F06F4FAB-40D7-91D1-94E6-1448FA6EE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" y="1175310"/>
            <a:ext cx="4419600" cy="5546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AC413-D5B8-840E-119C-9663EFFA3696}"/>
              </a:ext>
            </a:extLst>
          </p:cNvPr>
          <p:cNvSpPr txBox="1"/>
          <p:nvPr/>
        </p:nvSpPr>
        <p:spPr>
          <a:xfrm>
            <a:off x="5105400" y="1295400"/>
            <a:ext cx="3581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Goal: Show Negro population of counties in Georgia from 1870 to 1880 &amp; change</a:t>
            </a:r>
          </a:p>
          <a:p>
            <a:endParaRPr lang="en-CA" dirty="0"/>
          </a:p>
          <a:p>
            <a:r>
              <a:rPr lang="en-CA" dirty="0"/>
              <a:t>Which counties had largest Negro pop?</a:t>
            </a:r>
          </a:p>
          <a:p>
            <a:endParaRPr lang="en-CA" dirty="0"/>
          </a:p>
          <a:p>
            <a:r>
              <a:rPr lang="en-CA" dirty="0"/>
              <a:t>Which had lowest?</a:t>
            </a:r>
          </a:p>
          <a:p>
            <a:endParaRPr lang="en-CA" dirty="0"/>
          </a:p>
          <a:p>
            <a:r>
              <a:rPr lang="en-CA" dirty="0"/>
              <a:t>Where was the change greatest? (HARD: need to plot the </a:t>
            </a:r>
            <a:r>
              <a:rPr lang="en-CA" dirty="0" err="1"/>
              <a:t>diff</a:t>
            </a:r>
            <a:r>
              <a:rPr lang="en-CA" baseline="30000" dirty="0" err="1"/>
              <a:t>ce</a:t>
            </a:r>
            <a:endParaRPr lang="en-CA" baseline="30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99E3003-CEFA-C84B-6374-6E1AF1815F6B}"/>
              </a:ext>
            </a:extLst>
          </p:cNvPr>
          <p:cNvSpPr/>
          <p:nvPr/>
        </p:nvSpPr>
        <p:spPr>
          <a:xfrm>
            <a:off x="2514600" y="1752600"/>
            <a:ext cx="533400" cy="5334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9B3A49-DC40-98BB-E2C6-3A572223AA2F}"/>
              </a:ext>
            </a:extLst>
          </p:cNvPr>
          <p:cNvSpPr/>
          <p:nvPr/>
        </p:nvSpPr>
        <p:spPr>
          <a:xfrm>
            <a:off x="685800" y="5562600"/>
            <a:ext cx="533400" cy="533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935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82213522-8BE1-59D7-A913-A8253715A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715962"/>
          </a:xfrm>
        </p:spPr>
        <p:txBody>
          <a:bodyPr>
            <a:normAutofit fontScale="90000"/>
          </a:bodyPr>
          <a:lstStyle/>
          <a:p>
            <a:r>
              <a:rPr lang="en-CA" dirty="0" err="1"/>
              <a:t>RColorBrewer</a:t>
            </a:r>
            <a:r>
              <a:rPr lang="en-CA" dirty="0"/>
              <a:t> to the rescue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073B04-EE5F-B545-BF21-63A905A3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84</a:t>
            </a:fld>
            <a:endParaRPr lang="en-US"/>
          </a:p>
        </p:txBody>
      </p:sp>
      <p:pic>
        <p:nvPicPr>
          <p:cNvPr id="9" name="Picture 8" descr="A map of georgia with different colored squares&#10;&#10;Description automatically generated">
            <a:extLst>
              <a:ext uri="{FF2B5EF4-FFF2-40B4-BE49-F238E27FC236}">
                <a16:creationId xmlns:a16="http://schemas.microsoft.com/office/drawing/2014/main" id="{8868510B-EE6A-015B-CBA5-9A434C233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7880"/>
            <a:ext cx="3798556" cy="4389120"/>
          </a:xfrm>
          <a:prstGeom prst="rect">
            <a:avLst/>
          </a:prstGeom>
        </p:spPr>
      </p:pic>
      <p:pic>
        <p:nvPicPr>
          <p:cNvPr id="11" name="Picture 10" descr="A map of georgia with different colored states&#10;&#10;Description automatically generated">
            <a:extLst>
              <a:ext uri="{FF2B5EF4-FFF2-40B4-BE49-F238E27FC236}">
                <a16:creationId xmlns:a16="http://schemas.microsoft.com/office/drawing/2014/main" id="{7C7F6695-9CC9-47BE-32D1-A52910BF4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609" y="2087880"/>
            <a:ext cx="3762103" cy="4389120"/>
          </a:xfrm>
          <a:prstGeom prst="rect">
            <a:avLst/>
          </a:prstGeom>
        </p:spPr>
      </p:pic>
      <p:pic>
        <p:nvPicPr>
          <p:cNvPr id="13" name="Picture 12" descr="A chart of different shades of red&#10;&#10;Description automatically generated">
            <a:extLst>
              <a:ext uri="{FF2B5EF4-FFF2-40B4-BE49-F238E27FC236}">
                <a16:creationId xmlns:a16="http://schemas.microsoft.com/office/drawing/2014/main" id="{DA19426F-E4D8-5D54-A849-0DC2F87F0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2427" y="129666"/>
            <a:ext cx="1904747" cy="18288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95A90F-062F-0C4A-D060-A51D2C79F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181190"/>
            <a:ext cx="4523809" cy="7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918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A0D7D-0380-4F3C-95D1-C083F4A6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Metbrewer</a:t>
            </a:r>
            <a:r>
              <a:rPr lang="en-US" dirty="0"/>
              <a:t> palettes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93DB6D-E8C1-4E34-A4CF-467E8E4B8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312E8F-3C7B-4DBD-96E8-88E1A75593D2}"/>
              </a:ext>
            </a:extLst>
          </p:cNvPr>
          <p:cNvSpPr txBox="1"/>
          <p:nvPr/>
        </p:nvSpPr>
        <p:spPr>
          <a:xfrm>
            <a:off x="457200" y="1143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Artistic palettes inspired by works at the Metropolitan Museum of Art in New York</a:t>
            </a: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5A685E2B-8CD7-4422-81A2-C609E3C36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8380"/>
            <a:ext cx="3424848" cy="467797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D017AC6-9B8D-4AB0-8E26-F67C03AA6C2A}"/>
              </a:ext>
            </a:extLst>
          </p:cNvPr>
          <p:cNvGrpSpPr/>
          <p:nvPr/>
        </p:nvGrpSpPr>
        <p:grpSpPr>
          <a:xfrm>
            <a:off x="4343400" y="4434998"/>
            <a:ext cx="4391862" cy="2134666"/>
            <a:chOff x="4343400" y="4434998"/>
            <a:chExt cx="4391862" cy="21346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1EF16B5-2A5A-4722-95AB-1917B22B3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3400" y="4837471"/>
              <a:ext cx="2743200" cy="1732193"/>
            </a:xfrm>
            <a:prstGeom prst="rect">
              <a:avLst/>
            </a:prstGeom>
          </p:spPr>
        </p:pic>
        <p:pic>
          <p:nvPicPr>
            <p:cNvPr id="15" name="Picture 14" descr="A picture containing text, umbrella, accessory, vector graphics&#10;&#10;Description automatically generated">
              <a:extLst>
                <a:ext uri="{FF2B5EF4-FFF2-40B4-BE49-F238E27FC236}">
                  <a16:creationId xmlns:a16="http://schemas.microsoft.com/office/drawing/2014/main" id="{A09B0AE9-6692-420F-8202-B60DCC670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0" y="4854677"/>
              <a:ext cx="1496262" cy="153805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98CA71-1BD7-441B-ABBC-BF4CF52A42F5}"/>
                </a:ext>
              </a:extLst>
            </p:cNvPr>
            <p:cNvSpPr txBox="1"/>
            <p:nvPr/>
          </p:nvSpPr>
          <p:spPr>
            <a:xfrm>
              <a:off x="4343400" y="4434998"/>
              <a:ext cx="4114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Cap </a:t>
              </a:r>
              <a:r>
                <a:rPr lang="en-US" sz="1400" dirty="0" err="1"/>
                <a:t>Nègre</a:t>
              </a:r>
              <a:r>
                <a:rPr lang="en-US" sz="1400" dirty="0"/>
                <a:t>, 1909, Henri-Edmond Cross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888099-4DC4-4384-8940-A16AED99F1CC}"/>
              </a:ext>
            </a:extLst>
          </p:cNvPr>
          <p:cNvGrpSpPr/>
          <p:nvPr/>
        </p:nvGrpSpPr>
        <p:grpSpPr>
          <a:xfrm>
            <a:off x="4365522" y="1690769"/>
            <a:ext cx="4549878" cy="2222497"/>
            <a:chOff x="4365522" y="1690769"/>
            <a:chExt cx="4549878" cy="2222497"/>
          </a:xfrm>
        </p:grpSpPr>
        <p:pic>
          <p:nvPicPr>
            <p:cNvPr id="10" name="Picture 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BF1AAB9-2031-4ACF-947A-C4CDE19E2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522" y="1690769"/>
              <a:ext cx="3593257" cy="222249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68A784-33F8-41F5-8E47-52E83C93AEB2}"/>
                </a:ext>
              </a:extLst>
            </p:cNvPr>
            <p:cNvSpPr txBox="1"/>
            <p:nvPr/>
          </p:nvSpPr>
          <p:spPr>
            <a:xfrm>
              <a:off x="6172200" y="3594217"/>
              <a:ext cx="2743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Cypresses, 1889, Vincent van Gogh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67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Color </a:t>
            </a:r>
            <a:r>
              <a:rPr lang="en-US" dirty="0">
                <a:sym typeface="Symbol"/>
              </a:rPr>
              <a:t> </a:t>
            </a:r>
            <a:r>
              <a:rPr lang="en-US" dirty="0"/>
              <a:t>B/W 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3276600"/>
            <a:ext cx="3657600" cy="2867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50" y="3276600"/>
            <a:ext cx="3657600" cy="2867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2192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Graphics designed in color often must consider what happens when graphs are reproduced in B/W: </a:t>
            </a:r>
            <a:r>
              <a:rPr lang="en-US" dirty="0">
                <a:highlight>
                  <a:srgbClr val="C0C0C0"/>
                </a:highlight>
              </a:rPr>
              <a:t>grayscale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This is particularly hard for a </a:t>
            </a:r>
            <a:r>
              <a:rPr lang="en-US" dirty="0">
                <a:solidFill>
                  <a:srgbClr val="FF0000"/>
                </a:solidFill>
              </a:rPr>
              <a:t>diverging</a:t>
            </a:r>
            <a:r>
              <a:rPr lang="en-US" dirty="0"/>
              <a:t> color scale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My original design for mosaic plots used solid vs. dashed lines to distinguish </a:t>
            </a:r>
            <a:r>
              <a:rPr lang="en-US" dirty="0">
                <a:solidFill>
                  <a:srgbClr val="0070C0"/>
                </a:solidFill>
              </a:rPr>
              <a:t>+</a:t>
            </a:r>
            <a:r>
              <a:rPr lang="en-US" dirty="0"/>
              <a:t> vs. </a:t>
            </a:r>
            <a:r>
              <a:rPr lang="en-US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2667000"/>
            <a:ext cx="8001000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mosaic(</a:t>
            </a:r>
            <a:r>
              <a:rPr lang="en-US" dirty="0" err="1"/>
              <a:t>haireye</a:t>
            </a:r>
            <a:r>
              <a:rPr lang="en-US" dirty="0"/>
              <a:t>, labeling=</a:t>
            </a:r>
            <a:r>
              <a:rPr lang="en-US" dirty="0" err="1"/>
              <a:t>labeling_residuals</a:t>
            </a:r>
            <a:r>
              <a:rPr lang="en-US" dirty="0"/>
              <a:t>,  </a:t>
            </a:r>
            <a:r>
              <a:rPr lang="en-US" dirty="0" err="1"/>
              <a:t>gp</a:t>
            </a:r>
            <a:r>
              <a:rPr lang="en-US" dirty="0"/>
              <a:t>=</a:t>
            </a:r>
            <a:r>
              <a:rPr lang="en-US" dirty="0" err="1"/>
              <a:t>shading_Friendly</a:t>
            </a:r>
            <a:r>
              <a:rPr lang="en-US" dirty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2667000" y="5172118"/>
            <a:ext cx="685800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34200" y="5162593"/>
            <a:ext cx="685800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5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Color </a:t>
            </a:r>
            <a:r>
              <a:rPr lang="en-US" dirty="0">
                <a:sym typeface="Symbol"/>
              </a:rPr>
              <a:t> </a:t>
            </a:r>
            <a:r>
              <a:rPr lang="en-US" dirty="0"/>
              <a:t>B/W ?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981200"/>
            <a:ext cx="4163714" cy="2817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1981200"/>
            <a:ext cx="4163714" cy="2817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design of this graphic table was crafted to preserve readability if printed in B/W.</a:t>
            </a:r>
          </a:p>
          <a:p>
            <a:r>
              <a:rPr lang="en-US" dirty="0"/>
              <a:t>NB: text for numbers changes from black to white depending on background color.</a:t>
            </a:r>
          </a:p>
        </p:txBody>
      </p:sp>
      <p:sp>
        <p:nvSpPr>
          <p:cNvPr id="8" name="Rectangle 7"/>
          <p:cNvSpPr/>
          <p:nvPr/>
        </p:nvSpPr>
        <p:spPr>
          <a:xfrm>
            <a:off x="544213" y="6096000"/>
            <a:ext cx="784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dirty="0">
                <a:solidFill>
                  <a:prstClr val="black"/>
                </a:solidFill>
              </a:rPr>
              <a:t>Source: Friendly, A. R. (2017). </a:t>
            </a:r>
            <a:r>
              <a:rPr lang="en-US" sz="1100" i="1" dirty="0">
                <a:solidFill>
                  <a:prstClr val="black"/>
                </a:solidFill>
              </a:rPr>
              <a:t>Land Value Capture and Social Benefits: Toronto and São Paulo Compared</a:t>
            </a:r>
            <a:r>
              <a:rPr lang="en-US" sz="1100" dirty="0">
                <a:solidFill>
                  <a:prstClr val="black"/>
                </a:solidFill>
              </a:rPr>
              <a:t>. IMFG Papers on Municipal Finance and Governance, No 33, University of Toronto, </a:t>
            </a:r>
            <a:r>
              <a:rPr lang="en-US" sz="1100" dirty="0">
                <a:solidFill>
                  <a:prstClr val="black"/>
                </a:solidFill>
                <a:hlinkClick r:id="rId4"/>
              </a:rPr>
              <a:t>https://munkschool.utoronto.ca/imfg/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4213" y="5105400"/>
            <a:ext cx="834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 shading works equally well in color or B/W</a:t>
            </a:r>
          </a:p>
          <a:p>
            <a:r>
              <a:rPr lang="en-US" dirty="0"/>
              <a:t>A+ for visual design!</a:t>
            </a:r>
          </a:p>
        </p:txBody>
      </p:sp>
    </p:spTree>
    <p:extLst>
      <p:ext uri="{BB962C8B-B14F-4D97-AF65-F5344CB8AC3E}">
        <p14:creationId xmlns:p14="http://schemas.microsoft.com/office/powerpoint/2010/main" val="3126118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Colorblindness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33600"/>
            <a:ext cx="2952750" cy="2943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1937504"/>
            <a:ext cx="441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/>
              <a:t>Protanopia</a:t>
            </a:r>
            <a:r>
              <a:rPr lang="es-ES" sz="1600" dirty="0"/>
              <a:t> (</a:t>
            </a:r>
            <a:r>
              <a:rPr lang="es-ES" sz="1600" dirty="0">
                <a:solidFill>
                  <a:srgbClr val="FF0000"/>
                </a:solidFill>
              </a:rPr>
              <a:t>red</a:t>
            </a:r>
            <a:r>
              <a:rPr lang="es-ES" sz="1600" dirty="0"/>
              <a:t> </a:t>
            </a:r>
            <a:r>
              <a:rPr lang="es-ES" sz="1600" dirty="0" err="1"/>
              <a:t>deficient</a:t>
            </a:r>
            <a:r>
              <a:rPr lang="es-ES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Deuteranopia (</a:t>
            </a:r>
            <a:r>
              <a:rPr lang="en-US" sz="1600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deficient)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Tritanopia (</a:t>
            </a:r>
            <a:r>
              <a:rPr lang="en-US" sz="1600" dirty="0">
                <a:solidFill>
                  <a:srgbClr val="0070C0"/>
                </a:solidFill>
              </a:rPr>
              <a:t>blue</a:t>
            </a:r>
            <a:r>
              <a:rPr lang="en-US" sz="1600" dirty="0"/>
              <a:t> deficient)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/>
              <a:t>Some form of </a:t>
            </a:r>
            <a:r>
              <a:rPr lang="en-US" sz="1600" dirty="0">
                <a:solidFill>
                  <a:srgbClr val="FF0000"/>
                </a:solidFill>
              </a:rPr>
              <a:t>red</a:t>
            </a:r>
            <a:r>
              <a:rPr lang="en-US" sz="1600" dirty="0"/>
              <a:t>-</a:t>
            </a:r>
            <a:r>
              <a:rPr lang="en-US" sz="1600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 insensitivity is most common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about 6-8% of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more common in males</a:t>
            </a:r>
          </a:p>
          <a:p>
            <a:endParaRPr lang="en-US" sz="1600" dirty="0"/>
          </a:p>
          <a:p>
            <a:r>
              <a:rPr lang="en-US" dirty="0"/>
              <a:t>TIP: Avoid color scales with main variation between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&amp; </a:t>
            </a:r>
            <a:r>
              <a:rPr lang="en-US" dirty="0">
                <a:solidFill>
                  <a:srgbClr val="00B050"/>
                </a:solidFill>
              </a:rPr>
              <a:t>green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9EBE3-7B8B-4772-B31D-D2BD467683CD}"/>
              </a:ext>
            </a:extLst>
          </p:cNvPr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common forms are genetic, and involve a deficiency in one of the cone type sensitivities</a:t>
            </a:r>
          </a:p>
        </p:txBody>
      </p:sp>
    </p:spTree>
    <p:extLst>
      <p:ext uri="{BB962C8B-B14F-4D97-AF65-F5344CB8AC3E}">
        <p14:creationId xmlns:p14="http://schemas.microsoft.com/office/powerpoint/2010/main" val="4517173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43CC1-6357-424B-9F23-87DE9E033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Colorblindness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1601CD-A3AA-456D-A8B1-F66AAE3CE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89</a:t>
            </a:fld>
            <a:endParaRPr lang="en-US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ABB537A-BC74-404C-9CFD-1C8D46E02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676400"/>
            <a:ext cx="6667500" cy="4238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6787EA-6327-4EDF-BE01-07C191D5A085}"/>
              </a:ext>
            </a:extLst>
          </p:cNvPr>
          <p:cNvSpPr txBox="1"/>
          <p:nvPr/>
        </p:nvSpPr>
        <p:spPr>
          <a:xfrm>
            <a:off x="457200" y="1143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an image looks like with various forms of color deficiency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6C9B8-3618-4FDC-9D1D-80B78ECAD7E8}"/>
              </a:ext>
            </a:extLst>
          </p:cNvPr>
          <p:cNvSpPr txBox="1"/>
          <p:nvPr/>
        </p:nvSpPr>
        <p:spPr>
          <a:xfrm>
            <a:off x="1143000" y="6172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Red-green colorblindness:           -R (</a:t>
            </a:r>
            <a:r>
              <a:rPr lang="en-US" dirty="0" err="1"/>
              <a:t>protan</a:t>
            </a:r>
            <a:r>
              <a:rPr lang="en-US" dirty="0"/>
              <a:t>) </a:t>
            </a:r>
            <a:r>
              <a:rPr lang="en-US" dirty="0">
                <a:sym typeface="Symbol" panose="05050102010706020507" pitchFamily="18" charset="2"/>
              </a:rPr>
              <a:t></a:t>
            </a:r>
            <a:r>
              <a:rPr lang="en-US" dirty="0"/>
              <a:t> -G (</a:t>
            </a:r>
            <a:r>
              <a:rPr lang="en-US" dirty="0" err="1"/>
              <a:t>deuteran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3642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Perception: Top-down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752600"/>
            <a:ext cx="3584643" cy="251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399" y="1295400"/>
            <a:ext cx="358464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in this scene?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6" y="1752600"/>
            <a:ext cx="2112857" cy="3076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1371600"/>
            <a:ext cx="411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the middle character?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29086" y="5029200"/>
            <a:ext cx="3966714" cy="1323867"/>
            <a:chOff x="529086" y="5029200"/>
            <a:chExt cx="3966714" cy="13238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086" y="5486400"/>
              <a:ext cx="3800000" cy="86666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46339" y="5029200"/>
              <a:ext cx="39494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What is the middle letter in each word?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79863" y="5099393"/>
            <a:ext cx="373528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of these are demonstrations of the role of </a:t>
            </a:r>
            <a:r>
              <a:rPr lang="en-US" dirty="0">
                <a:solidFill>
                  <a:srgbClr val="FF0000"/>
                </a:solidFill>
              </a:rPr>
              <a:t>expectations</a:t>
            </a:r>
            <a:r>
              <a:rPr lang="en-US" dirty="0"/>
              <a:t> (top-down) in determining what we “see”</a:t>
            </a:r>
          </a:p>
          <a:p>
            <a:r>
              <a:rPr lang="en-US" sz="1600" dirty="0"/>
              <a:t>Gregory (’70): perception as </a:t>
            </a:r>
            <a:r>
              <a:rPr lang="en-US" sz="1600" dirty="0">
                <a:solidFill>
                  <a:srgbClr val="FF0000"/>
                </a:solidFill>
              </a:rPr>
              <a:t>constructive</a:t>
            </a:r>
            <a:r>
              <a:rPr lang="en-US" sz="1600" dirty="0"/>
              <a:t>, depends on prior knowledge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858000" y="2209800"/>
            <a:ext cx="1752600" cy="2441377"/>
            <a:chOff x="6858000" y="2209800"/>
            <a:chExt cx="1752600" cy="244137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2700427"/>
              <a:ext cx="1657143" cy="14571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858000" y="22098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What here?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58000" y="4343400"/>
              <a:ext cx="1752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An ambiguous figure!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270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90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73040" y="231128"/>
            <a:ext cx="5303520" cy="3121672"/>
            <a:chOff x="673040" y="231128"/>
            <a:chExt cx="5303520" cy="312167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1" y="381000"/>
              <a:ext cx="5290759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040" y="231128"/>
              <a:ext cx="5303520" cy="299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72087" y="3413889"/>
            <a:ext cx="5328571" cy="3244086"/>
            <a:chOff x="672087" y="3413889"/>
            <a:chExt cx="5328571" cy="324408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1" y="3686175"/>
              <a:ext cx="5314857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087" y="3413889"/>
              <a:ext cx="5303520" cy="277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172200" y="380999"/>
            <a:ext cx="2819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Goal: Show employment growth, 2013—2015</a:t>
            </a:r>
          </a:p>
          <a:p>
            <a:endParaRPr lang="en-US" dirty="0"/>
          </a:p>
          <a:p>
            <a:r>
              <a:rPr lang="en-US" dirty="0"/>
              <a:t>Original design, 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: above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: below average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48400" y="3552825"/>
            <a:ext cx="259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this looks to someone with red-green colorblindness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&amp; 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 become indistinguishable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57150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From: </a:t>
            </a:r>
            <a:r>
              <a:rPr lang="en-US" sz="1200" dirty="0">
                <a:hlinkClick r:id="rId6"/>
              </a:rPr>
              <a:t>http://www.mena-forum.com/category/u-s-a/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543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0857DC1-DE73-422B-8550-B4AC116EE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830290"/>
            <a:ext cx="5413248" cy="3728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A8D45-9B43-4FAD-91A0-3D0B410A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colorblindr</a:t>
            </a:r>
            <a:r>
              <a:rPr lang="en-US" dirty="0"/>
              <a:t> package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98D096-C3BF-4C84-A456-3C4B85DFC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CB7C9F1-8A8B-49AE-ABF3-E99E4A976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82493"/>
            <a:ext cx="2971800" cy="2049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ED71F1-BC25-4C7B-A2AF-CF4623382F7A}"/>
              </a:ext>
            </a:extLst>
          </p:cNvPr>
          <p:cNvSpPr txBox="1"/>
          <p:nvPr/>
        </p:nvSpPr>
        <p:spPr>
          <a:xfrm>
            <a:off x="3810000" y="129540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would my graph look like to someone with color deficiency?</a:t>
            </a:r>
          </a:p>
          <a:p>
            <a:r>
              <a:rPr lang="en-US" dirty="0" err="1"/>
              <a:t>colorblindr</a:t>
            </a:r>
            <a:r>
              <a:rPr lang="en-US" dirty="0"/>
              <a:t> simulates a graph under various conditions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6286EF-6469-4B98-AAFC-F80C74AEBE0E}"/>
              </a:ext>
            </a:extLst>
          </p:cNvPr>
          <p:cNvSpPr txBox="1"/>
          <p:nvPr/>
        </p:nvSpPr>
        <p:spPr>
          <a:xfrm>
            <a:off x="457200" y="3772424"/>
            <a:ext cx="2514600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library(</a:t>
            </a:r>
            <a:r>
              <a:rPr lang="en-US" dirty="0" err="1"/>
              <a:t>colorblindr</a:t>
            </a:r>
            <a:r>
              <a:rPr lang="en-US" dirty="0"/>
              <a:t>)</a:t>
            </a:r>
          </a:p>
          <a:p>
            <a:r>
              <a:rPr lang="en-US" dirty="0" err="1"/>
              <a:t>cvd_grid</a:t>
            </a:r>
            <a:r>
              <a:rPr lang="en-US" dirty="0"/>
              <a:t>(</a:t>
            </a:r>
            <a:r>
              <a:rPr lang="en-US" dirty="0" err="1"/>
              <a:t>myfig</a:t>
            </a:r>
            <a:r>
              <a:rPr lang="en-US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DC2002-6A5F-4A53-87FC-D11CAF6FAA71}"/>
              </a:ext>
            </a:extLst>
          </p:cNvPr>
          <p:cNvSpPr txBox="1"/>
          <p:nvPr/>
        </p:nvSpPr>
        <p:spPr>
          <a:xfrm>
            <a:off x="457200" y="1110342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myfig</a:t>
            </a:r>
            <a:endParaRPr lang="en-US" sz="16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1FF2F-F5FE-4844-9E36-FDE164973EB7}"/>
              </a:ext>
            </a:extLst>
          </p:cNvPr>
          <p:cNvCxnSpPr>
            <a:cxnSpLocks/>
          </p:cNvCxnSpPr>
          <p:nvPr/>
        </p:nvCxnSpPr>
        <p:spPr>
          <a:xfrm>
            <a:off x="2777613" y="2793419"/>
            <a:ext cx="575187" cy="10218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AC823795-34DE-45C7-922C-73CDD96684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346" y="248134"/>
            <a:ext cx="965454" cy="74809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8DEC25-4C9E-451A-8871-269E43248F48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743200" y="3016574"/>
            <a:ext cx="685800" cy="16780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AE6D7F1-2B87-4E48-8A2B-479E0C408358}"/>
              </a:ext>
            </a:extLst>
          </p:cNvPr>
          <p:cNvSpPr txBox="1"/>
          <p:nvPr/>
        </p:nvSpPr>
        <p:spPr>
          <a:xfrm>
            <a:off x="442452" y="4815593"/>
            <a:ext cx="2529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NB: The default </a:t>
            </a:r>
            <a:r>
              <a:rPr lang="en-US" sz="1400" dirty="0" err="1"/>
              <a:t>ggplot</a:t>
            </a:r>
            <a:r>
              <a:rPr lang="en-US" sz="1400" dirty="0"/>
              <a:t> colors aren’t colorblind or B/W friendly</a:t>
            </a:r>
          </a:p>
        </p:txBody>
      </p:sp>
    </p:spTree>
    <p:extLst>
      <p:ext uri="{BB962C8B-B14F-4D97-AF65-F5344CB8AC3E}">
        <p14:creationId xmlns:p14="http://schemas.microsoft.com/office/powerpoint/2010/main" val="11078180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5B3060-598F-478E-8964-88AB921E5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92</a:t>
            </a:fld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42656F1-287F-47F0-B726-6CAE7B64B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1" y="2057400"/>
            <a:ext cx="8142857" cy="3571429"/>
          </a:xfrm>
          <a:prstGeom prst="rect">
            <a:avLst/>
          </a:prstGeom>
        </p:spPr>
      </p:pic>
      <p:pic>
        <p:nvPicPr>
          <p:cNvPr id="7" name="Picture 6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7FA488B7-7198-4B9B-B1BA-7EEF76663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1993"/>
            <a:ext cx="1188720" cy="1188720"/>
          </a:xfrm>
          <a:prstGeom prst="rect">
            <a:avLst/>
          </a:prstGeom>
        </p:spPr>
      </p:pic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39EED600-844E-45A0-809E-72266785C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458" y="318333"/>
            <a:ext cx="3451428" cy="628572"/>
          </a:xfrm>
          <a:prstGeom prst="rect">
            <a:avLst/>
          </a:prstGeom>
        </p:spPr>
      </p:pic>
      <p:pic>
        <p:nvPicPr>
          <p:cNvPr id="10" name="Picture 9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71499C19-49F9-4365-8A4E-3433E887B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6825"/>
            <a:ext cx="1188720" cy="11887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222F71-EE50-40C9-B10D-FAC2D9C49CDB}"/>
              </a:ext>
            </a:extLst>
          </p:cNvPr>
          <p:cNvSpPr txBox="1"/>
          <p:nvPr/>
        </p:nvSpPr>
        <p:spPr>
          <a:xfrm>
            <a:off x="762000" y="60198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See: </a:t>
            </a:r>
            <a:r>
              <a:rPr lang="en-US" dirty="0">
                <a:hlinkClick r:id="rId5"/>
              </a:rPr>
              <a:t>http://colorspace.r-forge.r-project.org/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61214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EB92-A616-4368-9AB0-598233CDA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colorspace</a:t>
            </a:r>
            <a:r>
              <a:rPr lang="en-US" dirty="0"/>
              <a:t>: palette visualization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0DB76D-9D2A-4DE8-BA5A-72EC0CB1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93</a:t>
            </a:fld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1E4E68E-B27F-468F-BDAA-F33CB8A14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55188"/>
            <a:ext cx="4342857" cy="24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47AAB7-2FEF-4832-A273-C3E52F949169}"/>
              </a:ext>
            </a:extLst>
          </p:cNvPr>
          <p:cNvSpPr txBox="1"/>
          <p:nvPr/>
        </p:nvSpPr>
        <p:spPr>
          <a:xfrm>
            <a:off x="457200" y="12192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swatchplot</a:t>
            </a:r>
            <a:r>
              <a:rPr lang="en-US" dirty="0"/>
              <a:t>(): display collections of palettes in flexible 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1343E9-F487-44EF-81F5-BBB10D73C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004826"/>
            <a:ext cx="2670068" cy="14671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C19ACB-5E11-4F1A-B304-19A54B027B05}"/>
              </a:ext>
            </a:extLst>
          </p:cNvPr>
          <p:cNvSpPr txBox="1"/>
          <p:nvPr/>
        </p:nvSpPr>
        <p:spPr>
          <a:xfrm>
            <a:off x="3314680" y="2510262"/>
            <a:ext cx="5562600" cy="1107996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 err="1"/>
              <a:t>swatchplot</a:t>
            </a:r>
            <a:r>
              <a:rPr lang="en-US" sz="1100" dirty="0"/>
              <a:t>(</a:t>
            </a:r>
          </a:p>
          <a:p>
            <a:r>
              <a:rPr lang="en-US" sz="1100" dirty="0"/>
              <a:t>  "Hue"       = </a:t>
            </a:r>
            <a:r>
              <a:rPr lang="en-US" sz="1100" dirty="0" err="1"/>
              <a:t>sequential_hcl</a:t>
            </a:r>
            <a:r>
              <a:rPr lang="en-US" sz="1100" dirty="0"/>
              <a:t>(5, </a:t>
            </a:r>
            <a:r>
              <a:rPr lang="en-US" sz="1100" b="1" dirty="0"/>
              <a:t>h = c(0, 300), </a:t>
            </a:r>
            <a:r>
              <a:rPr lang="en-US" sz="1100" dirty="0"/>
              <a:t>c = c(60, 60), l = 65),</a:t>
            </a:r>
          </a:p>
          <a:p>
            <a:r>
              <a:rPr lang="en-US" sz="1100" dirty="0"/>
              <a:t>  "Chroma"    = </a:t>
            </a:r>
            <a:r>
              <a:rPr lang="en-US" sz="1100" dirty="0" err="1"/>
              <a:t>sequential_hcl</a:t>
            </a:r>
            <a:r>
              <a:rPr lang="en-US" sz="1100" dirty="0"/>
              <a:t>(5, h = 0, </a:t>
            </a:r>
            <a:r>
              <a:rPr lang="en-US" sz="1100" b="1" dirty="0"/>
              <a:t>c = c(100, 0), </a:t>
            </a:r>
            <a:r>
              <a:rPr lang="en-US" sz="1100" dirty="0"/>
              <a:t>l = 65, rev = TRUE, power = 1),</a:t>
            </a:r>
          </a:p>
          <a:p>
            <a:r>
              <a:rPr lang="en-US" sz="1100" dirty="0"/>
              <a:t>  "Luminance" = </a:t>
            </a:r>
            <a:r>
              <a:rPr lang="en-US" sz="1100" dirty="0" err="1"/>
              <a:t>sequential_hcl</a:t>
            </a:r>
            <a:r>
              <a:rPr lang="en-US" sz="1100" dirty="0"/>
              <a:t>(5, h = 260, c = c(25, 25), </a:t>
            </a:r>
            <a:r>
              <a:rPr lang="en-US" sz="1100" b="1" dirty="0"/>
              <a:t>l = c(25, 90), </a:t>
            </a:r>
            <a:r>
              <a:rPr lang="en-US" sz="1100" dirty="0"/>
              <a:t>rev = TRUE, power = 1),</a:t>
            </a:r>
          </a:p>
          <a:p>
            <a:r>
              <a:rPr lang="en-US" sz="1100" dirty="0"/>
              <a:t>  off = 0</a:t>
            </a:r>
          </a:p>
          <a:p>
            <a:r>
              <a:rPr lang="en-US" sz="11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3E160C-8447-4A6B-B773-DE48DE98DAE9}"/>
              </a:ext>
            </a:extLst>
          </p:cNvPr>
          <p:cNvSpPr txBox="1"/>
          <p:nvPr/>
        </p:nvSpPr>
        <p:spPr>
          <a:xfrm>
            <a:off x="5181600" y="4998950"/>
            <a:ext cx="3505200" cy="3385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swatchplot</a:t>
            </a:r>
            <a:r>
              <a:rPr lang="en-US" sz="1600" dirty="0"/>
              <a:t>(</a:t>
            </a:r>
            <a:r>
              <a:rPr lang="en-US" sz="1600" dirty="0" err="1"/>
              <a:t>palette.colors</a:t>
            </a:r>
            <a:r>
              <a:rPr lang="en-US" sz="1600" dirty="0"/>
              <a:t>(), </a:t>
            </a:r>
            <a:r>
              <a:rPr lang="en-US" sz="1600" dirty="0" err="1"/>
              <a:t>cvd</a:t>
            </a:r>
            <a:r>
              <a:rPr lang="en-US" sz="1600" dirty="0"/>
              <a:t> = TRUE)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B56FEC-445F-4E94-91B3-AE11ACF1F141}"/>
              </a:ext>
            </a:extLst>
          </p:cNvPr>
          <p:cNvSpPr txBox="1"/>
          <p:nvPr/>
        </p:nvSpPr>
        <p:spPr>
          <a:xfrm>
            <a:off x="3365202" y="1772488"/>
            <a:ext cx="525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 of varying hue, chroma and luminance individually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463B87-A2A4-493F-B28C-0E2366F99F17}"/>
              </a:ext>
            </a:extLst>
          </p:cNvPr>
          <p:cNvSpPr txBox="1"/>
          <p:nvPr/>
        </p:nvSpPr>
        <p:spPr>
          <a:xfrm>
            <a:off x="5181600" y="3958532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Emulate different types of color vision deficiency for one or more palettes</a:t>
            </a:r>
          </a:p>
        </p:txBody>
      </p:sp>
    </p:spTree>
    <p:extLst>
      <p:ext uri="{BB962C8B-B14F-4D97-AF65-F5344CB8AC3E}">
        <p14:creationId xmlns:p14="http://schemas.microsoft.com/office/powerpoint/2010/main" val="38527009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F9B09D-F6A5-4F32-BEF6-EFD68B5F7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48" y="860634"/>
            <a:ext cx="5776000" cy="5689143"/>
          </a:xfrm>
          <a:prstGeom prst="rect">
            <a:avLst/>
          </a:prstGeom>
        </p:spPr>
      </p:pic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631" y="0"/>
            <a:ext cx="2436019" cy="3400426"/>
          </a:xfrm>
          <a:prstGeom prst="flowChartDocument">
            <a:avLst/>
          </a:prstGeom>
          <a:solidFill>
            <a:srgbClr val="572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A84B1C-03A2-4B78-8131-ECB63051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1162"/>
            <a:ext cx="2130136" cy="2371148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colorspace: demoplot()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91E71-B51A-4645-9D58-DA828C2E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4857" y="6356350"/>
            <a:ext cx="469082" cy="365125"/>
          </a:xfrm>
          <a:noFill/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621225AB-15B9-4C79-A121-04D1DC7E2307}" type="slidenum">
              <a:rPr lang="en-US" smtClean="0"/>
              <a:pPr algn="l">
                <a:spcAft>
                  <a:spcPts val="600"/>
                </a:spcAft>
              </a:pPr>
              <a:t>94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077F63-7A47-4B19-B5F1-61632316792B}"/>
              </a:ext>
            </a:extLst>
          </p:cNvPr>
          <p:cNvSpPr txBox="1"/>
          <p:nvPr/>
        </p:nvSpPr>
        <p:spPr>
          <a:xfrm>
            <a:off x="478631" y="3733800"/>
            <a:ext cx="2436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how color palettes work in different kinds of statistical displays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54B546-EC49-4C34-A6F5-70BB70C88025}"/>
              </a:ext>
            </a:extLst>
          </p:cNvPr>
          <p:cNvSpPr txBox="1"/>
          <p:nvPr/>
        </p:nvSpPr>
        <p:spPr>
          <a:xfrm>
            <a:off x="3352800" y="171162"/>
            <a:ext cx="4842057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demoplot</a:t>
            </a:r>
            <a:r>
              <a:rPr lang="en-US" dirty="0"/>
              <a:t>(</a:t>
            </a:r>
            <a:r>
              <a:rPr lang="en-US" dirty="0" err="1"/>
              <a:t>sequential_hcl</a:t>
            </a:r>
            <a:r>
              <a:rPr lang="en-US" dirty="0"/>
              <a:t>(5, “Heat”))</a:t>
            </a:r>
          </a:p>
        </p:txBody>
      </p:sp>
    </p:spTree>
    <p:extLst>
      <p:ext uri="{BB962C8B-B14F-4D97-AF65-F5344CB8AC3E}">
        <p14:creationId xmlns:p14="http://schemas.microsoft.com/office/powerpoint/2010/main" val="42603717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7F37F-65E4-239C-1331-3B43AB00A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Color Buddy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1D9BE8-5B62-5FAC-4681-91242EA92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95</a:t>
            </a:fld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01CF8D0-500B-F425-0083-ED90A35FF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98" y="1814512"/>
            <a:ext cx="6467475" cy="472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3170F4-02A7-FA2E-935F-7E3E0F34028F}"/>
              </a:ext>
            </a:extLst>
          </p:cNvPr>
          <p:cNvSpPr txBox="1"/>
          <p:nvPr/>
        </p:nvSpPr>
        <p:spPr>
          <a:xfrm>
            <a:off x="457200" y="9906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McNutt </a:t>
            </a:r>
            <a:r>
              <a:rPr lang="en-CA" dirty="0" err="1"/>
              <a:t>etal</a:t>
            </a:r>
            <a:r>
              <a:rPr lang="en-CA" dirty="0"/>
              <a:t> (2024) Mixing Linters with GUIs: A Color Palette Design Probe</a:t>
            </a:r>
          </a:p>
          <a:p>
            <a:r>
              <a:rPr lang="en-CA" dirty="0">
                <a:sym typeface="Symbol" panose="05050102010706020507" pitchFamily="18" charset="2"/>
              </a:rPr>
              <a:t> Color Buddy </a:t>
            </a:r>
            <a:r>
              <a:rPr lang="en-CA" dirty="0"/>
              <a:t>Application for color palette editing, with usability testing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58767D-B39B-CE19-9357-B1D52D16BC6D}"/>
              </a:ext>
            </a:extLst>
          </p:cNvPr>
          <p:cNvSpPr txBox="1"/>
          <p:nvPr/>
        </p:nvSpPr>
        <p:spPr>
          <a:xfrm>
            <a:off x="381000" y="5715000"/>
            <a:ext cx="1371600" cy="52322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400" dirty="0"/>
              <a:t>Choose color palette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5937E-1FBB-2D8B-2EF6-01C7F1BB8819}"/>
              </a:ext>
            </a:extLst>
          </p:cNvPr>
          <p:cNvSpPr txBox="1"/>
          <p:nvPr/>
        </p:nvSpPr>
        <p:spPr>
          <a:xfrm>
            <a:off x="6858000" y="2590800"/>
            <a:ext cx="1828800" cy="92333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Palette is evaluated along a set of criteria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5440B8-BDC0-40D7-9CA6-E63795351749}"/>
              </a:ext>
            </a:extLst>
          </p:cNvPr>
          <p:cNvSpPr txBox="1"/>
          <p:nvPr/>
        </p:nvSpPr>
        <p:spPr>
          <a:xfrm>
            <a:off x="2233916" y="3810000"/>
            <a:ext cx="1206027" cy="52322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400" dirty="0"/>
              <a:t>test scatterplot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99A310-D354-A22B-1315-0F1F0C8D3855}"/>
              </a:ext>
            </a:extLst>
          </p:cNvPr>
          <p:cNvCxnSpPr/>
          <p:nvPr/>
        </p:nvCxnSpPr>
        <p:spPr>
          <a:xfrm flipV="1">
            <a:off x="1219200" y="4419600"/>
            <a:ext cx="76200" cy="12954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34BDC7-1912-FDC7-5215-FAB5E964D783}"/>
              </a:ext>
            </a:extLst>
          </p:cNvPr>
          <p:cNvCxnSpPr/>
          <p:nvPr/>
        </p:nvCxnSpPr>
        <p:spPr>
          <a:xfrm flipH="1" flipV="1">
            <a:off x="6096000" y="2971800"/>
            <a:ext cx="685800" cy="806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8CBEA9-4887-F3B6-2F31-42F8ED27A7AC}"/>
              </a:ext>
            </a:extLst>
          </p:cNvPr>
          <p:cNvCxnSpPr/>
          <p:nvPr/>
        </p:nvCxnSpPr>
        <p:spPr>
          <a:xfrm flipH="1">
            <a:off x="6574277" y="3209665"/>
            <a:ext cx="228600" cy="10668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326DFB-5860-C7E3-A1A1-ADC67F4F3C0C}"/>
              </a:ext>
            </a:extLst>
          </p:cNvPr>
          <p:cNvCxnSpPr>
            <a:cxnSpLocks/>
          </p:cNvCxnSpPr>
          <p:nvPr/>
        </p:nvCxnSpPr>
        <p:spPr>
          <a:xfrm flipH="1">
            <a:off x="6553200" y="3514130"/>
            <a:ext cx="304800" cy="215773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C1DC6CB-3D0D-BADD-EB94-15B73A53B93E}"/>
              </a:ext>
            </a:extLst>
          </p:cNvPr>
          <p:cNvSpPr txBox="1"/>
          <p:nvPr/>
        </p:nvSpPr>
        <p:spPr>
          <a:xfrm>
            <a:off x="6746942" y="5613737"/>
            <a:ext cx="2320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McNutt </a:t>
            </a:r>
            <a:r>
              <a:rPr lang="en-CA" sz="1200" dirty="0" err="1"/>
              <a:t>etal</a:t>
            </a:r>
            <a:r>
              <a:rPr lang="en-CA" sz="1200" dirty="0"/>
              <a:t>. </a:t>
            </a:r>
            <a:r>
              <a:rPr lang="en-CA" sz="1200" dirty="0">
                <a:hlinkClick r:id="rId3"/>
              </a:rPr>
              <a:t>https://arxiv.org/abs/2407.21285</a:t>
            </a:r>
            <a:endParaRPr lang="en-CA" sz="1200" dirty="0"/>
          </a:p>
          <a:p>
            <a:r>
              <a:rPr lang="en-CA" sz="1200" dirty="0"/>
              <a:t> </a:t>
            </a:r>
          </a:p>
          <a:p>
            <a:r>
              <a:rPr lang="en-CA" sz="1200" dirty="0"/>
              <a:t>Color Buddy App: </a:t>
            </a:r>
            <a:r>
              <a:rPr lang="en-CA" sz="1200" dirty="0">
                <a:hlinkClick r:id="rId4"/>
              </a:rPr>
              <a:t>https://color-buddy.netlify.app/</a:t>
            </a:r>
            <a:r>
              <a:rPr lang="en-CA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71012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Color: 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colors to represent differences in meaning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Avoid</a:t>
            </a:r>
            <a:r>
              <a:rPr lang="en-US" dirty="0"/>
              <a:t> </a:t>
            </a:r>
            <a:r>
              <a:rPr lang="en-US" dirty="0">
                <a:solidFill>
                  <a:srgbClr val="92D050"/>
                </a:solidFill>
              </a:rPr>
              <a:t>gratuitous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use</a:t>
            </a:r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multiple</a:t>
            </a:r>
            <a:r>
              <a:rPr lang="en-US" dirty="0"/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colors</a:t>
            </a:r>
          </a:p>
          <a:p>
            <a:pPr lvl="1"/>
            <a:r>
              <a:rPr lang="en-US" dirty="0"/>
              <a:t>Use consistent color scheme across multiple graphs of the same data (set your </a:t>
            </a:r>
            <a:r>
              <a:rPr lang="en-US" dirty="0">
                <a:latin typeface="Lucida Sans Typewriter" panose="020B0509030504030204" pitchFamily="49" charset="0"/>
              </a:rPr>
              <a:t>palette()</a:t>
            </a:r>
            <a:r>
              <a:rPr lang="en-US" dirty="0"/>
              <a:t>)</a:t>
            </a:r>
          </a:p>
          <a:p>
            <a:r>
              <a:rPr lang="en-US" dirty="0"/>
              <a:t>Consider presentation goal: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Highlight</a:t>
            </a:r>
            <a:r>
              <a:rPr lang="en-US" dirty="0"/>
              <a:t> one subset against the rest?</a:t>
            </a:r>
          </a:p>
          <a:p>
            <a:pPr lvl="1"/>
            <a:r>
              <a:rPr lang="en-US" dirty="0"/>
              <a:t>Group a categorical variable</a:t>
            </a:r>
          </a:p>
          <a:p>
            <a:pPr lvl="1"/>
            <a:r>
              <a:rPr lang="en-US" dirty="0"/>
              <a:t>Encode a quantitative variable</a:t>
            </a:r>
          </a:p>
          <a:p>
            <a:r>
              <a:rPr lang="en-US" dirty="0"/>
              <a:t>Consider differences in color perception, B/W printing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624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Color: 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53000"/>
          </a:xfrm>
        </p:spPr>
        <p:txBody>
          <a:bodyPr/>
          <a:lstStyle/>
          <a:p>
            <a:r>
              <a:rPr lang="en-US" dirty="0"/>
              <a:t>Consider encoding scheme:</a:t>
            </a:r>
          </a:p>
          <a:p>
            <a:pPr lvl="1"/>
            <a:r>
              <a:rPr lang="en-US" u="sng" dirty="0"/>
              <a:t>Categorical</a:t>
            </a:r>
            <a:r>
              <a:rPr lang="en-US" dirty="0"/>
              <a:t>: Use a wide range of hues, of ~ same saturation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u="sng" dirty="0"/>
              <a:t>Sequential</a:t>
            </a:r>
            <a:r>
              <a:rPr lang="en-US" dirty="0"/>
              <a:t>: use a small range of hues of varying intensity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u="sng" dirty="0"/>
              <a:t>Diverging</a:t>
            </a:r>
            <a:r>
              <a:rPr lang="en-US" dirty="0"/>
              <a:t>: Use two sequential schemes, decreasing toward the middle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2209800"/>
            <a:ext cx="51911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2" y="3581400"/>
            <a:ext cx="59626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2" y="5257800"/>
            <a:ext cx="59626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617220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Images from: Stephen Few, </a:t>
            </a:r>
            <a:r>
              <a:rPr lang="en-US" sz="1400" dirty="0">
                <a:hlinkClick r:id="rId5"/>
              </a:rPr>
              <a:t>http://www.perceptualedge.com/articles/visual_business_intelligence/rules_for_using_color.pdf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77715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Transparency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85" y="1143001"/>
            <a:ext cx="4572000" cy="25370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371600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Colors can be made partially </a:t>
            </a:r>
            <a:r>
              <a:rPr lang="en-US" dirty="0">
                <a:solidFill>
                  <a:srgbClr val="FF0000"/>
                </a:solidFill>
              </a:rPr>
              <a:t>transparent</a:t>
            </a:r>
            <a:r>
              <a:rPr lang="en-US" dirty="0"/>
              <a:t>, by adding an “alpha” channel, </a:t>
            </a:r>
          </a:p>
          <a:p>
            <a:pPr algn="ctr"/>
            <a:r>
              <a:rPr lang="en-US" dirty="0"/>
              <a:t>0 </a:t>
            </a:r>
            <a:r>
              <a:rPr lang="en-US" dirty="0">
                <a:latin typeface="Arial"/>
                <a:cs typeface="Arial"/>
              </a:rPr>
              <a:t>≤</a:t>
            </a:r>
            <a:r>
              <a:rPr lang="en-US" dirty="0"/>
              <a:t> </a:t>
            </a:r>
            <a:r>
              <a:rPr lang="el-GR" dirty="0"/>
              <a:t>α</a:t>
            </a:r>
            <a:r>
              <a:rPr lang="en-US" dirty="0"/>
              <a:t> </a:t>
            </a:r>
            <a:r>
              <a:rPr lang="en-US" dirty="0">
                <a:latin typeface="Arial"/>
                <a:cs typeface="Arial"/>
              </a:rPr>
              <a:t>≤</a:t>
            </a:r>
            <a:r>
              <a:rPr lang="en-US" dirty="0"/>
              <a:t> 1 (opaque)</a:t>
            </a:r>
          </a:p>
          <a:p>
            <a:endParaRPr lang="en-US" dirty="0"/>
          </a:p>
          <a:p>
            <a:r>
              <a:rPr lang="en-US" dirty="0"/>
              <a:t>Filled areas combine to look more saturated</a:t>
            </a:r>
          </a:p>
          <a:p>
            <a:r>
              <a:rPr lang="en-US" dirty="0"/>
              <a:t>What do you see here?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85285" y="3702248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Increasing polarization of votes in the US House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032885" y="4114800"/>
            <a:ext cx="4572000" cy="2506563"/>
            <a:chOff x="4032885" y="4114800"/>
            <a:chExt cx="4572000" cy="2506563"/>
          </a:xfrm>
        </p:grpSpPr>
        <p:pic>
          <p:nvPicPr>
            <p:cNvPr id="2050" name="Picture 2" descr="C:\Dropbox\Documents\TOGS\ch06-scat\fig\sotu-readin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885" y="4114800"/>
              <a:ext cx="4572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375785" y="6313586"/>
              <a:ext cx="4038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Reading level of US State of the Union Addresses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7200" y="4114800"/>
            <a:ext cx="3352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also works well with filled point symbols, which would otherwise be obscured when they overlap</a:t>
            </a:r>
          </a:p>
          <a:p>
            <a:endParaRPr lang="en-US" dirty="0"/>
          </a:p>
          <a:p>
            <a:r>
              <a:rPr lang="en-US" dirty="0"/>
              <a:t>Different colors “blend”</a:t>
            </a:r>
          </a:p>
          <a:p>
            <a:r>
              <a:rPr lang="en-US" dirty="0"/>
              <a:t>What do you see here?</a:t>
            </a:r>
          </a:p>
        </p:txBody>
      </p:sp>
    </p:spTree>
    <p:extLst>
      <p:ext uri="{BB962C8B-B14F-4D97-AF65-F5344CB8AC3E}">
        <p14:creationId xmlns:p14="http://schemas.microsoft.com/office/powerpoint/2010/main" val="408116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Transparency: Adding another layer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514600"/>
            <a:ext cx="5943600" cy="3714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Transparency also works well to combine different graphical features in a plot</a:t>
            </a:r>
          </a:p>
          <a:p>
            <a:r>
              <a:rPr lang="en-US" dirty="0"/>
              <a:t>Here, a filled boxplot and dots representing individual observations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0800" y="20574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number would you assign to the following phrases?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6324599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>
                <a:hlinkClick r:id="rId3"/>
              </a:rPr>
              <a:t>https://github.com/zonination/perceptions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38631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rgbClr val="FF0000"/>
          </a:solidFill>
          <a:tailEnd type="stealt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8051</TotalTime>
  <Words>5626</Words>
  <Application>Microsoft Office PowerPoint</Application>
  <PresentationFormat>On-screen Show (4:3)</PresentationFormat>
  <Paragraphs>792</Paragraphs>
  <Slides>100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8" baseType="lpstr">
      <vt:lpstr>Arial</vt:lpstr>
      <vt:lpstr>Arial Narrow</vt:lpstr>
      <vt:lpstr>Calibri</vt:lpstr>
      <vt:lpstr>Lucida Sans Typewriter</vt:lpstr>
      <vt:lpstr>Symbol</vt:lpstr>
      <vt:lpstr>Wingdings</vt:lpstr>
      <vt:lpstr>1_Office Theme</vt:lpstr>
      <vt:lpstr>Equation</vt:lpstr>
      <vt:lpstr>Graphical Perception</vt:lpstr>
      <vt:lpstr>Topics</vt:lpstr>
      <vt:lpstr>Graphical Perception</vt:lpstr>
      <vt:lpstr>Encoding &amp; decoding</vt:lpstr>
      <vt:lpstr>Visual &amp; cognitive systems</vt:lpstr>
      <vt:lpstr>Perception vs. cognition</vt:lpstr>
      <vt:lpstr>Perception: Bottom-up &amp; Top-down</vt:lpstr>
      <vt:lpstr>Perception: Bottom-up</vt:lpstr>
      <vt:lpstr>Perception: Top-down</vt:lpstr>
      <vt:lpstr>Illusions:  The Eye-Brain Barrier</vt:lpstr>
      <vt:lpstr>Illusions: Length</vt:lpstr>
      <vt:lpstr>Illusions: Area</vt:lpstr>
      <vt:lpstr>Illusions: Length</vt:lpstr>
      <vt:lpstr>Illusions: Difference</vt:lpstr>
      <vt:lpstr>Illusions: Difference</vt:lpstr>
      <vt:lpstr>Distances between curves</vt:lpstr>
      <vt:lpstr>Illusions: Perspective</vt:lpstr>
      <vt:lpstr>Context illusions: Lines, shapes</vt:lpstr>
      <vt:lpstr>Context illusions: Color</vt:lpstr>
      <vt:lpstr>Context illusions: Color</vt:lpstr>
      <vt:lpstr>Illusions: Semantic/cognitive</vt:lpstr>
      <vt:lpstr>Catalog of visual/auditory illusions</vt:lpstr>
      <vt:lpstr>Selective attention</vt:lpstr>
      <vt:lpstr>Magnitude estimation</vt:lpstr>
      <vt:lpstr>Area vs. length judgments</vt:lpstr>
      <vt:lpstr>Theory: Stevens’ Power Law</vt:lpstr>
      <vt:lpstr>Practice: Scale of accuracy</vt:lpstr>
      <vt:lpstr>Accuracy: Experimental evidence</vt:lpstr>
      <vt:lpstr>Encodings: Types &amp; ranks</vt:lpstr>
      <vt:lpstr>Integral &amp; separable encodings</vt:lpstr>
      <vt:lpstr>Integral dimensions</vt:lpstr>
      <vt:lpstr>Separable dimensions</vt:lpstr>
      <vt:lpstr>Anomaly detection</vt:lpstr>
      <vt:lpstr>Anomaly detection</vt:lpstr>
      <vt:lpstr>Encodings: Lessons</vt:lpstr>
      <vt:lpstr>Encodings: Lessons</vt:lpstr>
      <vt:lpstr>Gestalt principles of graph perception</vt:lpstr>
      <vt:lpstr>Gestalt principles</vt:lpstr>
      <vt:lpstr>Gestalt principles</vt:lpstr>
      <vt:lpstr>Gestalt principles</vt:lpstr>
      <vt:lpstr>Closure</vt:lpstr>
      <vt:lpstr>Visual grouping &amp; comparisons</vt:lpstr>
      <vt:lpstr>Visual grouping &amp; comparisons</vt:lpstr>
      <vt:lpstr>Figure - Ground</vt:lpstr>
      <vt:lpstr>Ambiguous figures: Priming</vt:lpstr>
      <vt:lpstr>Figure - Ground</vt:lpstr>
      <vt:lpstr>Discussion</vt:lpstr>
      <vt:lpstr>Color: Functions in data graphics</vt:lpstr>
      <vt:lpstr>Nice graphic, naïve about color</vt:lpstr>
      <vt:lpstr>Object color</vt:lpstr>
      <vt:lpstr>Is this a color photo?</vt:lpstr>
      <vt:lpstr>Is this a color photo?</vt:lpstr>
      <vt:lpstr>Color: Aspects in data graphics</vt:lpstr>
      <vt:lpstr>Perception: The human eye</vt:lpstr>
      <vt:lpstr>Perception: color sensitivity</vt:lpstr>
      <vt:lpstr>Perception: color sensitivity</vt:lpstr>
      <vt:lpstr>Perception: Contrast</vt:lpstr>
      <vt:lpstr>Luminance contrast</vt:lpstr>
      <vt:lpstr>Brightness illusion</vt:lpstr>
      <vt:lpstr>Discovery of color</vt:lpstr>
      <vt:lpstr>Early color theory</vt:lpstr>
      <vt:lpstr>Color space: Munsell colors</vt:lpstr>
      <vt:lpstr>PowerPoint Presentation</vt:lpstr>
      <vt:lpstr>CIE color space</vt:lpstr>
      <vt:lpstr>CIE color space</vt:lpstr>
      <vt:lpstr>Color space: RGB &amp; CMYK</vt:lpstr>
      <vt:lpstr>Color space: RGB &amp; CMYK</vt:lpstr>
      <vt:lpstr>Color in DataViz Design</vt:lpstr>
      <vt:lpstr>Software: Color specification</vt:lpstr>
      <vt:lpstr>Software: Color specification</vt:lpstr>
      <vt:lpstr>Software: palettes</vt:lpstr>
      <vt:lpstr>R: basic palettes</vt:lpstr>
      <vt:lpstr>R: basic palettes</vt:lpstr>
      <vt:lpstr>palettes: ColorBrewer</vt:lpstr>
      <vt:lpstr>palettes: ColorBrewer</vt:lpstr>
      <vt:lpstr>palettes: ColorBrewer</vt:lpstr>
      <vt:lpstr>palettes: RColorBrewer</vt:lpstr>
      <vt:lpstr>R: choose_palette()</vt:lpstr>
      <vt:lpstr>Viridis palettes</vt:lpstr>
      <vt:lpstr>Comparing quantitative palettes</vt:lpstr>
      <vt:lpstr>Comparing palettes</vt:lpstr>
      <vt:lpstr>Comparing palettes</vt:lpstr>
      <vt:lpstr>WEB Du Bois’ sense of color</vt:lpstr>
      <vt:lpstr>RColorBrewer to the rescue</vt:lpstr>
      <vt:lpstr>Metbrewer palettes</vt:lpstr>
      <vt:lpstr>Color  B/W ?</vt:lpstr>
      <vt:lpstr>Color  B/W ? </vt:lpstr>
      <vt:lpstr>Colorblindness</vt:lpstr>
      <vt:lpstr>Colorblindness</vt:lpstr>
      <vt:lpstr>PowerPoint Presentation</vt:lpstr>
      <vt:lpstr>colorblindr package</vt:lpstr>
      <vt:lpstr>PowerPoint Presentation</vt:lpstr>
      <vt:lpstr>colorspace: palette visualization</vt:lpstr>
      <vt:lpstr>colorspace: demoplot()</vt:lpstr>
      <vt:lpstr>Color Buddy</vt:lpstr>
      <vt:lpstr>Color: Lessons</vt:lpstr>
      <vt:lpstr>Color: Lessons</vt:lpstr>
      <vt:lpstr>Transparency</vt:lpstr>
      <vt:lpstr>Transparency: Adding another layer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GraphPerception</dc:title>
  <dc:creator>Michael L Friendly</dc:creator>
  <cp:lastModifiedBy>Michael L Friendly</cp:lastModifiedBy>
  <cp:revision>95</cp:revision>
  <dcterms:created xsi:type="dcterms:W3CDTF">2021-03-24T14:54:27Z</dcterms:created>
  <dcterms:modified xsi:type="dcterms:W3CDTF">2024-12-03T21:35:59Z</dcterms:modified>
</cp:coreProperties>
</file>