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256" r:id="rId2"/>
    <p:sldId id="310" r:id="rId3"/>
    <p:sldId id="324" r:id="rId4"/>
    <p:sldId id="259" r:id="rId5"/>
    <p:sldId id="260" r:id="rId6"/>
    <p:sldId id="311" r:id="rId7"/>
    <p:sldId id="282" r:id="rId8"/>
    <p:sldId id="283" r:id="rId9"/>
    <p:sldId id="360" r:id="rId10"/>
    <p:sldId id="362" r:id="rId11"/>
    <p:sldId id="441" r:id="rId12"/>
    <p:sldId id="262" r:id="rId13"/>
    <p:sldId id="263" r:id="rId14"/>
    <p:sldId id="361" r:id="rId15"/>
    <p:sldId id="294" r:id="rId16"/>
    <p:sldId id="306" r:id="rId17"/>
    <p:sldId id="307" r:id="rId18"/>
    <p:sldId id="308" r:id="rId19"/>
    <p:sldId id="269" r:id="rId20"/>
    <p:sldId id="270" r:id="rId21"/>
    <p:sldId id="271" r:id="rId22"/>
    <p:sldId id="284" r:id="rId23"/>
    <p:sldId id="272" r:id="rId24"/>
    <p:sldId id="278" r:id="rId25"/>
    <p:sldId id="279" r:id="rId26"/>
    <p:sldId id="309" r:id="rId27"/>
    <p:sldId id="264" r:id="rId28"/>
    <p:sldId id="265" r:id="rId29"/>
    <p:sldId id="266" r:id="rId30"/>
    <p:sldId id="267" r:id="rId31"/>
    <p:sldId id="285" r:id="rId32"/>
    <p:sldId id="273" r:id="rId33"/>
    <p:sldId id="315" r:id="rId34"/>
    <p:sldId id="296" r:id="rId35"/>
    <p:sldId id="286" r:id="rId36"/>
    <p:sldId id="275" r:id="rId37"/>
    <p:sldId id="276" r:id="rId38"/>
    <p:sldId id="319" r:id="rId39"/>
    <p:sldId id="277" r:id="rId40"/>
    <p:sldId id="290" r:id="rId41"/>
    <p:sldId id="261" r:id="rId42"/>
    <p:sldId id="299" r:id="rId43"/>
    <p:sldId id="300" r:id="rId44"/>
    <p:sldId id="318" r:id="rId45"/>
    <p:sldId id="321" r:id="rId46"/>
    <p:sldId id="304" r:id="rId47"/>
    <p:sldId id="287" r:id="rId48"/>
    <p:sldId id="293" r:id="rId49"/>
    <p:sldId id="280" r:id="rId50"/>
    <p:sldId id="281" r:id="rId51"/>
    <p:sldId id="317" r:id="rId52"/>
    <p:sldId id="316" r:id="rId53"/>
    <p:sldId id="288" r:id="rId54"/>
    <p:sldId id="292" r:id="rId55"/>
    <p:sldId id="301" r:id="rId56"/>
    <p:sldId id="289" r:id="rId57"/>
    <p:sldId id="291" r:id="rId58"/>
    <p:sldId id="295" r:id="rId59"/>
    <p:sldId id="323" r:id="rId60"/>
    <p:sldId id="302" r:id="rId61"/>
    <p:sldId id="303" r:id="rId62"/>
    <p:sldId id="312" r:id="rId63"/>
    <p:sldId id="314" r:id="rId64"/>
    <p:sldId id="313" r:id="rId65"/>
    <p:sldId id="305" r:id="rId66"/>
    <p:sldId id="322" r:id="rId6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CC67F5-DBB3-41E0-B991-60CF591E10A9}">
          <p14:sldIdLst>
            <p14:sldId id="256"/>
            <p14:sldId id="310"/>
            <p14:sldId id="324"/>
            <p14:sldId id="259"/>
            <p14:sldId id="260"/>
            <p14:sldId id="311"/>
            <p14:sldId id="282"/>
            <p14:sldId id="283"/>
          </p14:sldIdLst>
        </p14:section>
        <p14:section name="Milestones project" id="{FD646308-832C-4323-95AF-8EACBDE2F5DD}">
          <p14:sldIdLst>
            <p14:sldId id="360"/>
            <p14:sldId id="362"/>
            <p14:sldId id="441"/>
            <p14:sldId id="262"/>
            <p14:sldId id="263"/>
            <p14:sldId id="361"/>
            <p14:sldId id="294"/>
          </p14:sldIdLst>
        </p14:section>
        <p14:section name="Early history" id="{F2F42F7F-7B2A-45D8-A391-4AE357964852}">
          <p14:sldIdLst>
            <p14:sldId id="306"/>
            <p14:sldId id="307"/>
            <p14:sldId id="308"/>
            <p14:sldId id="269"/>
            <p14:sldId id="270"/>
            <p14:sldId id="271"/>
            <p14:sldId id="284"/>
            <p14:sldId id="272"/>
            <p14:sldId id="278"/>
            <p14:sldId id="279"/>
            <p14:sldId id="309"/>
            <p14:sldId id="264"/>
            <p14:sldId id="265"/>
            <p14:sldId id="266"/>
            <p14:sldId id="267"/>
            <p14:sldId id="285"/>
            <p14:sldId id="273"/>
            <p14:sldId id="315"/>
            <p14:sldId id="296"/>
          </p14:sldIdLst>
        </p14:section>
        <p14:section name="Modern age" id="{C31834AA-BCAC-4CDD-946A-840E8CE0587F}">
          <p14:sldIdLst>
            <p14:sldId id="286"/>
            <p14:sldId id="275"/>
            <p14:sldId id="276"/>
            <p14:sldId id="319"/>
            <p14:sldId id="277"/>
          </p14:sldIdLst>
        </p14:section>
        <p14:section name="Golden age" id="{2B2CDBF2-BD71-42D9-AB8F-61273AB4BCC2}">
          <p14:sldIdLst>
            <p14:sldId id="290"/>
            <p14:sldId id="261"/>
            <p14:sldId id="299"/>
            <p14:sldId id="300"/>
            <p14:sldId id="318"/>
            <p14:sldId id="321"/>
            <p14:sldId id="304"/>
            <p14:sldId id="287"/>
            <p14:sldId id="293"/>
            <p14:sldId id="280"/>
            <p14:sldId id="281"/>
            <p14:sldId id="317"/>
            <p14:sldId id="316"/>
          </p14:sldIdLst>
        </p14:section>
        <p14:section name="Re-birth" id="{2CB01C04-4F54-4C8A-AD3A-0C30DC759239}">
          <p14:sldIdLst>
            <p14:sldId id="288"/>
            <p14:sldId id="292"/>
            <p14:sldId id="301"/>
            <p14:sldId id="289"/>
            <p14:sldId id="291"/>
            <p14:sldId id="295"/>
            <p14:sldId id="323"/>
            <p14:sldId id="302"/>
            <p14:sldId id="303"/>
            <p14:sldId id="312"/>
            <p14:sldId id="314"/>
            <p14:sldId id="313"/>
            <p14:sldId id="305"/>
            <p14:sldId id="3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42" autoAdjust="0"/>
    <p:restoredTop sz="93772" autoAdjust="0"/>
  </p:normalViewPr>
  <p:slideViewPr>
    <p:cSldViewPr>
      <p:cViewPr varScale="1">
        <p:scale>
          <a:sx n="103" d="100"/>
          <a:sy n="103" d="100"/>
        </p:scale>
        <p:origin x="1968"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9" d="100"/>
          <a:sy n="79" d="100"/>
        </p:scale>
        <p:origin x="95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8BD4FA9-F3CE-45B3-A980-C331C6F1EF65}" type="datetimeFigureOut">
              <a:rPr lang="en-US" smtClean="0"/>
              <a:t>1/25/2024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7CD5E95-8CAD-4274-BFFA-CD87442DEA8C}" type="slidenum">
              <a:rPr lang="en-US" smtClean="0"/>
              <a:t>‹#›</a:t>
            </a:fld>
            <a:endParaRPr lang="en-US"/>
          </a:p>
        </p:txBody>
      </p:sp>
    </p:spTree>
    <p:extLst>
      <p:ext uri="{BB962C8B-B14F-4D97-AF65-F5344CB8AC3E}">
        <p14:creationId xmlns:p14="http://schemas.microsoft.com/office/powerpoint/2010/main" val="1310769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EE3CA3C-866A-4C10-B777-9A41B5A39347}" type="datetimeFigureOut">
              <a:rPr lang="en-US" smtClean="0"/>
              <a:t>1/25/2024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E80C8C8-32CE-483F-8AA7-A1E65B3CB4E5}" type="slidenum">
              <a:rPr lang="en-US" smtClean="0"/>
              <a:t>‹#›</a:t>
            </a:fld>
            <a:endParaRPr lang="en-US"/>
          </a:p>
        </p:txBody>
      </p:sp>
    </p:spTree>
    <p:extLst>
      <p:ext uri="{BB962C8B-B14F-4D97-AF65-F5344CB8AC3E}">
        <p14:creationId xmlns:p14="http://schemas.microsoft.com/office/powerpoint/2010/main" val="3423338709"/>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0C8C8-32CE-483F-8AA7-A1E65B3CB4E5}" type="slidenum">
              <a:rPr lang="en-US" smtClean="0"/>
              <a:t>1</a:t>
            </a:fld>
            <a:endParaRPr lang="en-US"/>
          </a:p>
        </p:txBody>
      </p:sp>
    </p:spTree>
    <p:extLst>
      <p:ext uri="{BB962C8B-B14F-4D97-AF65-F5344CB8AC3E}">
        <p14:creationId xmlns:p14="http://schemas.microsoft.com/office/powerpoint/2010/main" val="166192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this encounter, I began a search for the Albums…</a:t>
            </a:r>
          </a:p>
        </p:txBody>
      </p:sp>
      <p:sp>
        <p:nvSpPr>
          <p:cNvPr id="4" name="Slide Number Placeholder 3"/>
          <p:cNvSpPr>
            <a:spLocks noGrp="1"/>
          </p:cNvSpPr>
          <p:nvPr>
            <p:ph type="sldNum" sz="quarter" idx="5"/>
          </p:nvPr>
        </p:nvSpPr>
        <p:spPr/>
        <p:txBody>
          <a:bodyPr/>
          <a:lstStyle/>
          <a:p>
            <a:fld id="{EDA73A7E-810F-4EF0-87A3-D062179D0CF9}" type="slidenum">
              <a:rPr lang="en-CA" smtClean="0"/>
              <a:t>10</a:t>
            </a:fld>
            <a:endParaRPr lang="en-CA"/>
          </a:p>
        </p:txBody>
      </p:sp>
    </p:spTree>
    <p:extLst>
      <p:ext uri="{BB962C8B-B14F-4D97-AF65-F5344CB8AC3E}">
        <p14:creationId xmlns:p14="http://schemas.microsoft.com/office/powerpoint/2010/main" val="1039139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original group of Chevaliers included Antoine, Gilles Palsky, Antony Unwin, … </a:t>
            </a:r>
          </a:p>
          <a:p>
            <a:r>
              <a:rPr lang="en-CA" dirty="0"/>
              <a:t>Since then, we’ve invited others to join, in recognition of their interest in the collective inquiry into the history of data visualization.</a:t>
            </a:r>
          </a:p>
          <a:p>
            <a:endParaRPr lang="en-CA" dirty="0"/>
          </a:p>
          <a:p>
            <a:r>
              <a:rPr lang="en-CA" dirty="0"/>
              <a:t>Antoine de </a:t>
            </a:r>
            <a:r>
              <a:rPr lang="en-CA" dirty="0" err="1"/>
              <a:t>Falguerolles</a:t>
            </a:r>
            <a:r>
              <a:rPr lang="en-CA" dirty="0"/>
              <a:t> passed away this summer. My title and theme for today is partly in his honor, but also to recognize the good fortune I’ve had in working with this group.</a:t>
            </a:r>
          </a:p>
          <a:p>
            <a:endParaRPr lang="en-CA" dirty="0"/>
          </a:p>
        </p:txBody>
      </p:sp>
      <p:sp>
        <p:nvSpPr>
          <p:cNvPr id="4" name="Slide Number Placeholder 3"/>
          <p:cNvSpPr>
            <a:spLocks noGrp="1"/>
          </p:cNvSpPr>
          <p:nvPr>
            <p:ph type="sldNum" sz="quarter" idx="5"/>
          </p:nvPr>
        </p:nvSpPr>
        <p:spPr/>
        <p:txBody>
          <a:bodyPr/>
          <a:lstStyle/>
          <a:p>
            <a:fld id="{33E20828-1A1A-4225-BE3A-F8540A5E6146}" type="slidenum">
              <a:rPr lang="en-US" smtClean="0"/>
              <a:t>11</a:t>
            </a:fld>
            <a:endParaRPr lang="en-US"/>
          </a:p>
        </p:txBody>
      </p:sp>
    </p:spTree>
    <p:extLst>
      <p:ext uri="{BB962C8B-B14F-4D97-AF65-F5344CB8AC3E}">
        <p14:creationId xmlns:p14="http://schemas.microsoft.com/office/powerpoint/2010/main" val="197665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912E3-F4C1-4E28-A036-B8F490CC703C}" type="slidenum">
              <a:rPr lang="en-US" altLang="en-US"/>
              <a:pPr/>
              <a:t>12</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731857" y="4267202"/>
            <a:ext cx="6278543" cy="4613251"/>
          </a:xfrm>
        </p:spPr>
        <p:txBody>
          <a:bodyPr/>
          <a:lstStyle/>
          <a:p>
            <a:endParaRPr lang="en-US" altLang="en-US" dirty="0"/>
          </a:p>
          <a:p>
            <a:r>
              <a:rPr lang="en-US" altLang="en-US" dirty="0"/>
              <a:t>But I also have a passionate interest in the history of this field. Towards this end, over 20 years ago, I created what I call the “Milestones Project,” designed to document all the key developments in this history.</a:t>
            </a:r>
          </a:p>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8E62C9-952C-432A-A9AB-89B6DC9A36C7}" type="slidenum">
              <a:rPr lang="en-US" altLang="en-US"/>
              <a:pPr/>
              <a:t>13</a:t>
            </a:fld>
            <a:endParaRPr lang="en-US" altLang="en-US"/>
          </a:p>
        </p:txBody>
      </p:sp>
      <p:sp>
        <p:nvSpPr>
          <p:cNvPr id="23554" name="Rectangle 2"/>
          <p:cNvSpPr>
            <a:spLocks noGrp="1" noRot="1" noChangeAspect="1" noChangeArrowheads="1" noTextEdit="1"/>
          </p:cNvSpPr>
          <p:nvPr>
            <p:ph type="sldImg"/>
          </p:nvPr>
        </p:nvSpPr>
        <p:spPr>
          <a:xfrm>
            <a:off x="1298575" y="315913"/>
            <a:ext cx="4800600" cy="3600450"/>
          </a:xfrm>
          <a:ln/>
        </p:spPr>
      </p:sp>
      <p:sp>
        <p:nvSpPr>
          <p:cNvPr id="23555" name="Rectangle 3"/>
          <p:cNvSpPr>
            <a:spLocks noGrp="1" noChangeArrowheads="1"/>
          </p:cNvSpPr>
          <p:nvPr>
            <p:ph type="body" idx="1"/>
          </p:nvPr>
        </p:nvSpPr>
        <p:spPr>
          <a:xfrm>
            <a:off x="956734" y="4092179"/>
            <a:ext cx="5367867" cy="4877276"/>
          </a:xfrm>
        </p:spPr>
        <p:txBody>
          <a:bodyPr/>
          <a:lstStyle/>
          <a:p>
            <a:r>
              <a:rPr lang="en-US" altLang="en-US" dirty="0"/>
              <a:t>Some representative images from the Milestones Project.  Every one has a story:  What was the communication goal? What makes it a milestone?</a:t>
            </a:r>
          </a:p>
          <a:p>
            <a:r>
              <a:rPr lang="en-US" altLang="en-US" dirty="0"/>
              <a:t>How does it relate to other developments?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82CF22CF-8123-40F2-9128-7577C7C8A0AA}"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7CBCA15B-FFD2-4E74-80BD-B44DEB4BFFFF}" type="slidenum">
              <a:rPr lang="en-US" altLang="en-US"/>
              <a:pPr/>
              <a:t>14</a:t>
            </a:fld>
            <a:endParaRPr lang="en-US" alt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ltLang="en-US" dirty="0"/>
              <a:t>In organizing this material, it was useful to divide history into epochs, each of which turned out to be describable by coherent themes and labels.</a:t>
            </a:r>
          </a:p>
          <a:p>
            <a:r>
              <a:rPr lang="en-US" altLang="en-US" dirty="0"/>
              <a:t>I’ll present only a few exemplars of each.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15</a:t>
            </a:fld>
            <a:endParaRPr lang="en-US"/>
          </a:p>
        </p:txBody>
      </p:sp>
    </p:spTree>
    <p:extLst>
      <p:ext uri="{BB962C8B-B14F-4D97-AF65-F5344CB8AC3E}">
        <p14:creationId xmlns:p14="http://schemas.microsoft.com/office/powerpoint/2010/main" val="374017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720725"/>
            <a:ext cx="4168775" cy="3127375"/>
          </a:xfrm>
        </p:spPr>
      </p:sp>
      <p:sp>
        <p:nvSpPr>
          <p:cNvPr id="3" name="Notes Placeholder 2"/>
          <p:cNvSpPr>
            <a:spLocks noGrp="1"/>
          </p:cNvSpPr>
          <p:nvPr>
            <p:ph type="body" idx="1"/>
          </p:nvPr>
        </p:nvSpPr>
        <p:spPr/>
        <p:txBody>
          <a:bodyPr/>
          <a:lstStyle/>
          <a:p>
            <a:r>
              <a:rPr lang="en-US" dirty="0"/>
              <a:t>To put visualization in a wider context, I’ll begin with some of the earliest examples.</a:t>
            </a:r>
          </a:p>
          <a:p>
            <a:endParaRPr lang="en-US" dirty="0"/>
          </a:p>
          <a:p>
            <a:r>
              <a:rPr lang="en-US" dirty="0"/>
              <a:t>Best</a:t>
            </a:r>
            <a:r>
              <a:rPr lang="en-US" baseline="0" dirty="0"/>
              <a:t> known early examples of visualization:  Lascaux cave, near </a:t>
            </a:r>
            <a:r>
              <a:rPr lang="en-US" baseline="0" dirty="0" err="1"/>
              <a:t>Montignac</a:t>
            </a:r>
            <a:r>
              <a:rPr lang="en-US" baseline="0" dirty="0"/>
              <a:t>, France</a:t>
            </a:r>
          </a:p>
          <a:p>
            <a:r>
              <a:rPr lang="en-US" baseline="0" dirty="0"/>
              <a:t>Nearly 2000 remarkable drawings, by the oldest modern humans, Cro-Magnon Man</a:t>
            </a:r>
          </a:p>
          <a:p>
            <a:r>
              <a:rPr lang="en-US" baseline="0" dirty="0"/>
              <a:t>Breathtakingly beautiful – sense of awe</a:t>
            </a:r>
            <a:endParaRPr lang="en-US" dirty="0"/>
          </a:p>
        </p:txBody>
      </p:sp>
      <p:sp>
        <p:nvSpPr>
          <p:cNvPr id="4" name="Slide Number Placeholder 3"/>
          <p:cNvSpPr>
            <a:spLocks noGrp="1"/>
          </p:cNvSpPr>
          <p:nvPr>
            <p:ph type="sldNum" sz="quarter" idx="10"/>
          </p:nvPr>
        </p:nvSpPr>
        <p:spPr/>
        <p:txBody>
          <a:bodyPr/>
          <a:lstStyle/>
          <a:p>
            <a:fld id="{112B4BC1-14C6-4B6E-90E8-4975A5C7E50F}" type="slidenum">
              <a:rPr lang="en-US" smtClean="0"/>
              <a:t>16</a:t>
            </a:fld>
            <a:endParaRPr lang="en-US"/>
          </a:p>
        </p:txBody>
      </p:sp>
    </p:spTree>
    <p:extLst>
      <p:ext uri="{BB962C8B-B14F-4D97-AF65-F5344CB8AC3E}">
        <p14:creationId xmlns:p14="http://schemas.microsoft.com/office/powerpoint/2010/main" val="231246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720725"/>
            <a:ext cx="4168775" cy="3127375"/>
          </a:xfrm>
        </p:spPr>
      </p:sp>
      <p:sp>
        <p:nvSpPr>
          <p:cNvPr id="3" name="Notes Placeholder 2"/>
          <p:cNvSpPr>
            <a:spLocks noGrp="1"/>
          </p:cNvSpPr>
          <p:nvPr>
            <p:ph type="body" idx="1"/>
          </p:nvPr>
        </p:nvSpPr>
        <p:spPr/>
        <p:txBody>
          <a:bodyPr/>
          <a:lstStyle/>
          <a:p>
            <a:r>
              <a:rPr lang="en-US" dirty="0"/>
              <a:t>The drawings</a:t>
            </a:r>
            <a:r>
              <a:rPr lang="en-US" baseline="0" dirty="0"/>
              <a:t> in the Lascaux Caves are not unique: Altamira in Spain, </a:t>
            </a:r>
            <a:r>
              <a:rPr lang="en-US" baseline="0" dirty="0" err="1"/>
              <a:t>Rouffignac</a:t>
            </a:r>
            <a:r>
              <a:rPr lang="en-US" baseline="0" dirty="0"/>
              <a:t>, </a:t>
            </a:r>
            <a:r>
              <a:rPr lang="en-US" baseline="0" dirty="0" err="1"/>
              <a:t>Chauvet</a:t>
            </a:r>
            <a:r>
              <a:rPr lang="en-US" baseline="0" dirty="0"/>
              <a:t> caves in France, </a:t>
            </a:r>
            <a:endParaRPr lang="en-US" dirty="0"/>
          </a:p>
        </p:txBody>
      </p:sp>
      <p:sp>
        <p:nvSpPr>
          <p:cNvPr id="4" name="Slide Number Placeholder 3"/>
          <p:cNvSpPr>
            <a:spLocks noGrp="1"/>
          </p:cNvSpPr>
          <p:nvPr>
            <p:ph type="sldNum" sz="quarter" idx="10"/>
          </p:nvPr>
        </p:nvSpPr>
        <p:spPr/>
        <p:txBody>
          <a:bodyPr/>
          <a:lstStyle/>
          <a:p>
            <a:fld id="{112B4BC1-14C6-4B6E-90E8-4975A5C7E50F}" type="slidenum">
              <a:rPr lang="en-US" smtClean="0"/>
              <a:t>17</a:t>
            </a:fld>
            <a:endParaRPr lang="en-US"/>
          </a:p>
        </p:txBody>
      </p:sp>
    </p:spTree>
    <p:extLst>
      <p:ext uri="{BB962C8B-B14F-4D97-AF65-F5344CB8AC3E}">
        <p14:creationId xmlns:p14="http://schemas.microsoft.com/office/powerpoint/2010/main" val="2281095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720725"/>
            <a:ext cx="4168775" cy="3127375"/>
          </a:xfrm>
        </p:spPr>
      </p:sp>
      <p:sp>
        <p:nvSpPr>
          <p:cNvPr id="3" name="Notes Placeholder 2"/>
          <p:cNvSpPr>
            <a:spLocks noGrp="1"/>
          </p:cNvSpPr>
          <p:nvPr>
            <p:ph type="body" idx="1"/>
          </p:nvPr>
        </p:nvSpPr>
        <p:spPr/>
        <p:txBody>
          <a:bodyPr/>
          <a:lstStyle/>
          <a:p>
            <a:r>
              <a:rPr lang="en-US" dirty="0"/>
              <a:t>The next developments in visualization were diagrams and early maps--- pictorial, yet abstract,</a:t>
            </a:r>
            <a:r>
              <a:rPr lang="en-US" baseline="0" dirty="0"/>
              <a:t> representations of information.</a:t>
            </a:r>
          </a:p>
          <a:p>
            <a:r>
              <a:rPr lang="en-US" baseline="0" dirty="0"/>
              <a:t>One of the most spectacular is this diagram of a wrestling match found on an Egyptian tomb.</a:t>
            </a:r>
          </a:p>
          <a:p>
            <a:r>
              <a:rPr lang="en-US" baseline="0" dirty="0" err="1"/>
              <a:t>Baqt</a:t>
            </a:r>
            <a:r>
              <a:rPr lang="en-US" baseline="0" dirty="0"/>
              <a:t> or </a:t>
            </a:r>
            <a:r>
              <a:rPr lang="en-US" baseline="0" dirty="0" err="1"/>
              <a:t>Baquet</a:t>
            </a:r>
            <a:r>
              <a:rPr lang="en-US" baseline="0" dirty="0"/>
              <a:t> III was an Egyptian official …</a:t>
            </a:r>
            <a:endParaRPr lang="en-US" dirty="0"/>
          </a:p>
        </p:txBody>
      </p:sp>
      <p:sp>
        <p:nvSpPr>
          <p:cNvPr id="4" name="Slide Number Placeholder 3"/>
          <p:cNvSpPr>
            <a:spLocks noGrp="1"/>
          </p:cNvSpPr>
          <p:nvPr>
            <p:ph type="sldNum" sz="quarter" idx="10"/>
          </p:nvPr>
        </p:nvSpPr>
        <p:spPr/>
        <p:txBody>
          <a:bodyPr/>
          <a:lstStyle/>
          <a:p>
            <a:fld id="{5D7C23B1-66D4-4295-A607-8110ED649F32}" type="slidenum">
              <a:rPr lang="en-US" smtClean="0"/>
              <a:t>18</a:t>
            </a:fld>
            <a:endParaRPr lang="en-US"/>
          </a:p>
        </p:txBody>
      </p:sp>
    </p:spTree>
    <p:extLst>
      <p:ext uri="{BB962C8B-B14F-4D97-AF65-F5344CB8AC3E}">
        <p14:creationId xmlns:p14="http://schemas.microsoft.com/office/powerpoint/2010/main" val="977157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3BCC26F7-52B7-4B52-999D-6158C5EE0FB0}"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7E779860-FD77-4CAE-82B4-5103F7DF96AE}" type="slidenum">
              <a:rPr lang="en-US" altLang="en-US"/>
              <a:pPr/>
              <a:t>19</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a:t>The earliest seeds of data visualization arose in maps to aid navigation and exploration, and in rudimentary diagrams and tables.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2</a:t>
            </a:fld>
            <a:endParaRPr lang="en-US"/>
          </a:p>
        </p:txBody>
      </p:sp>
    </p:spTree>
    <p:extLst>
      <p:ext uri="{BB962C8B-B14F-4D97-AF65-F5344CB8AC3E}">
        <p14:creationId xmlns:p14="http://schemas.microsoft.com/office/powerpoint/2010/main" val="1207211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F18C0BF6-DF7C-44E4-9C1A-A042CB246CAB}"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C28CC987-9F71-4C2A-9705-351388BDEE5A}" type="slidenum">
              <a:rPr lang="en-US" altLang="en-US"/>
              <a:pPr/>
              <a:t>20</a:t>
            </a:fld>
            <a:endParaRPr lang="en-US" alt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a:t>Llull’s </a:t>
            </a:r>
            <a:r>
              <a:rPr lang="en-US" altLang="en-US" i="1"/>
              <a:t>Ars Magna</a:t>
            </a:r>
            <a:r>
              <a:rPr lang="en-US" altLang="en-US"/>
              <a:t> was the first attempt to develop mechanical aids to reasoning.  Served as an inspiration to Leibnitz in development of symbolic logic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B65D342F-F264-486F-9288-885772931E0F}"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8F55F42A-7EF5-4618-9592-61D2D1DF1578}" type="slidenum">
              <a:rPr lang="en-US" altLang="en-US"/>
              <a:pPr/>
              <a:t>21</a:t>
            </a:fld>
            <a:endParaRPr lang="en-US" alt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altLang="en-US" dirty="0"/>
              <a:t>Abraham </a:t>
            </a:r>
            <a:r>
              <a:rPr lang="en-US" altLang="en-US" dirty="0" err="1"/>
              <a:t>Cresques</a:t>
            </a:r>
            <a:r>
              <a:rPr lang="en-US" altLang="en-US" dirty="0"/>
              <a:t>: a visual catalog of world</a:t>
            </a:r>
            <a:r>
              <a:rPr lang="en-US" altLang="en-US" baseline="0" dirty="0"/>
              <a:t> knowledge – visual story telling.</a:t>
            </a:r>
          </a:p>
          <a:p>
            <a:r>
              <a:rPr lang="en-US" altLang="en-US" dirty="0"/>
              <a:t>A Majorcan Jew, </a:t>
            </a:r>
            <a:r>
              <a:rPr lang="en-US" altLang="en-US" dirty="0" err="1"/>
              <a:t>Cresques</a:t>
            </a:r>
            <a:r>
              <a:rPr lang="en-US" altLang="en-US" dirty="0"/>
              <a:t> was a master map-maker and builder of clocks, compasses, and other nautical instruments</a:t>
            </a:r>
          </a:p>
          <a:p>
            <a:r>
              <a:rPr lang="en-US" altLang="en-US" dirty="0"/>
              <a:t>Two parts:</a:t>
            </a:r>
          </a:p>
          <a:p>
            <a:pPr>
              <a:buFontTx/>
              <a:buChar char="•"/>
            </a:pPr>
            <a:r>
              <a:rPr lang="en-US" altLang="en-US" dirty="0"/>
              <a:t>Geography--  Western world (Mediterranean basin), Eastern World (China, Far East--- journey of Marco Polo)</a:t>
            </a:r>
          </a:p>
          <a:p>
            <a:pPr>
              <a:buFontTx/>
              <a:buChar char="•"/>
            </a:pPr>
            <a:r>
              <a:rPr lang="en-US" altLang="en-US" dirty="0"/>
              <a:t>Cosmography – Tide tables, lunar tables, perpetual calendar (Catalan)</a:t>
            </a:r>
          </a:p>
          <a:p>
            <a:pPr>
              <a:buFontTx/>
              <a:buChar char="•"/>
            </a:pP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22</a:t>
            </a:fld>
            <a:endParaRPr lang="en-US"/>
          </a:p>
        </p:txBody>
      </p:sp>
    </p:spTree>
    <p:extLst>
      <p:ext uri="{BB962C8B-B14F-4D97-AF65-F5344CB8AC3E}">
        <p14:creationId xmlns:p14="http://schemas.microsoft.com/office/powerpoint/2010/main" val="68164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74B93EEB-62A8-439B-AFDB-09F8F7AEF8E9}"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FFE7D01A-A439-435E-B621-065CAAE34006}" type="slidenum">
              <a:rPr lang="en-US" altLang="en-US"/>
              <a:pPr/>
              <a:t>23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a:spcBef>
                <a:spcPct val="0"/>
              </a:spcBef>
            </a:pPr>
            <a:r>
              <a:rPr lang="en-US" altLang="en-US"/>
              <a:t>The 17th century saw growth in theory and the dawn of practice. Featured in this were the rise of analytic geometry, theories of errors of measurement, the birth of probability theory, and the first graphical representations of statistical data</a:t>
            </a:r>
            <a:r>
              <a:rPr lang="en-US" altLang="en-US" sz="3700"/>
              <a:t>. </a:t>
            </a:r>
            <a:endParaRPr lang="en-US" altLang="en-US" sz="3300"/>
          </a:p>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4ACF1-D312-4166-946D-77DC72D30428}" type="slidenum">
              <a:rPr lang="en-US" altLang="en-US"/>
              <a:pPr/>
              <a:t>24</a:t>
            </a:fld>
            <a:endParaRPr lang="en-US" alt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ltLang="en-US" dirty="0"/>
              <a:t>In late 1609, Galileo constructed one of the first astronomical telescopes and almost immediately made a series of important discoveries (craters on the moon, a huge number of new stars, observations on the moons of Jupiter, sunspots)</a:t>
            </a:r>
          </a:p>
          <a:p>
            <a:r>
              <a:rPr lang="en-US" altLang="en-US" dirty="0"/>
              <a:t>He noticed that the positions of sunspots constantly changed, and wanted to display their movement over time. The result was an early animated graphic, using “small multiples” to allow comparison over time.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7592F-C6B5-44DD-8B94-D25D709893F5}" type="slidenum">
              <a:rPr lang="en-US" altLang="en-US"/>
              <a:pPr/>
              <a:t>25</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altLang="en-US"/>
              <a:t>Christophe Scheiner [1573-1650], a Jesuit in Augsburg with talents in mathematics and instrument making, constructed a device to record the position and movement of sunspots over time.  </a:t>
            </a:r>
          </a:p>
          <a:p>
            <a:r>
              <a:rPr lang="en-US" altLang="en-US"/>
              <a:t>The substantive and philosophical issue was the Jesuit-assumed perfection of the sun (could sunspots be explained as shadows cast by moons?), but the evidentiary issue was how to display </a:t>
            </a:r>
            <a:r>
              <a:rPr lang="en-US" altLang="en-US" i="1"/>
              <a:t>changes</a:t>
            </a:r>
            <a:r>
              <a:rPr lang="en-US" altLang="en-US"/>
              <a:t> in configurations of sunspots over time.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79DE2DC0-EEC7-4C20-92A6-12452F4FF194}"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D783375D-F006-48A2-9BF9-7F1F99DE3608}" type="slidenum">
              <a:rPr lang="en-US" altLang="en-US"/>
              <a:pPr/>
              <a:t>26</a:t>
            </a:fld>
            <a:endParaRPr lang="en-US" altLang="en-US"/>
          </a:p>
        </p:txBody>
      </p:sp>
      <p:sp>
        <p:nvSpPr>
          <p:cNvPr id="160770" name="Rectangle 2"/>
          <p:cNvSpPr>
            <a:spLocks noGrp="1" noRot="1" noChangeAspect="1" noChangeArrowheads="1" noTextEdit="1"/>
          </p:cNvSpPr>
          <p:nvPr>
            <p:ph type="sldImg"/>
          </p:nvPr>
        </p:nvSpPr>
        <p:spPr>
          <a:xfrm>
            <a:off x="1573213" y="720725"/>
            <a:ext cx="4168775" cy="3127375"/>
          </a:xfrm>
          <a:ln/>
        </p:spPr>
      </p:sp>
      <p:sp>
        <p:nvSpPr>
          <p:cNvPr id="160771" name="Rectangle 3"/>
          <p:cNvSpPr>
            <a:spLocks noGrp="1" noChangeArrowheads="1"/>
          </p:cNvSpPr>
          <p:nvPr>
            <p:ph type="body" idx="1"/>
          </p:nvPr>
        </p:nvSpPr>
        <p:spPr>
          <a:xfrm>
            <a:off x="732185" y="4561227"/>
            <a:ext cx="5850835" cy="4320213"/>
          </a:xfrm>
        </p:spPr>
        <p:txBody>
          <a:bodyPr/>
          <a:lstStyle/>
          <a:p>
            <a:r>
              <a:rPr lang="en-US" altLang="en-US" dirty="0"/>
              <a:t>In 1610,</a:t>
            </a:r>
            <a:r>
              <a:rPr lang="en-US" altLang="en-US" baseline="0" dirty="0"/>
              <a:t> Galileo built one of the first telescopes, and quickly discovered new celestial phenomena – moons of Jupiter, craters on the moon, and spots on the sun.</a:t>
            </a:r>
          </a:p>
          <a:p>
            <a:endParaRPr lang="en-US" altLang="en-US" baseline="0" dirty="0"/>
          </a:p>
          <a:p>
            <a:endParaRPr lang="en-US" altLang="en-US" baseline="0" dirty="0"/>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F135A-2D01-4B45-A0A0-4EEC2032718B}" type="slidenum">
              <a:rPr lang="en-US" altLang="en-US"/>
              <a:pPr/>
              <a:t>27</a:t>
            </a:fld>
            <a:endParaRPr lang="en-US"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ltLang="en-US"/>
              <a:t>This is believed to be the first graphic representation of statistical data, by Michael van Langren, a Flemish astronomer to the court of Spain.  </a:t>
            </a:r>
          </a:p>
          <a:p>
            <a:r>
              <a:rPr lang="en-US" altLang="en-US"/>
              <a:t>It shows all the known estimates of difference in longitude between Toledo and Rome.  Mariners could easily reckon latitude from the sun and stars, but longitude required accurate measurement of time at sea, unsolved until 1765 (John Harrison)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AD772F-EE1F-43CA-89E7-046CC447FB31}" type="slidenum">
              <a:rPr lang="en-US" altLang="en-US"/>
              <a:pPr/>
              <a:t>28</a:t>
            </a:fld>
            <a:endParaRPr lang="en-US"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t>To see why this is a significant landmark, consider what else he could have done.</a:t>
            </a:r>
          </a:p>
          <a:p>
            <a:r>
              <a:rPr lang="en-US" altLang="en-US"/>
              <a:t>He could have used a table …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934CE2-F7F3-41FC-B2C8-0E49EDA4BAC2}" type="slidenum">
              <a:rPr lang="en-US" altLang="en-US"/>
              <a:pPr/>
              <a:t>29</a:t>
            </a:fld>
            <a:endParaRPr lang="en-US" alt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historical graphs are objects of beauty.</a:t>
            </a:r>
          </a:p>
          <a:p>
            <a:r>
              <a:rPr lang="en-US" dirty="0"/>
              <a:t>But to understand their role and impact, we must see history in context.</a:t>
            </a:r>
          </a:p>
        </p:txBody>
      </p:sp>
      <p:sp>
        <p:nvSpPr>
          <p:cNvPr id="4" name="Slide Number Placeholder 3"/>
          <p:cNvSpPr>
            <a:spLocks noGrp="1"/>
          </p:cNvSpPr>
          <p:nvPr>
            <p:ph type="sldNum" sz="quarter" idx="5"/>
          </p:nvPr>
        </p:nvSpPr>
        <p:spPr/>
        <p:txBody>
          <a:bodyPr/>
          <a:lstStyle/>
          <a:p>
            <a:fld id="{6E80C8C8-32CE-483F-8AA7-A1E65B3CB4E5}" type="slidenum">
              <a:rPr lang="en-US" smtClean="0"/>
              <a:t>3</a:t>
            </a:fld>
            <a:endParaRPr lang="en-US"/>
          </a:p>
        </p:txBody>
      </p:sp>
    </p:spTree>
    <p:extLst>
      <p:ext uri="{BB962C8B-B14F-4D97-AF65-F5344CB8AC3E}">
        <p14:creationId xmlns:p14="http://schemas.microsoft.com/office/powerpoint/2010/main" val="181189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EC1D92-D4A3-448C-8DB5-8AFFD2F0A0EC}" type="slidenum">
              <a:rPr lang="en-US" altLang="en-US"/>
              <a:pPr/>
              <a:t>30</a:t>
            </a:fld>
            <a:endParaRPr lang="en-US" alt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altLang="en-US"/>
              <a:t>But only a graph communicates several aspects </a:t>
            </a:r>
            <a:r>
              <a:rPr lang="en-US" altLang="en-US" b="1"/>
              <a:t>simultaneously</a:t>
            </a:r>
            <a:r>
              <a:rPr lang="en-US" altLang="en-US"/>
              <a:t> to the king &amp; court, and in a way that is both simple and elegant.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18</a:t>
            </a:r>
            <a:r>
              <a:rPr lang="en-US" baseline="30000" dirty="0"/>
              <a:t>th</a:t>
            </a:r>
            <a:r>
              <a:rPr lang="en-US" dirty="0"/>
              <a:t> century there were now reasons for visualizing phenomena. New developments in cartography were a natural progression from mapping geography to mapping other quantities.</a:t>
            </a:r>
          </a:p>
        </p:txBody>
      </p:sp>
      <p:sp>
        <p:nvSpPr>
          <p:cNvPr id="4" name="Slide Number Placeholder 3"/>
          <p:cNvSpPr>
            <a:spLocks noGrp="1"/>
          </p:cNvSpPr>
          <p:nvPr>
            <p:ph type="sldNum" sz="quarter" idx="5"/>
          </p:nvPr>
        </p:nvSpPr>
        <p:spPr/>
        <p:txBody>
          <a:bodyPr/>
          <a:lstStyle/>
          <a:p>
            <a:fld id="{6E80C8C8-32CE-483F-8AA7-A1E65B3CB4E5}" type="slidenum">
              <a:rPr lang="en-US" smtClean="0"/>
              <a:t>31</a:t>
            </a:fld>
            <a:endParaRPr lang="en-US"/>
          </a:p>
        </p:txBody>
      </p:sp>
    </p:spTree>
    <p:extLst>
      <p:ext uri="{BB962C8B-B14F-4D97-AF65-F5344CB8AC3E}">
        <p14:creationId xmlns:p14="http://schemas.microsoft.com/office/powerpoint/2010/main" val="3627215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A7A234ED-6418-4C16-B0A9-8077CF8DAC3B}"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F7101CD0-A511-4D36-9FC4-62B8A0AB614E}" type="slidenum">
              <a:rPr lang="en-US" altLang="en-US"/>
              <a:pPr/>
              <a:t>32</a:t>
            </a:fld>
            <a:endParaRPr lang="en-US" alt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pPr>
              <a:spcBef>
                <a:spcPct val="50000"/>
              </a:spcBef>
            </a:pPr>
            <a:r>
              <a:rPr lang="en-US" altLang="en-US" dirty="0"/>
              <a:t>The 18th century witnessed the initial germination of the seeds of visualization, planted earlier. Map-makers began to try to show more than just geographical position--- the beginnings of thematic mappings of physical quantities, and new graphic forms were invented.</a:t>
            </a:r>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33</a:t>
            </a:fld>
            <a:endParaRPr lang="en-US"/>
          </a:p>
        </p:txBody>
      </p:sp>
    </p:spTree>
    <p:extLst>
      <p:ext uri="{BB962C8B-B14F-4D97-AF65-F5344CB8AC3E}">
        <p14:creationId xmlns:p14="http://schemas.microsoft.com/office/powerpoint/2010/main" val="1159827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5B619B9-4906-41C1-94E9-80A9DDF4C45A}"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366CDBF4-A53A-4B3B-AD4D-934941A7E0A7}" type="slidenum">
              <a:rPr lang="en-US" altLang="en-US"/>
              <a:pPr/>
              <a:t>34</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altLang="en-US"/>
              <a:t>Playfair wanted to compare wages (of a good mechanic) and prices.  The gap between the two draws the eye, as does the volatility of the price of wheat compared with the stability of wages.  The steep increase at the end of the 18</a:t>
            </a:r>
            <a:r>
              <a:rPr lang="en-US" altLang="en-US" baseline="30000"/>
              <a:t>th</a:t>
            </a:r>
            <a:r>
              <a:rPr lang="en-US" altLang="en-US"/>
              <a:t> C corresponds to the American Revolution.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35</a:t>
            </a:fld>
            <a:endParaRPr lang="en-US"/>
          </a:p>
        </p:txBody>
      </p:sp>
    </p:spTree>
    <p:extLst>
      <p:ext uri="{BB962C8B-B14F-4D97-AF65-F5344CB8AC3E}">
        <p14:creationId xmlns:p14="http://schemas.microsoft.com/office/powerpoint/2010/main" val="4198642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F103101F-4F07-4B43-98C1-691ADDF32AF6}"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FE15291D-5715-4B6E-A64F-3BE276700604}" type="slidenum">
              <a:rPr lang="en-US" altLang="en-US"/>
              <a:pPr/>
              <a:t>36</a:t>
            </a:fld>
            <a:endParaRPr lang="en-US" alt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en-US"/>
              <a:t>In the first half of the 19</a:t>
            </a:r>
            <a:r>
              <a:rPr lang="en-US" altLang="en-US" baseline="30000"/>
              <a:t>th</a:t>
            </a:r>
            <a:r>
              <a:rPr lang="en-US" altLang="en-US"/>
              <a:t> C, we see an explosive growth in the development of new graphic forms, in statistical graphics and thematic cartography.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3C0ADB00-9625-4C9F-9D24-0FAA5BBC9F15}"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7CC887B3-351A-4E4F-B87D-0436E15A0328}" type="slidenum">
              <a:rPr lang="en-US" altLang="en-US"/>
              <a:pPr/>
              <a:t>37</a:t>
            </a:fld>
            <a:endParaRPr lang="en-US" altLang="en-US"/>
          </a:p>
        </p:txBody>
      </p:sp>
      <p:sp>
        <p:nvSpPr>
          <p:cNvPr id="95234" name="Rectangle 1026"/>
          <p:cNvSpPr>
            <a:spLocks noGrp="1" noRot="1" noChangeAspect="1" noChangeArrowheads="1" noTextEdit="1"/>
          </p:cNvSpPr>
          <p:nvPr>
            <p:ph type="sldImg"/>
          </p:nvPr>
        </p:nvSpPr>
        <p:spPr>
          <a:ln/>
        </p:spPr>
      </p:sp>
      <p:sp>
        <p:nvSpPr>
          <p:cNvPr id="95235" name="Rectangle 1027"/>
          <p:cNvSpPr>
            <a:spLocks noGrp="1" noChangeArrowheads="1"/>
          </p:cNvSpPr>
          <p:nvPr>
            <p:ph type="body" idx="1"/>
          </p:nvPr>
        </p:nvSpPr>
        <p:spPr/>
        <p:txBody>
          <a:bodyPr/>
          <a:lstStyle/>
          <a:p>
            <a:r>
              <a:rPr lang="en-US" altLang="en-US" dirty="0"/>
              <a:t>The use of two separate scales for different quantities is today considered a sin in statistical graphics.  </a:t>
            </a:r>
          </a:p>
          <a:p>
            <a:r>
              <a:rPr lang="en-US" altLang="en-US" dirty="0"/>
              <a:t>But Playfair used this device here to compare population and taxes in various nations and argue that the British were overtaxed compared with others.  </a:t>
            </a:r>
          </a:p>
          <a:p>
            <a:r>
              <a:rPr lang="en-US" altLang="en-US" dirty="0"/>
              <a:t>The slope of the lines is supposed to depict the rate of taxation per capita.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38</a:t>
            </a:fld>
            <a:endParaRPr lang="en-US"/>
          </a:p>
        </p:txBody>
      </p:sp>
    </p:spTree>
    <p:extLst>
      <p:ext uri="{BB962C8B-B14F-4D97-AF65-F5344CB8AC3E}">
        <p14:creationId xmlns:p14="http://schemas.microsoft.com/office/powerpoint/2010/main" val="514097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9A322231-707E-4A9F-A59E-39B2AF2DF271}"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8A7A78AD-8EE7-4182-AE35-D51413CBAEF9}" type="slidenum">
              <a:rPr lang="en-US" altLang="en-US"/>
              <a:pPr/>
              <a:t>39</a:t>
            </a:fld>
            <a:endParaRPr lang="en-US" alt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ltLang="en-US"/>
              <a:t>One of Minard’s earliest works, designed to compare the price rates of transportation along the canal routes of France.  </a:t>
            </a:r>
          </a:p>
          <a:p>
            <a:r>
              <a:rPr lang="en-US" altLang="en-US"/>
              <a:t>Width of each bar ~ distance, height ~ amount of goods, so area of each bar ~ cost.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frame this talk</a:t>
            </a:r>
            <a:r>
              <a:rPr lang="en-US" baseline="0" dirty="0"/>
              <a:t> in terms of the relationship between Data and scientific questions in the history of data vis.</a:t>
            </a:r>
          </a:p>
          <a:p>
            <a:r>
              <a:rPr lang="en-US" baseline="0" dirty="0"/>
              <a:t>I’ll begin with a meta-Question …</a:t>
            </a:r>
          </a:p>
          <a:p>
            <a:endParaRPr lang="en-US" baseline="0" dirty="0"/>
          </a:p>
          <a:p>
            <a:r>
              <a:rPr lang="en-US" baseline="0" dirty="0"/>
              <a:t>… there are quite a few candidates, but I just show a few …</a:t>
            </a:r>
            <a:endParaRPr lang="en-US" dirty="0"/>
          </a:p>
        </p:txBody>
      </p:sp>
      <p:sp>
        <p:nvSpPr>
          <p:cNvPr id="4" name="Slide Number Placeholder 3"/>
          <p:cNvSpPr>
            <a:spLocks noGrp="1"/>
          </p:cNvSpPr>
          <p:nvPr>
            <p:ph type="sldNum" sz="quarter" idx="10"/>
          </p:nvPr>
        </p:nvSpPr>
        <p:spPr/>
        <p:txBody>
          <a:bodyPr/>
          <a:lstStyle/>
          <a:p>
            <a:fld id="{BC28C79A-F275-492F-9067-C9EA26C26AED}" type="slidenum">
              <a:rPr lang="en-US" altLang="en-US" smtClean="0"/>
              <a:pPr/>
              <a:t>4</a:t>
            </a:fld>
            <a:endParaRPr lang="en-US" altLang="en-US"/>
          </a:p>
        </p:txBody>
      </p:sp>
    </p:spTree>
    <p:extLst>
      <p:ext uri="{BB962C8B-B14F-4D97-AF65-F5344CB8AC3E}">
        <p14:creationId xmlns:p14="http://schemas.microsoft.com/office/powerpoint/2010/main" val="204937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40</a:t>
            </a:fld>
            <a:endParaRPr lang="en-US"/>
          </a:p>
        </p:txBody>
      </p:sp>
    </p:spTree>
    <p:extLst>
      <p:ext uri="{BB962C8B-B14F-4D97-AF65-F5344CB8AC3E}">
        <p14:creationId xmlns:p14="http://schemas.microsoft.com/office/powerpoint/2010/main" val="1757537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79375-216E-4555-B351-F73A7CBAAA80}" type="slidenum">
              <a:rPr lang="en-US"/>
              <a:pPr/>
              <a:t>41</a:t>
            </a:fld>
            <a:endParaRPr lang="en-US"/>
          </a:p>
        </p:txBody>
      </p:sp>
      <p:sp>
        <p:nvSpPr>
          <p:cNvPr id="140290" name="Rectangle 2"/>
          <p:cNvSpPr>
            <a:spLocks noGrp="1" noRot="1" noChangeAspect="1" noChangeArrowheads="1" noTextEdit="1"/>
          </p:cNvSpPr>
          <p:nvPr>
            <p:ph type="sldImg"/>
          </p:nvPr>
        </p:nvSpPr>
        <p:spPr>
          <a:xfrm>
            <a:off x="1301750" y="317500"/>
            <a:ext cx="4795838" cy="3597275"/>
          </a:xfrm>
          <a:ln/>
        </p:spPr>
      </p:sp>
      <p:sp>
        <p:nvSpPr>
          <p:cNvPr id="140291" name="Rectangle 3"/>
          <p:cNvSpPr>
            <a:spLocks noGrp="1" noChangeArrowheads="1"/>
          </p:cNvSpPr>
          <p:nvPr>
            <p:ph type="body" idx="1"/>
          </p:nvPr>
        </p:nvSpPr>
        <p:spPr>
          <a:xfrm>
            <a:off x="958852" y="4092577"/>
            <a:ext cx="5364163" cy="4876800"/>
          </a:xfrm>
        </p:spPr>
        <p:txBody>
          <a:bodyPr/>
          <a:lstStyle/>
          <a:p>
            <a:pPr>
              <a:spcBef>
                <a:spcPct val="0"/>
              </a:spcBef>
            </a:pPr>
            <a:r>
              <a:rPr lang="en-US" dirty="0"/>
              <a:t>I’ll focus on the Golden Age of Graphics next class.  Here are just some highlights.</a:t>
            </a:r>
          </a:p>
          <a:p>
            <a:pPr>
              <a:spcBef>
                <a:spcPct val="0"/>
              </a:spcBef>
            </a:pPr>
            <a:endParaRPr lang="en-US" dirty="0"/>
          </a:p>
          <a:p>
            <a:pPr>
              <a:spcBef>
                <a:spcPct val="0"/>
              </a:spcBef>
            </a:pPr>
            <a:r>
              <a:rPr lang="en-US" dirty="0"/>
              <a:t>There were many innovations in data collection, technology &amp; visual thinking that contributed to produce some of the most exquisite statistical maps and diagrams</a:t>
            </a:r>
            <a:r>
              <a:rPr lang="en-US" baseline="0" dirty="0"/>
              <a:t> – the Perfect Storm for data vis.</a:t>
            </a:r>
            <a:endParaRPr lang="en-US" dirty="0"/>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C23B1-66D4-4295-A607-8110ED649F32}" type="slidenum">
              <a:rPr lang="en-US" smtClean="0"/>
              <a:t>42</a:t>
            </a:fld>
            <a:endParaRPr lang="en-US"/>
          </a:p>
        </p:txBody>
      </p:sp>
    </p:spTree>
    <p:extLst>
      <p:ext uri="{BB962C8B-B14F-4D97-AF65-F5344CB8AC3E}">
        <p14:creationId xmlns:p14="http://schemas.microsoft.com/office/powerpoint/2010/main" val="1215377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C23B1-66D4-4295-A607-8110ED649F32}" type="slidenum">
              <a:rPr lang="en-US" smtClean="0"/>
              <a:t>43</a:t>
            </a:fld>
            <a:endParaRPr lang="en-US"/>
          </a:p>
        </p:txBody>
      </p:sp>
    </p:spTree>
    <p:extLst>
      <p:ext uri="{BB962C8B-B14F-4D97-AF65-F5344CB8AC3E}">
        <p14:creationId xmlns:p14="http://schemas.microsoft.com/office/powerpoint/2010/main" val="1524451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44</a:t>
            </a:fld>
            <a:endParaRPr lang="en-US"/>
          </a:p>
        </p:txBody>
      </p:sp>
    </p:spTree>
    <p:extLst>
      <p:ext uri="{BB962C8B-B14F-4D97-AF65-F5344CB8AC3E}">
        <p14:creationId xmlns:p14="http://schemas.microsoft.com/office/powerpoint/2010/main" val="1013542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time, nomography --- </a:t>
            </a:r>
            <a:r>
              <a:rPr lang="en-US" b="1" dirty="0"/>
              <a:t>the graphical representation of mathematical relationships for purposes of calculation </a:t>
            </a:r>
            <a:r>
              <a:rPr lang="en-US" b="0" dirty="0"/>
              <a:t>--- was invented</a:t>
            </a:r>
          </a:p>
          <a:p>
            <a:r>
              <a:rPr lang="en-US" b="0" dirty="0"/>
              <a:t>by Maurice </a:t>
            </a:r>
            <a:r>
              <a:rPr lang="en-US" b="0" dirty="0" err="1"/>
              <a:t>d’Ocagne</a:t>
            </a:r>
            <a:r>
              <a:rPr lang="en-US" b="0" dirty="0"/>
              <a:t>.</a:t>
            </a:r>
          </a:p>
          <a:p>
            <a:r>
              <a:rPr lang="en-US" b="0" dirty="0"/>
              <a:t>This image is a tour-de-force example by the engineer Charles </a:t>
            </a:r>
            <a:r>
              <a:rPr lang="en-US" b="0" dirty="0" err="1"/>
              <a:t>Lallemand</a:t>
            </a:r>
            <a:r>
              <a:rPr lang="en-US" b="0" dirty="0"/>
              <a:t>. </a:t>
            </a:r>
          </a:p>
          <a:p>
            <a:r>
              <a:rPr lang="en-US" b="0" dirty="0"/>
              <a:t>The mathematical solution involves 5 separate equations and magnetic parameters for the ship.</a:t>
            </a:r>
            <a:endParaRPr lang="en-US" dirty="0"/>
          </a:p>
        </p:txBody>
      </p:sp>
      <p:sp>
        <p:nvSpPr>
          <p:cNvPr id="4" name="Slide Number Placeholder 3"/>
          <p:cNvSpPr>
            <a:spLocks noGrp="1"/>
          </p:cNvSpPr>
          <p:nvPr>
            <p:ph type="sldNum" sz="quarter" idx="5"/>
          </p:nvPr>
        </p:nvSpPr>
        <p:spPr/>
        <p:txBody>
          <a:bodyPr/>
          <a:lstStyle/>
          <a:p>
            <a:fld id="{6E80C8C8-32CE-483F-8AA7-A1E65B3CB4E5}" type="slidenum">
              <a:rPr lang="en-US" smtClean="0"/>
              <a:t>45</a:t>
            </a:fld>
            <a:endParaRPr lang="en-US"/>
          </a:p>
        </p:txBody>
      </p:sp>
    </p:spTree>
    <p:extLst>
      <p:ext uri="{BB962C8B-B14F-4D97-AF65-F5344CB8AC3E}">
        <p14:creationId xmlns:p14="http://schemas.microsoft.com/office/powerpoint/2010/main" val="1000697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9CC7C016-B1FA-400D-8DB3-01F473C4F7BB}" type="datetime1">
              <a:rPr lang="en-US" altLang="en-US"/>
              <a:pPr/>
              <a:t>1/25/2024</a:t>
            </a:fld>
            <a:endParaRPr lang="en-US" altLang="en-US"/>
          </a:p>
        </p:txBody>
      </p:sp>
      <p:sp>
        <p:nvSpPr>
          <p:cNvPr id="6" name="Rectangle 7"/>
          <p:cNvSpPr>
            <a:spLocks noGrp="1" noChangeArrowheads="1"/>
          </p:cNvSpPr>
          <p:nvPr>
            <p:ph type="sldNum" sz="quarter" idx="5"/>
          </p:nvPr>
        </p:nvSpPr>
        <p:spPr>
          <a:ln/>
        </p:spPr>
        <p:txBody>
          <a:bodyPr/>
          <a:lstStyle/>
          <a:p>
            <a:fld id="{F9F52583-CB2F-4D5C-8EB8-16491AFB240F}" type="slidenum">
              <a:rPr lang="en-US" altLang="en-US"/>
              <a:pPr/>
              <a:t>46</a:t>
            </a:fld>
            <a:endParaRPr lang="en-US" alt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ltLang="en-US"/>
              <a:t>Heights of bars ~ population of each arrondisement; widths ~ % foreigners, so area ~ absolute number of foreigners.  </a:t>
            </a:r>
          </a:p>
          <a:p>
            <a:r>
              <a:rPr lang="en-US" altLang="en-US"/>
              <a:t>Note the small total # of foreigners on the left bank, large % of foreigners in the northern region (18</a:t>
            </a:r>
            <a:r>
              <a:rPr lang="en-US" altLang="en-US" baseline="30000"/>
              <a:t>th</a:t>
            </a:r>
            <a:r>
              <a:rPr lang="en-US" altLang="en-US"/>
              <a:t>), just as it is today.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0C8C8-32CE-483F-8AA7-A1E65B3CB4E5}" type="slidenum">
              <a:rPr lang="en-US" smtClean="0"/>
              <a:t>47</a:t>
            </a:fld>
            <a:endParaRPr lang="en-US"/>
          </a:p>
        </p:txBody>
      </p:sp>
    </p:spTree>
    <p:extLst>
      <p:ext uri="{BB962C8B-B14F-4D97-AF65-F5344CB8AC3E}">
        <p14:creationId xmlns:p14="http://schemas.microsoft.com/office/powerpoint/2010/main" val="605631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48</a:t>
            </a:fld>
            <a:endParaRPr lang="en-US"/>
          </a:p>
        </p:txBody>
      </p:sp>
    </p:spTree>
    <p:extLst>
      <p:ext uri="{BB962C8B-B14F-4D97-AF65-F5344CB8AC3E}">
        <p14:creationId xmlns:p14="http://schemas.microsoft.com/office/powerpoint/2010/main" val="2716946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21B01-DF3C-4FA0-952D-C0E87A9D2541}" type="slidenum">
              <a:rPr lang="en-US" altLang="en-US"/>
              <a:pPr/>
              <a:t>49</a:t>
            </a:fld>
            <a:endParaRPr lang="en-US" alt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altLang="en-US" dirty="0"/>
              <a:t>Following </a:t>
            </a:r>
            <a:r>
              <a:rPr lang="en-US" altLang="en-US" dirty="0" err="1"/>
              <a:t>Gallileo</a:t>
            </a:r>
            <a:r>
              <a:rPr lang="en-US" altLang="en-US" dirty="0"/>
              <a:t> &amp; </a:t>
            </a:r>
            <a:r>
              <a:rPr lang="en-US" altLang="en-US" dirty="0" err="1"/>
              <a:t>Scheiner</a:t>
            </a:r>
            <a:r>
              <a:rPr lang="en-US" altLang="en-US" dirty="0"/>
              <a:t>, the patterns of distribution of sunspots over time and space continued to be studied over the next 350 years, yielding a data-rich time series.</a:t>
            </a:r>
          </a:p>
          <a:p>
            <a:r>
              <a:rPr lang="en-US" altLang="en-US" dirty="0"/>
              <a:t>In 1904, E.W. Maunder thought to plot the distribution of sunspots in the sun’s </a:t>
            </a:r>
            <a:r>
              <a:rPr lang="en-US" altLang="en-US" b="1" dirty="0"/>
              <a:t>latitude</a:t>
            </a:r>
            <a:r>
              <a:rPr lang="en-US" altLang="en-US" dirty="0"/>
              <a:t> over time, and saw an amazingly striking pattern, resembling a set of butterflies.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leads to a few other meta questions …</a:t>
            </a:r>
          </a:p>
          <a:p>
            <a:endParaRPr lang="en-US" dirty="0"/>
          </a:p>
        </p:txBody>
      </p:sp>
      <p:sp>
        <p:nvSpPr>
          <p:cNvPr id="4" name="Slide Number Placeholder 3"/>
          <p:cNvSpPr>
            <a:spLocks noGrp="1"/>
          </p:cNvSpPr>
          <p:nvPr>
            <p:ph type="sldNum" sz="quarter" idx="10"/>
          </p:nvPr>
        </p:nvSpPr>
        <p:spPr/>
        <p:txBody>
          <a:bodyPr/>
          <a:lstStyle/>
          <a:p>
            <a:fld id="{BC28C79A-F275-492F-9067-C9EA26C26AED}" type="slidenum">
              <a:rPr lang="en-US" altLang="en-US" smtClean="0"/>
              <a:pPr/>
              <a:t>5</a:t>
            </a:fld>
            <a:endParaRPr lang="en-US" altLang="en-US"/>
          </a:p>
        </p:txBody>
      </p:sp>
    </p:spTree>
    <p:extLst>
      <p:ext uri="{BB962C8B-B14F-4D97-AF65-F5344CB8AC3E}">
        <p14:creationId xmlns:p14="http://schemas.microsoft.com/office/powerpoint/2010/main" val="204937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C0D66-33A7-4CE0-9A46-3B9F62319A77}" type="slidenum">
              <a:rPr lang="en-US" altLang="en-US"/>
              <a:pPr/>
              <a:t>50</a:t>
            </a:fld>
            <a:endParaRPr lang="en-US" alt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ltLang="en-US"/>
              <a:t>Plotting the total number of sunspots over time revealed something even more striking.</a:t>
            </a:r>
          </a:p>
          <a:p>
            <a:r>
              <a:rPr lang="en-US" altLang="en-US"/>
              <a:t>From roughly from 1645 to 1714, a period called the “Maunder minimum,” sunspots became exceedingly rare. This coincided with the middle of the so-called Little Ice Age, during which Europe and North America, were subjected to bitterly cold winters. </a:t>
            </a:r>
          </a:p>
          <a:p>
            <a:r>
              <a:rPr lang="en-US" altLang="en-US"/>
              <a:t>Whether there is a causal connection between low sunspot activity and cold winters is the subject of ongoing debate.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51</a:t>
            </a:fld>
            <a:endParaRPr lang="en-US"/>
          </a:p>
        </p:txBody>
      </p:sp>
    </p:spTree>
    <p:extLst>
      <p:ext uri="{BB962C8B-B14F-4D97-AF65-F5344CB8AC3E}">
        <p14:creationId xmlns:p14="http://schemas.microsoft.com/office/powerpoint/2010/main" val="3816428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52</a:t>
            </a:fld>
            <a:endParaRPr lang="en-US"/>
          </a:p>
        </p:txBody>
      </p:sp>
    </p:spTree>
    <p:extLst>
      <p:ext uri="{BB962C8B-B14F-4D97-AF65-F5344CB8AC3E}">
        <p14:creationId xmlns:p14="http://schemas.microsoft.com/office/powerpoint/2010/main" val="26258992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0C8C8-32CE-483F-8AA7-A1E65B3CB4E5}" type="slidenum">
              <a:rPr lang="en-US" smtClean="0"/>
              <a:t>53</a:t>
            </a:fld>
            <a:endParaRPr lang="en-US"/>
          </a:p>
        </p:txBody>
      </p:sp>
    </p:spTree>
    <p:extLst>
      <p:ext uri="{BB962C8B-B14F-4D97-AF65-F5344CB8AC3E}">
        <p14:creationId xmlns:p14="http://schemas.microsoft.com/office/powerpoint/2010/main" val="3359778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54</a:t>
            </a:fld>
            <a:endParaRPr lang="en-US"/>
          </a:p>
        </p:txBody>
      </p:sp>
    </p:spTree>
    <p:extLst>
      <p:ext uri="{BB962C8B-B14F-4D97-AF65-F5344CB8AC3E}">
        <p14:creationId xmlns:p14="http://schemas.microsoft.com/office/powerpoint/2010/main" val="1820650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C23B1-66D4-4295-A607-8110ED649F32}" type="slidenum">
              <a:rPr lang="en-US" smtClean="0"/>
              <a:t>55</a:t>
            </a:fld>
            <a:endParaRPr lang="en-US"/>
          </a:p>
        </p:txBody>
      </p:sp>
    </p:spTree>
    <p:extLst>
      <p:ext uri="{BB962C8B-B14F-4D97-AF65-F5344CB8AC3E}">
        <p14:creationId xmlns:p14="http://schemas.microsoft.com/office/powerpoint/2010/main" val="385255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56</a:t>
            </a:fld>
            <a:endParaRPr lang="en-US"/>
          </a:p>
        </p:txBody>
      </p:sp>
    </p:spTree>
    <p:extLst>
      <p:ext uri="{BB962C8B-B14F-4D97-AF65-F5344CB8AC3E}">
        <p14:creationId xmlns:p14="http://schemas.microsoft.com/office/powerpoint/2010/main" val="2453088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57</a:t>
            </a:fld>
            <a:endParaRPr lang="en-US"/>
          </a:p>
        </p:txBody>
      </p:sp>
    </p:spTree>
    <p:extLst>
      <p:ext uri="{BB962C8B-B14F-4D97-AF65-F5344CB8AC3E}">
        <p14:creationId xmlns:p14="http://schemas.microsoft.com/office/powerpoint/2010/main" val="1148758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58</a:t>
            </a:fld>
            <a:endParaRPr lang="en-US"/>
          </a:p>
        </p:txBody>
      </p:sp>
    </p:spTree>
    <p:extLst>
      <p:ext uri="{BB962C8B-B14F-4D97-AF65-F5344CB8AC3E}">
        <p14:creationId xmlns:p14="http://schemas.microsoft.com/office/powerpoint/2010/main" val="25753131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initial ideas would form the basis for hardware, software, and methods for dynamic, interactive graphics.</a:t>
            </a:r>
          </a:p>
        </p:txBody>
      </p:sp>
      <p:sp>
        <p:nvSpPr>
          <p:cNvPr id="4" name="Slide Number Placeholder 3"/>
          <p:cNvSpPr>
            <a:spLocks noGrp="1"/>
          </p:cNvSpPr>
          <p:nvPr>
            <p:ph type="sldNum" sz="quarter" idx="5"/>
          </p:nvPr>
        </p:nvSpPr>
        <p:spPr/>
        <p:txBody>
          <a:bodyPr/>
          <a:lstStyle/>
          <a:p>
            <a:fld id="{6E80C8C8-32CE-483F-8AA7-A1E65B3CB4E5}" type="slidenum">
              <a:rPr lang="en-US" smtClean="0"/>
              <a:t>59</a:t>
            </a:fld>
            <a:endParaRPr lang="en-US"/>
          </a:p>
        </p:txBody>
      </p:sp>
    </p:spTree>
    <p:extLst>
      <p:ext uri="{BB962C8B-B14F-4D97-AF65-F5344CB8AC3E}">
        <p14:creationId xmlns:p14="http://schemas.microsoft.com/office/powerpoint/2010/main" val="2518676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find many examples where scientific discovery was directly attributable to a cognitive ability --- visual thinking</a:t>
            </a:r>
          </a:p>
        </p:txBody>
      </p:sp>
      <p:sp>
        <p:nvSpPr>
          <p:cNvPr id="4" name="Slide Number Placeholder 3"/>
          <p:cNvSpPr>
            <a:spLocks noGrp="1"/>
          </p:cNvSpPr>
          <p:nvPr>
            <p:ph type="sldNum" sz="quarter" idx="5"/>
          </p:nvPr>
        </p:nvSpPr>
        <p:spPr/>
        <p:txBody>
          <a:bodyPr/>
          <a:lstStyle/>
          <a:p>
            <a:fld id="{6E80C8C8-32CE-483F-8AA7-A1E65B3CB4E5}" type="slidenum">
              <a:rPr lang="en-US" smtClean="0"/>
              <a:t>6</a:t>
            </a:fld>
            <a:endParaRPr lang="en-US"/>
          </a:p>
        </p:txBody>
      </p:sp>
    </p:spTree>
    <p:extLst>
      <p:ext uri="{BB962C8B-B14F-4D97-AF65-F5344CB8AC3E}">
        <p14:creationId xmlns:p14="http://schemas.microsoft.com/office/powerpoint/2010/main" val="919461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C23B1-66D4-4295-A607-8110ED649F32}" type="slidenum">
              <a:rPr lang="en-US" smtClean="0"/>
              <a:t>60</a:t>
            </a:fld>
            <a:endParaRPr lang="en-US"/>
          </a:p>
        </p:txBody>
      </p:sp>
    </p:spTree>
    <p:extLst>
      <p:ext uri="{BB962C8B-B14F-4D97-AF65-F5344CB8AC3E}">
        <p14:creationId xmlns:p14="http://schemas.microsoft.com/office/powerpoint/2010/main" val="9034298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7C23B1-66D4-4295-A607-8110ED649F32}" type="slidenum">
              <a:rPr lang="en-US" smtClean="0"/>
              <a:t>61</a:t>
            </a:fld>
            <a:endParaRPr lang="en-US"/>
          </a:p>
        </p:txBody>
      </p:sp>
    </p:spTree>
    <p:extLst>
      <p:ext uri="{BB962C8B-B14F-4D97-AF65-F5344CB8AC3E}">
        <p14:creationId xmlns:p14="http://schemas.microsoft.com/office/powerpoint/2010/main" val="3551640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62</a:t>
            </a:fld>
            <a:endParaRPr lang="en-US"/>
          </a:p>
        </p:txBody>
      </p:sp>
    </p:spTree>
    <p:extLst>
      <p:ext uri="{BB962C8B-B14F-4D97-AF65-F5344CB8AC3E}">
        <p14:creationId xmlns:p14="http://schemas.microsoft.com/office/powerpoint/2010/main" val="20610534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63</a:t>
            </a:fld>
            <a:endParaRPr lang="en-US"/>
          </a:p>
        </p:txBody>
      </p:sp>
    </p:spTree>
    <p:extLst>
      <p:ext uri="{BB962C8B-B14F-4D97-AF65-F5344CB8AC3E}">
        <p14:creationId xmlns:p14="http://schemas.microsoft.com/office/powerpoint/2010/main" val="1528018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64</a:t>
            </a:fld>
            <a:endParaRPr lang="en-US"/>
          </a:p>
        </p:txBody>
      </p:sp>
    </p:spTree>
    <p:extLst>
      <p:ext uri="{BB962C8B-B14F-4D97-AF65-F5344CB8AC3E}">
        <p14:creationId xmlns:p14="http://schemas.microsoft.com/office/powerpoint/2010/main" val="18070491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60DED6-752C-4A0F-83E5-07C70A8A60D6}" type="slidenum">
              <a:rPr lang="en-US" altLang="en-US"/>
              <a:pPr/>
              <a:t>65</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975915" y="4562214"/>
            <a:ext cx="5363372" cy="4318896"/>
          </a:xfrm>
        </p:spPr>
        <p:txBody>
          <a:bodyPr/>
          <a:lstStyle/>
          <a:p>
            <a:r>
              <a:rPr lang="en-US" altLang="en-US" dirty="0"/>
              <a:t>Why study the history of data visualization?</a:t>
            </a:r>
          </a:p>
          <a:p>
            <a:r>
              <a:rPr lang="en-US" altLang="en-US" dirty="0"/>
              <a:t>Today, people who work with or develop methods of data visualization tend to work in narrow fields, such as statistics or cartography.  Not uncommon to re-discover things done long ago – mosaics: Georg von Mayr, 1877</a:t>
            </a:r>
          </a:p>
          <a:p>
            <a:r>
              <a:rPr lang="en-US" altLang="en-US" dirty="0"/>
              <a:t>But, in fact, data visualization has deep roots, which weave in and out of various disciplines.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80C8C8-32CE-483F-8AA7-A1E65B3CB4E5}" type="slidenum">
              <a:rPr lang="en-US" smtClean="0"/>
              <a:t>66</a:t>
            </a:fld>
            <a:endParaRPr lang="en-US"/>
          </a:p>
        </p:txBody>
      </p:sp>
    </p:spTree>
    <p:extLst>
      <p:ext uri="{BB962C8B-B14F-4D97-AF65-F5344CB8AC3E}">
        <p14:creationId xmlns:p14="http://schemas.microsoft.com/office/powerpoint/2010/main" val="382819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self-referential meta Q: how can we visualize the history of data vis?</a:t>
            </a:r>
          </a:p>
          <a:p>
            <a:r>
              <a:rPr lang="en-US" dirty="0"/>
              <a:t>What are the salient events?</a:t>
            </a:r>
          </a:p>
          <a:p>
            <a:r>
              <a:rPr lang="en-US" dirty="0"/>
              <a:t>Some guidance comes from a graphic portrayal of travel by John Ogilvy</a:t>
            </a:r>
          </a:p>
        </p:txBody>
      </p:sp>
      <p:sp>
        <p:nvSpPr>
          <p:cNvPr id="4" name="Slide Number Placeholder 3"/>
          <p:cNvSpPr>
            <a:spLocks noGrp="1"/>
          </p:cNvSpPr>
          <p:nvPr>
            <p:ph type="sldNum" sz="quarter" idx="5"/>
          </p:nvPr>
        </p:nvSpPr>
        <p:spPr/>
        <p:txBody>
          <a:bodyPr/>
          <a:lstStyle/>
          <a:p>
            <a:fld id="{6E80C8C8-32CE-483F-8AA7-A1E65B3CB4E5}" type="slidenum">
              <a:rPr lang="en-US" smtClean="0"/>
              <a:t>7</a:t>
            </a:fld>
            <a:endParaRPr lang="en-US"/>
          </a:p>
        </p:txBody>
      </p:sp>
    </p:spTree>
    <p:extLst>
      <p:ext uri="{BB962C8B-B14F-4D97-AF65-F5344CB8AC3E}">
        <p14:creationId xmlns:p14="http://schemas.microsoft.com/office/powerpoint/2010/main" val="205959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0C8C8-32CE-483F-8AA7-A1E65B3CB4E5}" type="slidenum">
              <a:rPr lang="en-US" smtClean="0"/>
              <a:t>8</a:t>
            </a:fld>
            <a:endParaRPr lang="en-US"/>
          </a:p>
        </p:txBody>
      </p:sp>
    </p:spTree>
    <p:extLst>
      <p:ext uri="{BB962C8B-B14F-4D97-AF65-F5344CB8AC3E}">
        <p14:creationId xmlns:p14="http://schemas.microsoft.com/office/powerpoint/2010/main" val="404472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B6774-5E1C-4BD6-B408-97D92BE4AF2F}" type="slidenum">
              <a:rPr lang="en-US" altLang="en-US"/>
              <a:pPr/>
              <a:t>9</a:t>
            </a:fld>
            <a:endParaRPr lang="en-US" alt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dirty="0"/>
              <a:t>Why should we be interested in the history of data visualization?</a:t>
            </a:r>
          </a:p>
          <a:p>
            <a:r>
              <a:rPr lang="en-US" altLang="en-US" dirty="0"/>
              <a:t>As a developer, I thought I had largely invented the mosaic display, at least in its’ statistical application – but those who don’t know history are doomed to plagiarize it!</a:t>
            </a:r>
          </a:p>
          <a:p>
            <a:endParaRPr lang="en-US" altLang="en-US" dirty="0"/>
          </a:p>
          <a:p>
            <a:r>
              <a:rPr lang="en-US" altLang="en-US" dirty="0"/>
              <a:t>I was totally floored when, in 1995, Antoine de </a:t>
            </a:r>
            <a:r>
              <a:rPr lang="en-US" altLang="en-US" dirty="0" err="1"/>
              <a:t>Falguerolles</a:t>
            </a:r>
            <a:r>
              <a:rPr lang="en-US" altLang="en-US" dirty="0"/>
              <a:t> showed me this amazing plate from the ASG 1884 volume.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rgbClr val="002060"/>
          </a:solidFill>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AD3657-2200-4D14-82C0-10C39B0F0F06}"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9596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BAF55-A85E-4993-914E-FC1E5AA7DF24}"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413218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816E07-E1DB-44A4-A5E5-9F4B54E8C933}"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274417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400800"/>
            <a:ext cx="2133600" cy="320675"/>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400800"/>
            <a:ext cx="2895600" cy="320675"/>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858000" y="6381750"/>
            <a:ext cx="2133600" cy="476250"/>
          </a:xfrm>
        </p:spPr>
        <p:txBody>
          <a:bodyPr/>
          <a:lstStyle>
            <a:lvl1pPr>
              <a:defRPr/>
            </a:lvl1pPr>
          </a:lstStyle>
          <a:p>
            <a:fld id="{331A2E7A-5A2B-4B0B-8CCE-970B76F2E9A7}" type="slidenum">
              <a:rPr lang="en-US" altLang="en-US"/>
              <a:pPr/>
              <a:t>‹#›</a:t>
            </a:fld>
            <a:endParaRPr lang="en-US" altLang="en-US"/>
          </a:p>
        </p:txBody>
      </p:sp>
    </p:spTree>
    <p:extLst>
      <p:ext uri="{BB962C8B-B14F-4D97-AF65-F5344CB8AC3E}">
        <p14:creationId xmlns:p14="http://schemas.microsoft.com/office/powerpoint/2010/main" val="3280872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SzPct val="120000"/>
              <a:defRPr sz="2800"/>
            </a:lvl1pPr>
            <a:lvl2pPr>
              <a:defRPr sz="2400"/>
            </a:lvl2pPr>
            <a:lvl3pPr marL="1143000" indent="-228600">
              <a:buClr>
                <a:srgbClr val="00B0F0"/>
              </a:buClr>
              <a:buSzPct val="110000"/>
              <a:buFont typeface="Arial" panose="020B0604020202020204" pitchFamily="34" charset="0"/>
              <a:buChar cha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B1AD17-B813-4477-8AFE-B1860CC59113}"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347555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75C0D-5C9E-48CC-8D31-F42D19FA8F7A}"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20922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0"/>
            <a:ext cx="4038600" cy="51054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5105400"/>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8657551-0F2B-4F09-86FD-F7994CE83DC5}"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120070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29D2B2-4200-46B9-96C3-02A55D5FAA00}" type="datetime1">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2906876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FF7722-74E8-497F-A072-89677A2C2373}" type="datetime1">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627363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6212E-B46B-426F-AE59-AA326827D9E0}" type="datetime1">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133869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9B81E8-09EA-4684-A39F-38DE1E49D20C}"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2640109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C5CC5F-056C-4047-9A5C-9F5B4BED129B}"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1225AB-15B9-4C79-A121-04D1DC7E2307}" type="slidenum">
              <a:rPr lang="en-US" smtClean="0"/>
              <a:t>‹#›</a:t>
            </a:fld>
            <a:endParaRPr lang="en-US"/>
          </a:p>
        </p:txBody>
      </p:sp>
    </p:spTree>
    <p:extLst>
      <p:ext uri="{BB962C8B-B14F-4D97-AF65-F5344CB8AC3E}">
        <p14:creationId xmlns:p14="http://schemas.microsoft.com/office/powerpoint/2010/main" val="394993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a:solidFill>
            <a:srgbClr val="002060"/>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5105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71053-07BD-4A17-AC24-0A22EAA36098}" type="datetime1">
              <a:rPr lang="en-US" smtClean="0"/>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225AB-15B9-4C79-A121-04D1DC7E2307}" type="slidenum">
              <a:rPr lang="en-US" smtClean="0"/>
              <a:t>‹#›</a:t>
            </a:fld>
            <a:endParaRPr lang="en-US"/>
          </a:p>
        </p:txBody>
      </p:sp>
    </p:spTree>
    <p:extLst>
      <p:ext uri="{BB962C8B-B14F-4D97-AF65-F5344CB8AC3E}">
        <p14:creationId xmlns:p14="http://schemas.microsoft.com/office/powerpoint/2010/main" val="1839429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70C0"/>
        </a:buClr>
        <a:buSzPct val="115000"/>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FF0000"/>
        </a:buClr>
        <a:buSzPct val="110000"/>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riendly.github.io/6135"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datavis.ca/milestones"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4.jpeg"/><Relationship Id="rId5" Type="http://schemas.openxmlformats.org/officeDocument/2006/relationships/hyperlink" Target="http://www.math.yorku.ca/SCS/Gallery/milestone/sec4.html" TargetMode="External"/><Relationship Id="rId10" Type="http://schemas.openxmlformats.org/officeDocument/2006/relationships/image" Target="../media/image31.png"/><Relationship Id="rId4" Type="http://schemas.openxmlformats.org/officeDocument/2006/relationships/image" Target="../media/image40.jpe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41.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4.gif"/></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oleObject" Target="../embeddings/oleObject3.bin"/><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pngall.com/question-mark-p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hyperlink" Target="https://lightsmellsloud.wordpress.com/tag/etienne-jules-mare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hyperlink" Target="https://deadreckonings.files.wordpress.com/2010/05/lallemandhexagonalchartstriangularcoordinates.pdf" TargetMode="Externa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08.jpg"/><Relationship Id="rId4" Type="http://schemas.openxmlformats.org/officeDocument/2006/relationships/image" Target="../media/image107.jpg"/></Relationships>
</file>

<file path=ppt/slides/_rels/slide5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jpg"/></Relationships>
</file>

<file path=ppt/slides/_rels/slide5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image" Target="../media/image115.gif"/></Relationships>
</file>

<file path=ppt/slides/_rels/slide5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hyperlink" Target="https://www.youtube.com/watch?v=sN2gCCd2Rr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medium.com/@michael.friendly/visual-thinking-graphic-discoveries-128468677592" TargetMode="Externa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29.jpg"/></Relationships>
</file>

<file path=ppt/slides/_rels/slide6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31.gif"/><Relationship Id="rId5" Type="http://schemas.openxmlformats.org/officeDocument/2006/relationships/hyperlink" Target="https://www.uv.es/visualstats/" TargetMode="External"/><Relationship Id="rId4" Type="http://schemas.openxmlformats.org/officeDocument/2006/relationships/hyperlink" Target="https://onlinelibrary.wiley.com/doi/full/10.1002/wics.1203"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commons.wikimedia.org/wiki/File:Ogilby_-_The_Road_From_LONDON_to_the_LANDS_END_(1675).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s://history.infowetrus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24200"/>
            <a:ext cx="7772400" cy="1470025"/>
          </a:xfrm>
        </p:spPr>
        <p:txBody>
          <a:bodyPr/>
          <a:lstStyle/>
          <a:p>
            <a:r>
              <a:rPr lang="en-US" dirty="0"/>
              <a:t>History of Data Visualization</a:t>
            </a:r>
          </a:p>
        </p:txBody>
      </p:sp>
      <p:sp>
        <p:nvSpPr>
          <p:cNvPr id="3" name="Subtitle 2"/>
          <p:cNvSpPr>
            <a:spLocks noGrp="1"/>
          </p:cNvSpPr>
          <p:nvPr>
            <p:ph type="subTitle" idx="1"/>
          </p:nvPr>
        </p:nvSpPr>
        <p:spPr>
          <a:xfrm>
            <a:off x="1447800" y="4648200"/>
            <a:ext cx="6400800" cy="1752600"/>
          </a:xfrm>
        </p:spPr>
        <p:txBody>
          <a:bodyPr>
            <a:normAutofit/>
          </a:bodyPr>
          <a:lstStyle/>
          <a:p>
            <a:r>
              <a:rPr lang="en-US" dirty="0"/>
              <a:t>Michael Friendly</a:t>
            </a:r>
          </a:p>
          <a:p>
            <a:r>
              <a:rPr lang="en-US" dirty="0"/>
              <a:t>Psych 6135</a:t>
            </a:r>
          </a:p>
          <a:p>
            <a:r>
              <a:rPr lang="en-US" dirty="0"/>
              <a:t> </a:t>
            </a:r>
            <a:r>
              <a:rPr lang="en-US" sz="2000" dirty="0">
                <a:solidFill>
                  <a:prstClr val="black">
                    <a:tint val="75000"/>
                  </a:prstClr>
                </a:solidFill>
                <a:hlinkClick r:id="rId3"/>
              </a:rPr>
              <a:t>https://friendly.github.io/6135</a:t>
            </a:r>
            <a:endParaRPr lang="en-US" sz="2000" dirty="0"/>
          </a:p>
        </p:txBody>
      </p:sp>
      <p:pic>
        <p:nvPicPr>
          <p:cNvPr id="4" name="Picture 1038" descr="worl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2" y="76203"/>
            <a:ext cx="2896633" cy="29055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noChangeAspect="1"/>
          </p:cNvGrpSpPr>
          <p:nvPr/>
        </p:nvGrpSpPr>
        <p:grpSpPr bwMode="auto">
          <a:xfrm>
            <a:off x="3505200" y="237020"/>
            <a:ext cx="2567893" cy="2583911"/>
            <a:chOff x="1968" y="2592"/>
            <a:chExt cx="1686" cy="1728"/>
          </a:xfrm>
        </p:grpSpPr>
        <p:pic>
          <p:nvPicPr>
            <p:cNvPr id="6" name="Picture 5" descr="galton_pressure-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 y="2801"/>
              <a:ext cx="1686" cy="15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361" y="2592"/>
              <a:ext cx="1005"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400" dirty="0"/>
                <a:t>Galton (1863)</a:t>
              </a:r>
            </a:p>
          </p:txBody>
        </p:sp>
      </p:grpSp>
      <p:pic>
        <p:nvPicPr>
          <p:cNvPr id="8" name="Picture 5" descr="stere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114301"/>
            <a:ext cx="1981199" cy="28293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hexagon with a head and icons&#10;&#10;Description automatically generated">
            <a:extLst>
              <a:ext uri="{FF2B5EF4-FFF2-40B4-BE49-F238E27FC236}">
                <a16:creationId xmlns:a16="http://schemas.microsoft.com/office/drawing/2014/main" id="{CC586565-364A-4126-15C9-70CF623C0F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4643400"/>
            <a:ext cx="1063537" cy="1224000"/>
          </a:xfrm>
          <a:prstGeom prst="rect">
            <a:avLst/>
          </a:prstGeom>
        </p:spPr>
      </p:pic>
      <p:pic>
        <p:nvPicPr>
          <p:cNvPr id="12" name="Picture 11" descr="A hexagon with a head and icons&#10;&#10;Description automatically generated">
            <a:extLst>
              <a:ext uri="{FF2B5EF4-FFF2-40B4-BE49-F238E27FC236}">
                <a16:creationId xmlns:a16="http://schemas.microsoft.com/office/drawing/2014/main" id="{D2E886DC-3EC2-B9E8-02C5-270D250594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4663" y="4643400"/>
            <a:ext cx="1063537" cy="1224000"/>
          </a:xfrm>
          <a:prstGeom prst="rect">
            <a:avLst/>
          </a:prstGeom>
        </p:spPr>
      </p:pic>
    </p:spTree>
    <p:extLst>
      <p:ext uri="{BB962C8B-B14F-4D97-AF65-F5344CB8AC3E}">
        <p14:creationId xmlns:p14="http://schemas.microsoft.com/office/powerpoint/2010/main" val="19704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318401-9881-9B5D-CD1C-87307AE4BC8A}"/>
              </a:ext>
            </a:extLst>
          </p:cNvPr>
          <p:cNvSpPr>
            <a:spLocks noGrp="1"/>
          </p:cNvSpPr>
          <p:nvPr>
            <p:ph type="title"/>
          </p:nvPr>
        </p:nvSpPr>
        <p:spPr/>
        <p:txBody>
          <a:bodyPr>
            <a:normAutofit fontScale="90000"/>
          </a:bodyPr>
          <a:lstStyle/>
          <a:p>
            <a:r>
              <a:rPr lang="en-CA" dirty="0"/>
              <a:t>Quest for the Albums</a:t>
            </a:r>
          </a:p>
        </p:txBody>
      </p:sp>
      <p:sp>
        <p:nvSpPr>
          <p:cNvPr id="4" name="Content Placeholder 3">
            <a:extLst>
              <a:ext uri="{FF2B5EF4-FFF2-40B4-BE49-F238E27FC236}">
                <a16:creationId xmlns:a16="http://schemas.microsoft.com/office/drawing/2014/main" id="{D16D5C58-EC34-852B-34F5-6D279B196BB7}"/>
              </a:ext>
            </a:extLst>
          </p:cNvPr>
          <p:cNvSpPr>
            <a:spLocks noGrp="1"/>
          </p:cNvSpPr>
          <p:nvPr>
            <p:ph idx="1"/>
          </p:nvPr>
        </p:nvSpPr>
        <p:spPr/>
        <p:txBody>
          <a:bodyPr>
            <a:normAutofit fontScale="92500"/>
          </a:bodyPr>
          <a:lstStyle/>
          <a:p>
            <a:r>
              <a:rPr lang="en-CA" dirty="0"/>
              <a:t>British library, BNF, Library of Congress: just a few copies</a:t>
            </a:r>
          </a:p>
          <a:p>
            <a:r>
              <a:rPr lang="en-CA" dirty="0"/>
              <a:t>Richard Langdon, U of T Fisher Rare Book Library: check out this bookshop, 3 rue des Beaux Arts, Paris</a:t>
            </a:r>
          </a:p>
          <a:p>
            <a:pPr lvl="1"/>
            <a:r>
              <a:rPr lang="en-CA" dirty="0"/>
              <a:t>A complete set: all albums 1879 – 1899!</a:t>
            </a:r>
          </a:p>
          <a:p>
            <a:r>
              <a:rPr lang="en-CA" dirty="0"/>
              <a:t>Les Chevaliers</a:t>
            </a:r>
          </a:p>
          <a:p>
            <a:pPr lvl="1"/>
            <a:r>
              <a:rPr lang="en-CA" dirty="0"/>
              <a:t>Collective purchase, owned by all, each held “in trust” by one member</a:t>
            </a:r>
          </a:p>
          <a:p>
            <a:pPr lvl="1"/>
            <a:r>
              <a:rPr lang="en-CA" dirty="0"/>
              <a:t>“chevaliers”: Foster a spirit of collegial study of history of data visualization &amp; thematic cartography</a:t>
            </a:r>
          </a:p>
          <a:p>
            <a:pPr lvl="1"/>
            <a:r>
              <a:rPr lang="en-CA" dirty="0"/>
              <a:t>Conference sessions: RC33 (Cologne, 2000), GFKL (Dortmund, 2004), JSM (Toronto, 2004), …</a:t>
            </a:r>
          </a:p>
          <a:p>
            <a:pPr lvl="1"/>
            <a:r>
              <a:rPr lang="en-CA" dirty="0"/>
              <a:t>Regular “Chevalier Lunch”</a:t>
            </a:r>
          </a:p>
        </p:txBody>
      </p:sp>
      <p:sp>
        <p:nvSpPr>
          <p:cNvPr id="2" name="Slide Number Placeholder 1">
            <a:extLst>
              <a:ext uri="{FF2B5EF4-FFF2-40B4-BE49-F238E27FC236}">
                <a16:creationId xmlns:a16="http://schemas.microsoft.com/office/drawing/2014/main" id="{8D2F864F-5297-815B-BC55-FA0661AD7BB5}"/>
              </a:ext>
            </a:extLst>
          </p:cNvPr>
          <p:cNvSpPr>
            <a:spLocks noGrp="1"/>
          </p:cNvSpPr>
          <p:nvPr>
            <p:ph type="sldNum" sz="quarter" idx="12"/>
          </p:nvPr>
        </p:nvSpPr>
        <p:spPr/>
        <p:txBody>
          <a:bodyPr/>
          <a:lstStyle/>
          <a:p>
            <a:fld id="{621225AB-15B9-4C79-A121-04D1DC7E2307}" type="slidenum">
              <a:rPr lang="en-US" smtClean="0"/>
              <a:t>10</a:t>
            </a:fld>
            <a:endParaRPr lang="en-US"/>
          </a:p>
        </p:txBody>
      </p:sp>
    </p:spTree>
    <p:extLst>
      <p:ext uri="{BB962C8B-B14F-4D97-AF65-F5344CB8AC3E}">
        <p14:creationId xmlns:p14="http://schemas.microsoft.com/office/powerpoint/2010/main" val="3245412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B4EB-BD0E-4732-A2EB-C47058893833}"/>
              </a:ext>
            </a:extLst>
          </p:cNvPr>
          <p:cNvSpPr>
            <a:spLocks noGrp="1"/>
          </p:cNvSpPr>
          <p:nvPr>
            <p:ph type="title"/>
          </p:nvPr>
        </p:nvSpPr>
        <p:spPr>
          <a:xfrm>
            <a:off x="652653" y="606564"/>
            <a:ext cx="7838694" cy="955413"/>
          </a:xfrm>
        </p:spPr>
        <p:txBody>
          <a:bodyPr vert="horz" lIns="91440" tIns="45720" rIns="91440" bIns="45720" rtlCol="0" anchor="ctr">
            <a:normAutofit/>
          </a:bodyPr>
          <a:lstStyle/>
          <a:p>
            <a:pPr algn="l">
              <a:lnSpc>
                <a:spcPct val="90000"/>
              </a:lnSpc>
            </a:pPr>
            <a:r>
              <a:rPr lang="en-US" i="1" kern="1200" dirty="0">
                <a:latin typeface="+mj-lt"/>
                <a:ea typeface="+mj-ea"/>
                <a:cs typeface="+mj-cs"/>
              </a:rPr>
              <a:t>Les Chevaliers des Albums</a:t>
            </a:r>
          </a:p>
        </p:txBody>
      </p:sp>
      <p:sp>
        <p:nvSpPr>
          <p:cNvPr id="3" name="Slide Number Placeholder 2">
            <a:extLst>
              <a:ext uri="{FF2B5EF4-FFF2-40B4-BE49-F238E27FC236}">
                <a16:creationId xmlns:a16="http://schemas.microsoft.com/office/drawing/2014/main" id="{67AE6430-936F-498E-AD9A-09A4275E0C7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621225AB-15B9-4C79-A121-04D1DC7E2307}" type="slidenum">
              <a:rPr lang="en-US" sz="1000">
                <a:solidFill>
                  <a:prstClr val="black">
                    <a:tint val="75000"/>
                  </a:prstClr>
                </a:solidFill>
              </a:rPr>
              <a:pPr>
                <a:spcAft>
                  <a:spcPts val="600"/>
                </a:spcAft>
              </a:pPr>
              <a:t>11</a:t>
            </a:fld>
            <a:endParaRPr lang="en-US" sz="1000">
              <a:solidFill>
                <a:prstClr val="black">
                  <a:tint val="75000"/>
                </a:prstClr>
              </a:solidFill>
            </a:endParaRPr>
          </a:p>
        </p:txBody>
      </p:sp>
      <p:grpSp>
        <p:nvGrpSpPr>
          <p:cNvPr id="4" name="Group 3">
            <a:extLst>
              <a:ext uri="{FF2B5EF4-FFF2-40B4-BE49-F238E27FC236}">
                <a16:creationId xmlns:a16="http://schemas.microsoft.com/office/drawing/2014/main" id="{AA7E65EB-9E42-F5E9-7E14-14F7D884CAC7}"/>
              </a:ext>
            </a:extLst>
          </p:cNvPr>
          <p:cNvGrpSpPr/>
          <p:nvPr/>
        </p:nvGrpSpPr>
        <p:grpSpPr>
          <a:xfrm>
            <a:off x="4291233" y="1905000"/>
            <a:ext cx="1244321" cy="1970332"/>
            <a:chOff x="725872" y="2084144"/>
            <a:chExt cx="1244321" cy="1970332"/>
          </a:xfrm>
        </p:grpSpPr>
        <p:pic>
          <p:nvPicPr>
            <p:cNvPr id="5" name="Picture 4">
              <a:extLst>
                <a:ext uri="{FF2B5EF4-FFF2-40B4-BE49-F238E27FC236}">
                  <a16:creationId xmlns:a16="http://schemas.microsoft.com/office/drawing/2014/main" id="{87F9F0E9-DC6B-498D-8A89-BDFE1B3B7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2386013"/>
              <a:ext cx="1144588" cy="1668463"/>
            </a:xfrm>
            <a:prstGeom prst="rect">
              <a:avLst/>
            </a:prstGeom>
          </p:spPr>
        </p:pic>
        <p:sp>
          <p:nvSpPr>
            <p:cNvPr id="24" name="TextBox 23">
              <a:extLst>
                <a:ext uri="{FF2B5EF4-FFF2-40B4-BE49-F238E27FC236}">
                  <a16:creationId xmlns:a16="http://schemas.microsoft.com/office/drawing/2014/main" id="{8E99ED0D-A326-4B1C-B1E7-8496BAAD5E7F}"/>
                </a:ext>
              </a:extLst>
            </p:cNvPr>
            <p:cNvSpPr txBox="1"/>
            <p:nvPr/>
          </p:nvSpPr>
          <p:spPr>
            <a:xfrm>
              <a:off x="725872" y="2084144"/>
              <a:ext cx="1244321" cy="307777"/>
            </a:xfrm>
            <a:prstGeom prst="rect">
              <a:avLst/>
            </a:prstGeom>
            <a:noFill/>
          </p:spPr>
          <p:txBody>
            <a:bodyPr wrap="square" rtlCol="0">
              <a:spAutoFit/>
            </a:bodyPr>
            <a:lstStyle/>
            <a:p>
              <a:pPr algn="ctr"/>
              <a:r>
                <a:rPr lang="en-US" sz="1400" dirty="0"/>
                <a:t>Antony Unwin</a:t>
              </a:r>
            </a:p>
          </p:txBody>
        </p:sp>
      </p:grpSp>
      <p:grpSp>
        <p:nvGrpSpPr>
          <p:cNvPr id="6" name="Group 5">
            <a:extLst>
              <a:ext uri="{FF2B5EF4-FFF2-40B4-BE49-F238E27FC236}">
                <a16:creationId xmlns:a16="http://schemas.microsoft.com/office/drawing/2014/main" id="{6922F1A8-C7EF-EB54-6EA6-5CF236F190BD}"/>
              </a:ext>
            </a:extLst>
          </p:cNvPr>
          <p:cNvGrpSpPr/>
          <p:nvPr/>
        </p:nvGrpSpPr>
        <p:grpSpPr>
          <a:xfrm>
            <a:off x="4130414" y="4353368"/>
            <a:ext cx="1670050" cy="1953115"/>
            <a:chOff x="1991170" y="2101361"/>
            <a:chExt cx="1670050" cy="1953115"/>
          </a:xfrm>
        </p:grpSpPr>
        <p:pic>
          <p:nvPicPr>
            <p:cNvPr id="17" name="Picture 16" descr="A picture containing clothing, person, suit&#10;&#10;Description automatically generated">
              <a:extLst>
                <a:ext uri="{FF2B5EF4-FFF2-40B4-BE49-F238E27FC236}">
                  <a16:creationId xmlns:a16="http://schemas.microsoft.com/office/drawing/2014/main" id="{272D0603-8A4D-4644-A33E-A589D3A62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170" y="2386013"/>
              <a:ext cx="1670050" cy="1668463"/>
            </a:xfrm>
            <a:prstGeom prst="rect">
              <a:avLst/>
            </a:prstGeom>
          </p:spPr>
        </p:pic>
        <p:sp>
          <p:nvSpPr>
            <p:cNvPr id="26" name="TextBox 25">
              <a:extLst>
                <a:ext uri="{FF2B5EF4-FFF2-40B4-BE49-F238E27FC236}">
                  <a16:creationId xmlns:a16="http://schemas.microsoft.com/office/drawing/2014/main" id="{77A54B45-68E6-46E2-8378-5AAF24A43C4C}"/>
                </a:ext>
              </a:extLst>
            </p:cNvPr>
            <p:cNvSpPr txBox="1"/>
            <p:nvPr/>
          </p:nvSpPr>
          <p:spPr>
            <a:xfrm>
              <a:off x="2010517" y="2101361"/>
              <a:ext cx="1631356" cy="307777"/>
            </a:xfrm>
            <a:prstGeom prst="rect">
              <a:avLst/>
            </a:prstGeom>
            <a:noFill/>
          </p:spPr>
          <p:txBody>
            <a:bodyPr wrap="square" rtlCol="0">
              <a:spAutoFit/>
            </a:bodyPr>
            <a:lstStyle/>
            <a:p>
              <a:pPr algn="ctr"/>
              <a:r>
                <a:rPr lang="en-US" sz="1400" dirty="0"/>
                <a:t>Sandra Rendgen</a:t>
              </a:r>
            </a:p>
          </p:txBody>
        </p:sp>
      </p:grpSp>
      <p:grpSp>
        <p:nvGrpSpPr>
          <p:cNvPr id="8" name="Group 7">
            <a:extLst>
              <a:ext uri="{FF2B5EF4-FFF2-40B4-BE49-F238E27FC236}">
                <a16:creationId xmlns:a16="http://schemas.microsoft.com/office/drawing/2014/main" id="{35285FA2-5226-DE6B-39EF-630DA232F277}"/>
              </a:ext>
            </a:extLst>
          </p:cNvPr>
          <p:cNvGrpSpPr/>
          <p:nvPr/>
        </p:nvGrpSpPr>
        <p:grpSpPr>
          <a:xfrm>
            <a:off x="2604813" y="1905000"/>
            <a:ext cx="1668463" cy="1948957"/>
            <a:chOff x="3703638" y="2105519"/>
            <a:chExt cx="1668463" cy="1948957"/>
          </a:xfrm>
        </p:grpSpPr>
        <p:pic>
          <p:nvPicPr>
            <p:cNvPr id="11" name="Picture 10">
              <a:extLst>
                <a:ext uri="{FF2B5EF4-FFF2-40B4-BE49-F238E27FC236}">
                  <a16:creationId xmlns:a16="http://schemas.microsoft.com/office/drawing/2014/main" id="{71048AF3-DB70-425B-9513-976039B2D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638" y="2386013"/>
              <a:ext cx="1668463" cy="1668463"/>
            </a:xfrm>
            <a:prstGeom prst="rect">
              <a:avLst/>
            </a:prstGeom>
          </p:spPr>
        </p:pic>
        <p:sp>
          <p:nvSpPr>
            <p:cNvPr id="27" name="TextBox 26">
              <a:extLst>
                <a:ext uri="{FF2B5EF4-FFF2-40B4-BE49-F238E27FC236}">
                  <a16:creationId xmlns:a16="http://schemas.microsoft.com/office/drawing/2014/main" id="{348F3911-184B-4221-B7C7-4A90EC6D7DE8}"/>
                </a:ext>
              </a:extLst>
            </p:cNvPr>
            <p:cNvSpPr txBox="1"/>
            <p:nvPr/>
          </p:nvSpPr>
          <p:spPr>
            <a:xfrm>
              <a:off x="3912159" y="2105519"/>
              <a:ext cx="1244321" cy="307777"/>
            </a:xfrm>
            <a:prstGeom prst="rect">
              <a:avLst/>
            </a:prstGeom>
            <a:noFill/>
          </p:spPr>
          <p:txBody>
            <a:bodyPr wrap="square" rtlCol="0">
              <a:spAutoFit/>
            </a:bodyPr>
            <a:lstStyle/>
            <a:p>
              <a:pPr algn="ctr"/>
              <a:r>
                <a:rPr lang="en-US" sz="1400" dirty="0"/>
                <a:t>Gilles Palsky</a:t>
              </a:r>
            </a:p>
          </p:txBody>
        </p:sp>
      </p:grpSp>
      <p:grpSp>
        <p:nvGrpSpPr>
          <p:cNvPr id="10" name="Group 9">
            <a:extLst>
              <a:ext uri="{FF2B5EF4-FFF2-40B4-BE49-F238E27FC236}">
                <a16:creationId xmlns:a16="http://schemas.microsoft.com/office/drawing/2014/main" id="{221C28A3-A32B-60D4-F4F5-97E59D31F308}"/>
              </a:ext>
            </a:extLst>
          </p:cNvPr>
          <p:cNvGrpSpPr/>
          <p:nvPr/>
        </p:nvGrpSpPr>
        <p:grpSpPr>
          <a:xfrm>
            <a:off x="2362863" y="4353368"/>
            <a:ext cx="1668463" cy="1976240"/>
            <a:chOff x="5440363" y="2078236"/>
            <a:chExt cx="1668463" cy="1976240"/>
          </a:xfrm>
        </p:grpSpPr>
        <p:pic>
          <p:nvPicPr>
            <p:cNvPr id="19" name="Picture 18">
              <a:extLst>
                <a:ext uri="{FF2B5EF4-FFF2-40B4-BE49-F238E27FC236}">
                  <a16:creationId xmlns:a16="http://schemas.microsoft.com/office/drawing/2014/main" id="{FA78C390-4B45-474D-B984-C310C3723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363" y="2386013"/>
              <a:ext cx="1668463" cy="1668463"/>
            </a:xfrm>
            <a:prstGeom prst="rect">
              <a:avLst/>
            </a:prstGeom>
          </p:spPr>
        </p:pic>
        <p:sp>
          <p:nvSpPr>
            <p:cNvPr id="29" name="TextBox 28">
              <a:extLst>
                <a:ext uri="{FF2B5EF4-FFF2-40B4-BE49-F238E27FC236}">
                  <a16:creationId xmlns:a16="http://schemas.microsoft.com/office/drawing/2014/main" id="{5C2F1BC4-A8C5-436E-B2E4-17093D4824FB}"/>
                </a:ext>
              </a:extLst>
            </p:cNvPr>
            <p:cNvSpPr txBox="1"/>
            <p:nvPr/>
          </p:nvSpPr>
          <p:spPr>
            <a:xfrm>
              <a:off x="5652433" y="2078236"/>
              <a:ext cx="1244321" cy="307777"/>
            </a:xfrm>
            <a:prstGeom prst="rect">
              <a:avLst/>
            </a:prstGeom>
            <a:noFill/>
          </p:spPr>
          <p:txBody>
            <a:bodyPr wrap="square" rtlCol="0">
              <a:spAutoFit/>
            </a:bodyPr>
            <a:lstStyle/>
            <a:p>
              <a:pPr algn="ctr"/>
              <a:r>
                <a:rPr lang="en-US" sz="1400" dirty="0"/>
                <a:t>RJ Andrews</a:t>
              </a:r>
            </a:p>
          </p:txBody>
        </p:sp>
      </p:grpSp>
      <p:grpSp>
        <p:nvGrpSpPr>
          <p:cNvPr id="12" name="Group 11">
            <a:extLst>
              <a:ext uri="{FF2B5EF4-FFF2-40B4-BE49-F238E27FC236}">
                <a16:creationId xmlns:a16="http://schemas.microsoft.com/office/drawing/2014/main" id="{469EA951-20EF-64E5-A0BB-A73AF77A8FF1}"/>
              </a:ext>
            </a:extLst>
          </p:cNvPr>
          <p:cNvGrpSpPr/>
          <p:nvPr/>
        </p:nvGrpSpPr>
        <p:grpSpPr>
          <a:xfrm>
            <a:off x="7008158" y="1905000"/>
            <a:ext cx="1543050" cy="1994964"/>
            <a:chOff x="7013575" y="2059512"/>
            <a:chExt cx="1543050" cy="1994964"/>
          </a:xfrm>
        </p:grpSpPr>
        <p:pic>
          <p:nvPicPr>
            <p:cNvPr id="13" name="Picture 12" descr="A picture containing person, person, necktie, wall&#10;&#10;Description automatically generated">
              <a:extLst>
                <a:ext uri="{FF2B5EF4-FFF2-40B4-BE49-F238E27FC236}">
                  <a16:creationId xmlns:a16="http://schemas.microsoft.com/office/drawing/2014/main" id="{43211F52-35DF-4770-88B2-61CEB6598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8675" y="2386013"/>
              <a:ext cx="1212850" cy="1668463"/>
            </a:xfrm>
            <a:prstGeom prst="rect">
              <a:avLst/>
            </a:prstGeom>
          </p:spPr>
        </p:pic>
        <p:sp>
          <p:nvSpPr>
            <p:cNvPr id="30" name="TextBox 29">
              <a:extLst>
                <a:ext uri="{FF2B5EF4-FFF2-40B4-BE49-F238E27FC236}">
                  <a16:creationId xmlns:a16="http://schemas.microsoft.com/office/drawing/2014/main" id="{3DBA6F2B-F50E-4330-8823-F104AC4A2101}"/>
                </a:ext>
              </a:extLst>
            </p:cNvPr>
            <p:cNvSpPr txBox="1"/>
            <p:nvPr/>
          </p:nvSpPr>
          <p:spPr>
            <a:xfrm>
              <a:off x="7013575" y="2059512"/>
              <a:ext cx="1543050" cy="307777"/>
            </a:xfrm>
            <a:prstGeom prst="rect">
              <a:avLst/>
            </a:prstGeom>
            <a:noFill/>
          </p:spPr>
          <p:txBody>
            <a:bodyPr wrap="square" rtlCol="0">
              <a:spAutoFit/>
            </a:bodyPr>
            <a:lstStyle/>
            <a:p>
              <a:pPr algn="ctr"/>
              <a:r>
                <a:rPr lang="en-US" sz="1400" dirty="0"/>
                <a:t>Howard Wainer</a:t>
              </a:r>
            </a:p>
          </p:txBody>
        </p:sp>
      </p:grpSp>
      <p:grpSp>
        <p:nvGrpSpPr>
          <p:cNvPr id="14" name="Group 13">
            <a:extLst>
              <a:ext uri="{FF2B5EF4-FFF2-40B4-BE49-F238E27FC236}">
                <a16:creationId xmlns:a16="http://schemas.microsoft.com/office/drawing/2014/main" id="{2F3C0B43-C676-EAEB-994E-865424605BCB}"/>
              </a:ext>
            </a:extLst>
          </p:cNvPr>
          <p:cNvGrpSpPr/>
          <p:nvPr/>
        </p:nvGrpSpPr>
        <p:grpSpPr>
          <a:xfrm>
            <a:off x="7316266" y="4353368"/>
            <a:ext cx="1244321" cy="2182615"/>
            <a:chOff x="699433" y="4228525"/>
            <a:chExt cx="1244321" cy="2182615"/>
          </a:xfrm>
        </p:grpSpPr>
        <p:pic>
          <p:nvPicPr>
            <p:cNvPr id="7" name="Picture 6">
              <a:extLst>
                <a:ext uri="{FF2B5EF4-FFF2-40B4-BE49-F238E27FC236}">
                  <a16:creationId xmlns:a16="http://schemas.microsoft.com/office/drawing/2014/main" id="{D1E4016D-F001-42ED-87AA-6219C81151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300" y="4536302"/>
              <a:ext cx="1179513" cy="1874838"/>
            </a:xfrm>
            <a:prstGeom prst="rect">
              <a:avLst/>
            </a:prstGeom>
          </p:spPr>
        </p:pic>
        <p:sp>
          <p:nvSpPr>
            <p:cNvPr id="31" name="TextBox 30">
              <a:extLst>
                <a:ext uri="{FF2B5EF4-FFF2-40B4-BE49-F238E27FC236}">
                  <a16:creationId xmlns:a16="http://schemas.microsoft.com/office/drawing/2014/main" id="{9BF9E5B9-A120-47EF-BC31-0C50B0C98C4D}"/>
                </a:ext>
              </a:extLst>
            </p:cNvPr>
            <p:cNvSpPr txBox="1"/>
            <p:nvPr/>
          </p:nvSpPr>
          <p:spPr>
            <a:xfrm>
              <a:off x="699433" y="4228525"/>
              <a:ext cx="1244321" cy="307777"/>
            </a:xfrm>
            <a:prstGeom prst="rect">
              <a:avLst/>
            </a:prstGeom>
            <a:noFill/>
          </p:spPr>
          <p:txBody>
            <a:bodyPr wrap="square" rtlCol="0">
              <a:spAutoFit/>
            </a:bodyPr>
            <a:lstStyle/>
            <a:p>
              <a:pPr algn="ctr"/>
              <a:r>
                <a:rPr lang="en-US" sz="1400" dirty="0"/>
                <a:t>David Rumsey</a:t>
              </a:r>
            </a:p>
          </p:txBody>
        </p:sp>
      </p:grpSp>
      <p:grpSp>
        <p:nvGrpSpPr>
          <p:cNvPr id="28" name="Group 27">
            <a:extLst>
              <a:ext uri="{FF2B5EF4-FFF2-40B4-BE49-F238E27FC236}">
                <a16:creationId xmlns:a16="http://schemas.microsoft.com/office/drawing/2014/main" id="{FE478D0B-204C-657D-9BCC-E0ED584E9FD9}"/>
              </a:ext>
            </a:extLst>
          </p:cNvPr>
          <p:cNvGrpSpPr/>
          <p:nvPr/>
        </p:nvGrpSpPr>
        <p:grpSpPr>
          <a:xfrm>
            <a:off x="652653" y="1905000"/>
            <a:ext cx="1934203" cy="2074125"/>
            <a:chOff x="1926187" y="1905000"/>
            <a:chExt cx="1934203" cy="2074125"/>
          </a:xfrm>
        </p:grpSpPr>
        <p:pic>
          <p:nvPicPr>
            <p:cNvPr id="9" name="Picture 8">
              <a:extLst>
                <a:ext uri="{FF2B5EF4-FFF2-40B4-BE49-F238E27FC236}">
                  <a16:creationId xmlns:a16="http://schemas.microsoft.com/office/drawing/2014/main" id="{9549A536-D0C4-4D3D-BC39-3A0AA9CCED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2690" y="2229994"/>
              <a:ext cx="1917700" cy="1749131"/>
            </a:xfrm>
            <a:prstGeom prst="rect">
              <a:avLst/>
            </a:prstGeom>
          </p:spPr>
        </p:pic>
        <p:sp>
          <p:nvSpPr>
            <p:cNvPr id="32" name="TextBox 31">
              <a:extLst>
                <a:ext uri="{FF2B5EF4-FFF2-40B4-BE49-F238E27FC236}">
                  <a16:creationId xmlns:a16="http://schemas.microsoft.com/office/drawing/2014/main" id="{AB73ED53-BDD1-4580-A0C9-EE2242475E59}"/>
                </a:ext>
              </a:extLst>
            </p:cNvPr>
            <p:cNvSpPr txBox="1"/>
            <p:nvPr/>
          </p:nvSpPr>
          <p:spPr>
            <a:xfrm>
              <a:off x="1926187" y="1905000"/>
              <a:ext cx="1927329" cy="307777"/>
            </a:xfrm>
            <a:prstGeom prst="rect">
              <a:avLst/>
            </a:prstGeom>
            <a:noFill/>
          </p:spPr>
          <p:txBody>
            <a:bodyPr wrap="square" rtlCol="0">
              <a:spAutoFit/>
            </a:bodyPr>
            <a:lstStyle/>
            <a:p>
              <a:pPr algn="ctr"/>
              <a:r>
                <a:rPr lang="en-US" sz="1400" dirty="0"/>
                <a:t>Antoine de Falguerolles</a:t>
              </a:r>
            </a:p>
          </p:txBody>
        </p:sp>
      </p:grpSp>
      <p:grpSp>
        <p:nvGrpSpPr>
          <p:cNvPr id="20" name="Group 19">
            <a:extLst>
              <a:ext uri="{FF2B5EF4-FFF2-40B4-BE49-F238E27FC236}">
                <a16:creationId xmlns:a16="http://schemas.microsoft.com/office/drawing/2014/main" id="{12F4E519-3165-B57B-1DC5-B9BA320DE534}"/>
              </a:ext>
            </a:extLst>
          </p:cNvPr>
          <p:cNvGrpSpPr/>
          <p:nvPr/>
        </p:nvGrpSpPr>
        <p:grpSpPr>
          <a:xfrm>
            <a:off x="681037" y="4353368"/>
            <a:ext cx="1582738" cy="2199832"/>
            <a:chOff x="3984625" y="4211308"/>
            <a:chExt cx="1582738" cy="2199832"/>
          </a:xfrm>
        </p:grpSpPr>
        <p:pic>
          <p:nvPicPr>
            <p:cNvPr id="23" name="Picture 22">
              <a:extLst>
                <a:ext uri="{FF2B5EF4-FFF2-40B4-BE49-F238E27FC236}">
                  <a16:creationId xmlns:a16="http://schemas.microsoft.com/office/drawing/2014/main" id="{F4D565CE-0EAA-40E8-BF4A-CF26E074B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0344" y="4536302"/>
              <a:ext cx="1511300" cy="1874838"/>
            </a:xfrm>
            <a:prstGeom prst="rect">
              <a:avLst/>
            </a:prstGeom>
          </p:spPr>
        </p:pic>
        <p:sp>
          <p:nvSpPr>
            <p:cNvPr id="33" name="TextBox 32">
              <a:extLst>
                <a:ext uri="{FF2B5EF4-FFF2-40B4-BE49-F238E27FC236}">
                  <a16:creationId xmlns:a16="http://schemas.microsoft.com/office/drawing/2014/main" id="{5BDF98A4-5FFD-4665-9EB1-51D0E37E90E3}"/>
                </a:ext>
              </a:extLst>
            </p:cNvPr>
            <p:cNvSpPr txBox="1"/>
            <p:nvPr/>
          </p:nvSpPr>
          <p:spPr>
            <a:xfrm>
              <a:off x="3984625" y="4211308"/>
              <a:ext cx="1582738" cy="307777"/>
            </a:xfrm>
            <a:prstGeom prst="rect">
              <a:avLst/>
            </a:prstGeom>
            <a:noFill/>
          </p:spPr>
          <p:txBody>
            <a:bodyPr wrap="square" rtlCol="0">
              <a:spAutoFit/>
            </a:bodyPr>
            <a:lstStyle/>
            <a:p>
              <a:pPr algn="ctr"/>
              <a:r>
                <a:rPr lang="en-US" sz="1400" dirty="0"/>
                <a:t>Michael Greenacre</a:t>
              </a:r>
            </a:p>
          </p:txBody>
        </p:sp>
      </p:grpSp>
      <p:grpSp>
        <p:nvGrpSpPr>
          <p:cNvPr id="22" name="Group 21">
            <a:extLst>
              <a:ext uri="{FF2B5EF4-FFF2-40B4-BE49-F238E27FC236}">
                <a16:creationId xmlns:a16="http://schemas.microsoft.com/office/drawing/2014/main" id="{A2E6217B-ABEF-1123-5FF4-0D7840753E83}"/>
              </a:ext>
            </a:extLst>
          </p:cNvPr>
          <p:cNvGrpSpPr/>
          <p:nvPr/>
        </p:nvGrpSpPr>
        <p:grpSpPr>
          <a:xfrm>
            <a:off x="5899552" y="4353368"/>
            <a:ext cx="1317625" cy="2182615"/>
            <a:chOff x="5562600" y="4228525"/>
            <a:chExt cx="1317625" cy="2182615"/>
          </a:xfrm>
        </p:grpSpPr>
        <p:pic>
          <p:nvPicPr>
            <p:cNvPr id="21" name="Picture 20">
              <a:extLst>
                <a:ext uri="{FF2B5EF4-FFF2-40B4-BE49-F238E27FC236}">
                  <a16:creationId xmlns:a16="http://schemas.microsoft.com/office/drawing/2014/main" id="{76FFC403-29BD-4AEC-8846-0655B8ADF1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2600" y="4536302"/>
              <a:ext cx="1317625" cy="1874838"/>
            </a:xfrm>
            <a:prstGeom prst="rect">
              <a:avLst/>
            </a:prstGeom>
          </p:spPr>
        </p:pic>
        <p:sp>
          <p:nvSpPr>
            <p:cNvPr id="34" name="TextBox 33">
              <a:extLst>
                <a:ext uri="{FF2B5EF4-FFF2-40B4-BE49-F238E27FC236}">
                  <a16:creationId xmlns:a16="http://schemas.microsoft.com/office/drawing/2014/main" id="{D4159306-98EF-49CB-91A4-C141202056A2}"/>
                </a:ext>
              </a:extLst>
            </p:cNvPr>
            <p:cNvSpPr txBox="1"/>
            <p:nvPr/>
          </p:nvSpPr>
          <p:spPr>
            <a:xfrm>
              <a:off x="5562600" y="4228525"/>
              <a:ext cx="1317625" cy="307777"/>
            </a:xfrm>
            <a:prstGeom prst="rect">
              <a:avLst/>
            </a:prstGeom>
            <a:noFill/>
          </p:spPr>
          <p:txBody>
            <a:bodyPr wrap="square" rtlCol="0">
              <a:spAutoFit/>
            </a:bodyPr>
            <a:lstStyle/>
            <a:p>
              <a:pPr algn="ctr"/>
              <a:r>
                <a:rPr lang="en-US" sz="1400" dirty="0"/>
                <a:t>Stephen Stigler</a:t>
              </a:r>
            </a:p>
          </p:txBody>
        </p:sp>
      </p:grpSp>
      <p:grpSp>
        <p:nvGrpSpPr>
          <p:cNvPr id="36" name="Group 35">
            <a:extLst>
              <a:ext uri="{FF2B5EF4-FFF2-40B4-BE49-F238E27FC236}">
                <a16:creationId xmlns:a16="http://schemas.microsoft.com/office/drawing/2014/main" id="{BFEFE5A5-4815-5132-E65C-7390083F2F2A}"/>
              </a:ext>
            </a:extLst>
          </p:cNvPr>
          <p:cNvGrpSpPr/>
          <p:nvPr/>
        </p:nvGrpSpPr>
        <p:grpSpPr>
          <a:xfrm>
            <a:off x="5553511" y="1905000"/>
            <a:ext cx="1436688" cy="2127825"/>
            <a:chOff x="5506552" y="1905000"/>
            <a:chExt cx="1436688" cy="2127825"/>
          </a:xfrm>
        </p:grpSpPr>
        <p:pic>
          <p:nvPicPr>
            <p:cNvPr id="15" name="Picture 14">
              <a:extLst>
                <a:ext uri="{FF2B5EF4-FFF2-40B4-BE49-F238E27FC236}">
                  <a16:creationId xmlns:a16="http://schemas.microsoft.com/office/drawing/2014/main" id="{44D458AF-D5B2-4345-8FA4-7E09BCF83F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6552" y="2232938"/>
              <a:ext cx="1436688" cy="1799887"/>
            </a:xfrm>
            <a:prstGeom prst="rect">
              <a:avLst/>
            </a:prstGeom>
          </p:spPr>
        </p:pic>
        <p:sp>
          <p:nvSpPr>
            <p:cNvPr id="35" name="TextBox 34">
              <a:extLst>
                <a:ext uri="{FF2B5EF4-FFF2-40B4-BE49-F238E27FC236}">
                  <a16:creationId xmlns:a16="http://schemas.microsoft.com/office/drawing/2014/main" id="{F21D187F-F5BB-4C1D-BF5F-EF5B8316160F}"/>
                </a:ext>
              </a:extLst>
            </p:cNvPr>
            <p:cNvSpPr txBox="1"/>
            <p:nvPr/>
          </p:nvSpPr>
          <p:spPr>
            <a:xfrm>
              <a:off x="5602736" y="1905000"/>
              <a:ext cx="1244321" cy="307777"/>
            </a:xfrm>
            <a:prstGeom prst="rect">
              <a:avLst/>
            </a:prstGeom>
            <a:noFill/>
          </p:spPr>
          <p:txBody>
            <a:bodyPr wrap="square" rtlCol="0">
              <a:spAutoFit/>
            </a:bodyPr>
            <a:lstStyle/>
            <a:p>
              <a:pPr algn="ctr"/>
              <a:r>
                <a:rPr lang="en-US" sz="1400" dirty="0"/>
                <a:t>Ian Spence</a:t>
              </a:r>
            </a:p>
          </p:txBody>
        </p:sp>
      </p:grpSp>
    </p:spTree>
    <p:extLst>
      <p:ext uri="{BB962C8B-B14F-4D97-AF65-F5344CB8AC3E}">
        <p14:creationId xmlns:p14="http://schemas.microsoft.com/office/powerpoint/2010/main" val="208411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fld id="{F9E20C46-6FD9-4184-88A4-8E57DF9F4FA9}" type="slidenum">
              <a:rPr lang="en-US" altLang="en-US"/>
              <a:pPr/>
              <a:t>12</a:t>
            </a:fld>
            <a:endParaRPr lang="en-US" altLang="en-US" dirty="0"/>
          </a:p>
        </p:txBody>
      </p:sp>
      <p:sp>
        <p:nvSpPr>
          <p:cNvPr id="104450" name="Rectangle 2"/>
          <p:cNvSpPr>
            <a:spLocks noGrp="1" noChangeArrowheads="1"/>
          </p:cNvSpPr>
          <p:nvPr>
            <p:ph type="title"/>
          </p:nvPr>
        </p:nvSpPr>
        <p:spPr/>
        <p:txBody>
          <a:bodyPr>
            <a:normAutofit fontScale="90000"/>
          </a:bodyPr>
          <a:lstStyle/>
          <a:p>
            <a:r>
              <a:rPr lang="en-US" altLang="en-US" dirty="0"/>
              <a:t>The </a:t>
            </a:r>
            <a:r>
              <a:rPr lang="en-US" altLang="en-US" i="1" dirty="0"/>
              <a:t>Milestones Project</a:t>
            </a:r>
          </a:p>
        </p:txBody>
      </p:sp>
      <p:pic>
        <p:nvPicPr>
          <p:cNvPr id="104452" name="Picture 4" descr="milestones-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4" y="1371600"/>
            <a:ext cx="82264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104454" name="Picture 6" descr="milestones-time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24" y="3200400"/>
            <a:ext cx="7848600" cy="2533650"/>
          </a:xfrm>
          <a:prstGeom prst="rect">
            <a:avLst/>
          </a:prstGeom>
          <a:noFill/>
          <a:extLst>
            <a:ext uri="{909E8E84-426E-40DD-AFC4-6F175D3DCCD1}">
              <a14:hiddenFill xmlns:a14="http://schemas.microsoft.com/office/drawing/2010/main">
                <a:solidFill>
                  <a:srgbClr val="FFFFFF"/>
                </a:solidFill>
              </a14:hiddenFill>
            </a:ext>
          </a:extLst>
        </p:spPr>
      </p:pic>
      <p:sp>
        <p:nvSpPr>
          <p:cNvPr id="104455" name="Text Box 7"/>
          <p:cNvSpPr txBox="1">
            <a:spLocks noChangeArrowheads="1"/>
          </p:cNvSpPr>
          <p:nvPr/>
        </p:nvSpPr>
        <p:spPr bwMode="auto">
          <a:xfrm>
            <a:off x="609600" y="6248400"/>
            <a:ext cx="7772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400" dirty="0"/>
              <a:t>The web site: </a:t>
            </a:r>
            <a:r>
              <a:rPr lang="en-US" altLang="en-US" sz="1400" dirty="0">
                <a:hlinkClick r:id="rId5"/>
              </a:rPr>
              <a:t>http://datavis.ca/milestones</a:t>
            </a:r>
            <a:r>
              <a:rPr lang="en-US" altLang="en-US" sz="1400" dirty="0"/>
              <a:t> has an interactive timeline, allowing different kinds of search </a:t>
            </a:r>
          </a:p>
        </p:txBody>
      </p:sp>
    </p:spTree>
    <p:extLst>
      <p:ext uri="{BB962C8B-B14F-4D97-AF65-F5344CB8AC3E}">
        <p14:creationId xmlns:p14="http://schemas.microsoft.com/office/powerpoint/2010/main" val="1345401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p:cNvSpPr>
            <a:spLocks noGrp="1"/>
          </p:cNvSpPr>
          <p:nvPr>
            <p:ph type="sldNum" sz="quarter" idx="12"/>
          </p:nvPr>
        </p:nvSpPr>
        <p:spPr/>
        <p:txBody>
          <a:bodyPr/>
          <a:lstStyle/>
          <a:p>
            <a:fld id="{20E36D48-357C-4525-961A-5D5FBC5DC70F}" type="slidenum">
              <a:rPr lang="en-US" altLang="en-US"/>
              <a:pPr/>
              <a:t>13</a:t>
            </a:fld>
            <a:endParaRPr lang="en-US" altLang="en-US"/>
          </a:p>
        </p:txBody>
      </p:sp>
      <p:sp>
        <p:nvSpPr>
          <p:cNvPr id="22530" name="Line 2"/>
          <p:cNvSpPr>
            <a:spLocks noChangeShapeType="1"/>
          </p:cNvSpPr>
          <p:nvPr/>
        </p:nvSpPr>
        <p:spPr bwMode="auto">
          <a:xfrm>
            <a:off x="3352800" y="4267200"/>
            <a:ext cx="533400" cy="21336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2128838" y="3125788"/>
            <a:ext cx="612775" cy="32718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flipH="1">
            <a:off x="914400" y="2743200"/>
            <a:ext cx="152400" cy="36576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Rectangle 5"/>
          <p:cNvSpPr>
            <a:spLocks noGrp="1" noChangeArrowheads="1"/>
          </p:cNvSpPr>
          <p:nvPr>
            <p:ph type="title"/>
          </p:nvPr>
        </p:nvSpPr>
        <p:spPr>
          <a:xfrm>
            <a:off x="457200" y="274638"/>
            <a:ext cx="8229600" cy="882650"/>
          </a:xfrm>
        </p:spPr>
        <p:txBody>
          <a:bodyPr/>
          <a:lstStyle/>
          <a:p>
            <a:r>
              <a:rPr lang="en-US" altLang="en-US" dirty="0"/>
              <a:t>Milestones: Content Overview</a:t>
            </a:r>
          </a:p>
        </p:txBody>
      </p:sp>
      <p:pic>
        <p:nvPicPr>
          <p:cNvPr id="22534" name="Picture 6" descr="world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76400"/>
            <a:ext cx="10636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huygens-gra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209800"/>
            <a:ext cx="914400" cy="86201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alley-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3048000"/>
            <a:ext cx="982663" cy="1147763"/>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playfai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500438"/>
            <a:ext cx="1257300" cy="892175"/>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bertill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1100" y="4419600"/>
            <a:ext cx="1143000" cy="839788"/>
          </a:xfrm>
          <a:prstGeom prst="rect">
            <a:avLst/>
          </a:prstGeom>
          <a:noFill/>
          <a:extLst>
            <a:ext uri="{909E8E84-426E-40DD-AFC4-6F175D3DCCD1}">
              <a14:hiddenFill xmlns:a14="http://schemas.microsoft.com/office/drawing/2010/main">
                <a:solidFill>
                  <a:srgbClr val="FFFFFF"/>
                </a:solidFill>
              </a14:hiddenFill>
            </a:ext>
          </a:extLst>
        </p:spPr>
      </p:pic>
      <p:pic>
        <p:nvPicPr>
          <p:cNvPr id="22539" name="Picture 11" descr="neutra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4648200"/>
            <a:ext cx="931863" cy="1300163"/>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xgobi-examp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200" y="5314950"/>
            <a:ext cx="1447800" cy="1096963"/>
          </a:xfrm>
          <a:prstGeom prst="rect">
            <a:avLst/>
          </a:prstGeom>
          <a:noFill/>
          <a:extLst>
            <a:ext uri="{909E8E84-426E-40DD-AFC4-6F175D3DCCD1}">
              <a14:hiddenFill xmlns:a14="http://schemas.microsoft.com/office/drawing/2010/main">
                <a:solidFill>
                  <a:srgbClr val="FFFFFF"/>
                </a:solidFill>
              </a14:hiddenFill>
            </a:ext>
          </a:extLst>
        </p:spPr>
      </p:pic>
      <p:sp>
        <p:nvSpPr>
          <p:cNvPr id="22541" name="Text Box 13"/>
          <p:cNvSpPr txBox="1">
            <a:spLocks noChangeArrowheads="1"/>
          </p:cNvSpPr>
          <p:nvPr/>
        </p:nvSpPr>
        <p:spPr bwMode="auto">
          <a:xfrm>
            <a:off x="914400" y="1157288"/>
            <a:ext cx="7696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i="1" dirty="0">
                <a:solidFill>
                  <a:srgbClr val="FF0000"/>
                </a:solidFill>
              </a:rPr>
              <a:t>Every picture has a story</a:t>
            </a:r>
            <a:r>
              <a:rPr lang="en-US" altLang="en-US" dirty="0"/>
              <a:t> – Rod Stewart</a:t>
            </a:r>
          </a:p>
        </p:txBody>
      </p:sp>
      <p:sp>
        <p:nvSpPr>
          <p:cNvPr id="22542" name="Text Box 14"/>
          <p:cNvSpPr txBox="1">
            <a:spLocks noChangeArrowheads="1"/>
          </p:cNvSpPr>
          <p:nvPr/>
        </p:nvSpPr>
        <p:spPr bwMode="auto">
          <a:xfrm>
            <a:off x="1736725" y="1687513"/>
            <a:ext cx="4705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c. 550 BC</a:t>
            </a:r>
            <a:r>
              <a:rPr lang="en-US" altLang="en-US" sz="1400"/>
              <a:t>: The first world map? (Anaximander of Miletus)</a:t>
            </a:r>
          </a:p>
        </p:txBody>
      </p:sp>
      <p:sp>
        <p:nvSpPr>
          <p:cNvPr id="22543" name="Text Box 15"/>
          <p:cNvSpPr txBox="1">
            <a:spLocks noChangeArrowheads="1"/>
          </p:cNvSpPr>
          <p:nvPr/>
        </p:nvSpPr>
        <p:spPr bwMode="auto">
          <a:xfrm>
            <a:off x="2438400" y="22098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b="1" dirty="0"/>
              <a:t>1669</a:t>
            </a:r>
            <a:r>
              <a:rPr lang="en-US" altLang="en-US" sz="1400" dirty="0"/>
              <a:t>: First graph of a continuous distribution function (</a:t>
            </a:r>
            <a:r>
              <a:rPr lang="en-US" altLang="en-US" sz="1400" dirty="0" err="1"/>
              <a:t>Gaunt's</a:t>
            </a:r>
            <a:r>
              <a:rPr lang="en-US" altLang="en-US" sz="1400" dirty="0"/>
              <a:t> life table)– </a:t>
            </a:r>
            <a:r>
              <a:rPr lang="en-US" altLang="en-US" sz="1400" dirty="0" err="1"/>
              <a:t>Christiaan</a:t>
            </a:r>
            <a:r>
              <a:rPr lang="en-US" altLang="en-US" sz="1400" dirty="0"/>
              <a:t> Huygens.</a:t>
            </a:r>
          </a:p>
        </p:txBody>
      </p:sp>
      <p:sp>
        <p:nvSpPr>
          <p:cNvPr id="22544" name="Text Box 16"/>
          <p:cNvSpPr txBox="1">
            <a:spLocks noChangeArrowheads="1"/>
          </p:cNvSpPr>
          <p:nvPr/>
        </p:nvSpPr>
        <p:spPr bwMode="auto">
          <a:xfrm>
            <a:off x="990600" y="3581400"/>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sz="1400" b="1" dirty="0"/>
              <a:t>1701</a:t>
            </a:r>
            <a:r>
              <a:rPr lang="en-US" altLang="en-US" sz="1400" dirty="0"/>
              <a:t>: First contour map- Edmund Halley</a:t>
            </a:r>
          </a:p>
        </p:txBody>
      </p:sp>
      <p:sp>
        <p:nvSpPr>
          <p:cNvPr id="22545" name="Text Box 17"/>
          <p:cNvSpPr txBox="1">
            <a:spLocks noChangeArrowheads="1"/>
          </p:cNvSpPr>
          <p:nvPr/>
        </p:nvSpPr>
        <p:spPr bwMode="auto">
          <a:xfrm>
            <a:off x="5029200" y="3200400"/>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b="1" dirty="0"/>
              <a:t>1801</a:t>
            </a:r>
            <a:r>
              <a:rPr lang="en-US" altLang="en-US" sz="1400" dirty="0"/>
              <a:t>: Pie chart, circle graph - William Playfair</a:t>
            </a:r>
            <a:endParaRPr lang="en-US" altLang="en-US" sz="1400" dirty="0">
              <a:latin typeface="Times New Roman" pitchFamily="18" charset="0"/>
            </a:endParaRPr>
          </a:p>
        </p:txBody>
      </p:sp>
      <p:sp>
        <p:nvSpPr>
          <p:cNvPr id="22546" name="Text Box 18"/>
          <p:cNvSpPr txBox="1">
            <a:spLocks noChangeArrowheads="1"/>
          </p:cNvSpPr>
          <p:nvPr/>
        </p:nvSpPr>
        <p:spPr bwMode="auto">
          <a:xfrm>
            <a:off x="3610992" y="4648200"/>
            <a:ext cx="19970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dirty="0"/>
              <a:t>1896</a:t>
            </a:r>
            <a:r>
              <a:rPr lang="en-US" altLang="en-US" sz="1400" dirty="0"/>
              <a:t>: Bivariate map- Jacques Bertillon</a:t>
            </a:r>
          </a:p>
        </p:txBody>
      </p:sp>
      <p:sp>
        <p:nvSpPr>
          <p:cNvPr id="22547" name="Text Box 19"/>
          <p:cNvSpPr txBox="1">
            <a:spLocks noChangeArrowheads="1"/>
          </p:cNvSpPr>
          <p:nvPr/>
        </p:nvSpPr>
        <p:spPr bwMode="auto">
          <a:xfrm>
            <a:off x="5943600" y="4114800"/>
            <a:ext cx="167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dirty="0"/>
              <a:t>1924</a:t>
            </a:r>
            <a:r>
              <a:rPr lang="en-US" altLang="en-US" sz="1400" dirty="0"/>
              <a:t>: ISOTYPE-  Otto </a:t>
            </a:r>
            <a:r>
              <a:rPr lang="en-US" altLang="en-US" sz="1400" dirty="0" err="1"/>
              <a:t>Neurath</a:t>
            </a:r>
            <a:endParaRPr lang="en-US" altLang="en-US" sz="1400" dirty="0"/>
          </a:p>
        </p:txBody>
      </p:sp>
      <p:sp>
        <p:nvSpPr>
          <p:cNvPr id="22548" name="Text Box 20"/>
          <p:cNvSpPr txBox="1">
            <a:spLocks noChangeArrowheads="1"/>
          </p:cNvSpPr>
          <p:nvPr/>
        </p:nvSpPr>
        <p:spPr bwMode="auto">
          <a:xfrm>
            <a:off x="7543800" y="4114800"/>
            <a:ext cx="16002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dirty="0"/>
              <a:t>1991-1996</a:t>
            </a:r>
            <a:r>
              <a:rPr lang="en-US" altLang="en-US" sz="1400" dirty="0"/>
              <a:t>: Interactive data visualization systems (</a:t>
            </a:r>
            <a:r>
              <a:rPr lang="en-US" altLang="en-US" sz="1400" dirty="0" err="1"/>
              <a:t>Xgobi</a:t>
            </a:r>
            <a:r>
              <a:rPr lang="en-US" altLang="en-US" sz="1400" dirty="0"/>
              <a:t>, </a:t>
            </a:r>
            <a:r>
              <a:rPr lang="en-US" altLang="en-US" sz="1400" dirty="0" err="1"/>
              <a:t>ViSta</a:t>
            </a:r>
            <a:r>
              <a:rPr lang="en-US" altLang="en-US" sz="1400" dirty="0"/>
              <a:t>)</a:t>
            </a:r>
            <a:endParaRPr lang="en-US" altLang="en-US" sz="1400" b="1" dirty="0"/>
          </a:p>
        </p:txBody>
      </p:sp>
      <p:sp>
        <p:nvSpPr>
          <p:cNvPr id="22549" name="Line 21"/>
          <p:cNvSpPr>
            <a:spLocks noChangeShapeType="1"/>
          </p:cNvSpPr>
          <p:nvPr/>
        </p:nvSpPr>
        <p:spPr bwMode="auto">
          <a:xfrm flipH="1">
            <a:off x="4191000" y="4419600"/>
            <a:ext cx="381000" cy="1981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Line 22"/>
          <p:cNvSpPr>
            <a:spLocks noChangeShapeType="1"/>
          </p:cNvSpPr>
          <p:nvPr/>
        </p:nvSpPr>
        <p:spPr bwMode="auto">
          <a:xfrm>
            <a:off x="5562600" y="5257800"/>
            <a:ext cx="609600" cy="1143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Line 23"/>
          <p:cNvSpPr>
            <a:spLocks noChangeShapeType="1"/>
          </p:cNvSpPr>
          <p:nvPr/>
        </p:nvSpPr>
        <p:spPr bwMode="auto">
          <a:xfrm flipH="1">
            <a:off x="6629400" y="6019800"/>
            <a:ext cx="152400" cy="38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2" name="Line 24"/>
          <p:cNvSpPr>
            <a:spLocks noChangeShapeType="1"/>
          </p:cNvSpPr>
          <p:nvPr/>
        </p:nvSpPr>
        <p:spPr bwMode="auto">
          <a:xfrm>
            <a:off x="8077200" y="6172200"/>
            <a:ext cx="152400" cy="38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2553" name="Picture 25" descr="chronolog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650" y="6438900"/>
            <a:ext cx="7886700" cy="4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5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5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5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5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5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5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5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5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5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5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5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animBg="1"/>
      <p:bldP spid="22532" grpId="0" animBg="1"/>
      <p:bldP spid="22542" grpId="0"/>
      <p:bldP spid="22543" grpId="0"/>
      <p:bldP spid="22544" grpId="0"/>
      <p:bldP spid="22545" grpId="0"/>
      <p:bldP spid="22546" grpId="0"/>
      <p:bldP spid="22547" grpId="0"/>
      <p:bldP spid="22548" grpId="0"/>
      <p:bldP spid="22549" grpId="0" animBg="1"/>
      <p:bldP spid="22550" grpId="0" animBg="1"/>
      <p:bldP spid="22551" grpId="0" animBg="1"/>
      <p:bldP spid="225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E5652-19E5-4F4E-A007-298B14367B78}"/>
              </a:ext>
            </a:extLst>
          </p:cNvPr>
          <p:cNvPicPr>
            <a:picLocks noChangeAspect="1"/>
          </p:cNvPicPr>
          <p:nvPr/>
        </p:nvPicPr>
        <p:blipFill>
          <a:blip r:embed="rId3"/>
          <a:stretch>
            <a:fillRect/>
          </a:stretch>
        </p:blipFill>
        <p:spPr>
          <a:xfrm>
            <a:off x="7069565" y="3124200"/>
            <a:ext cx="695152" cy="608858"/>
          </a:xfrm>
          <a:prstGeom prst="rect">
            <a:avLst/>
          </a:prstGeom>
        </p:spPr>
      </p:pic>
      <p:pic>
        <p:nvPicPr>
          <p:cNvPr id="33" name="Picture 10" descr="bertillon">
            <a:extLst>
              <a:ext uri="{FF2B5EF4-FFF2-40B4-BE49-F238E27FC236}">
                <a16:creationId xmlns:a16="http://schemas.microsoft.com/office/drawing/2014/main" id="{D6657C4A-E483-4F32-B240-E13B2732E5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9144" y="2133600"/>
            <a:ext cx="838200" cy="615845"/>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4"/>
          <p:cNvSpPr>
            <a:spLocks noGrp="1"/>
          </p:cNvSpPr>
          <p:nvPr>
            <p:ph type="sldNum" sz="quarter" idx="12"/>
          </p:nvPr>
        </p:nvSpPr>
        <p:spPr/>
        <p:txBody>
          <a:bodyPr/>
          <a:lstStyle/>
          <a:p>
            <a:fld id="{7245F22A-5A20-4E97-8951-AE4783916AD9}" type="slidenum">
              <a:rPr lang="en-US" altLang="en-US"/>
              <a:pPr/>
              <a:t>14</a:t>
            </a:fld>
            <a:endParaRPr lang="en-US" altLang="en-US"/>
          </a:p>
        </p:txBody>
      </p:sp>
      <p:sp>
        <p:nvSpPr>
          <p:cNvPr id="38914" name="Rectangle 2"/>
          <p:cNvSpPr>
            <a:spLocks noGrp="1" noChangeArrowheads="1"/>
          </p:cNvSpPr>
          <p:nvPr>
            <p:ph type="title"/>
          </p:nvPr>
        </p:nvSpPr>
        <p:spPr/>
        <p:txBody>
          <a:bodyPr>
            <a:normAutofit fontScale="90000"/>
          </a:bodyPr>
          <a:lstStyle/>
          <a:p>
            <a:r>
              <a:rPr lang="en-US" altLang="en-US" dirty="0"/>
              <a:t>Milestones Tour: Epochs</a:t>
            </a:r>
          </a:p>
        </p:txBody>
      </p:sp>
      <p:sp>
        <p:nvSpPr>
          <p:cNvPr id="38915" name="Text Box 3"/>
          <p:cNvSpPr txBox="1">
            <a:spLocks noChangeArrowheads="1"/>
          </p:cNvSpPr>
          <p:nvPr/>
        </p:nvSpPr>
        <p:spPr bwMode="auto">
          <a:xfrm>
            <a:off x="609600" y="51816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000" dirty="0"/>
              <a:t>Early maps &amp; diagrams</a:t>
            </a:r>
          </a:p>
        </p:txBody>
      </p:sp>
      <p:sp>
        <p:nvSpPr>
          <p:cNvPr id="38916" name="Text Box 4"/>
          <p:cNvSpPr txBox="1">
            <a:spLocks noChangeArrowheads="1"/>
          </p:cNvSpPr>
          <p:nvPr/>
        </p:nvSpPr>
        <p:spPr bwMode="auto">
          <a:xfrm>
            <a:off x="1541932" y="41148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000" dirty="0"/>
              <a:t>Measurement &amp; Theory</a:t>
            </a:r>
          </a:p>
        </p:txBody>
      </p:sp>
      <p:sp>
        <p:nvSpPr>
          <p:cNvPr id="38917" name="Text Box 5">
            <a:hlinkClick r:id="rId5"/>
          </p:cNvPr>
          <p:cNvSpPr txBox="1">
            <a:spLocks noChangeArrowheads="1"/>
          </p:cNvSpPr>
          <p:nvPr/>
        </p:nvSpPr>
        <p:spPr bwMode="auto">
          <a:xfrm>
            <a:off x="2133600" y="2162579"/>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000" dirty="0"/>
              <a:t>New graphic forms</a:t>
            </a:r>
          </a:p>
        </p:txBody>
      </p:sp>
      <p:sp>
        <p:nvSpPr>
          <p:cNvPr id="38918" name="Text Box 6"/>
          <p:cNvSpPr txBox="1">
            <a:spLocks noChangeArrowheads="1"/>
          </p:cNvSpPr>
          <p:nvPr/>
        </p:nvSpPr>
        <p:spPr bwMode="auto">
          <a:xfrm>
            <a:off x="3565858" y="1647496"/>
            <a:ext cx="14851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buFontTx/>
              <a:buNone/>
            </a:pPr>
            <a:r>
              <a:rPr lang="en-US" altLang="en-US" sz="2000" dirty="0"/>
              <a:t>Modern graphics</a:t>
            </a:r>
          </a:p>
        </p:txBody>
      </p:sp>
      <p:sp>
        <p:nvSpPr>
          <p:cNvPr id="38920" name="Text Box 8"/>
          <p:cNvSpPr txBox="1">
            <a:spLocks noChangeArrowheads="1"/>
          </p:cNvSpPr>
          <p:nvPr/>
        </p:nvSpPr>
        <p:spPr bwMode="auto">
          <a:xfrm>
            <a:off x="5867400" y="38100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000" dirty="0"/>
              <a:t>Modern Dark Ages</a:t>
            </a:r>
          </a:p>
        </p:txBody>
      </p:sp>
      <p:sp>
        <p:nvSpPr>
          <p:cNvPr id="38921" name="Text Box 9"/>
          <p:cNvSpPr txBox="1">
            <a:spLocks noChangeArrowheads="1"/>
          </p:cNvSpPr>
          <p:nvPr/>
        </p:nvSpPr>
        <p:spPr bwMode="auto">
          <a:xfrm>
            <a:off x="7772400" y="1524000"/>
            <a:ext cx="114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000" dirty="0"/>
              <a:t>High-D data vis</a:t>
            </a:r>
          </a:p>
        </p:txBody>
      </p:sp>
      <p:sp>
        <p:nvSpPr>
          <p:cNvPr id="38922" name="Line 10"/>
          <p:cNvSpPr>
            <a:spLocks noChangeShapeType="1"/>
          </p:cNvSpPr>
          <p:nvPr/>
        </p:nvSpPr>
        <p:spPr bwMode="auto">
          <a:xfrm flipH="1">
            <a:off x="609600" y="6248400"/>
            <a:ext cx="16002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3" name="Line 11"/>
          <p:cNvSpPr>
            <a:spLocks noChangeShapeType="1"/>
          </p:cNvSpPr>
          <p:nvPr/>
        </p:nvSpPr>
        <p:spPr bwMode="auto">
          <a:xfrm flipH="1">
            <a:off x="2286000" y="6248400"/>
            <a:ext cx="7620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4" name="Line 12"/>
          <p:cNvSpPr>
            <a:spLocks noChangeShapeType="1"/>
          </p:cNvSpPr>
          <p:nvPr/>
        </p:nvSpPr>
        <p:spPr bwMode="auto">
          <a:xfrm flipH="1">
            <a:off x="3124200" y="6248400"/>
            <a:ext cx="9906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6" name="Line 14"/>
          <p:cNvSpPr>
            <a:spLocks noChangeShapeType="1"/>
          </p:cNvSpPr>
          <p:nvPr/>
        </p:nvSpPr>
        <p:spPr bwMode="auto">
          <a:xfrm flipH="1">
            <a:off x="4267200" y="6248400"/>
            <a:ext cx="9144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7" name="Line 15"/>
          <p:cNvSpPr>
            <a:spLocks noChangeShapeType="1"/>
          </p:cNvSpPr>
          <p:nvPr/>
        </p:nvSpPr>
        <p:spPr bwMode="auto">
          <a:xfrm flipH="1">
            <a:off x="5257800" y="6248400"/>
            <a:ext cx="9144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8" name="Line 16"/>
          <p:cNvSpPr>
            <a:spLocks noChangeShapeType="1"/>
          </p:cNvSpPr>
          <p:nvPr/>
        </p:nvSpPr>
        <p:spPr bwMode="auto">
          <a:xfrm flipH="1">
            <a:off x="6248400" y="6248400"/>
            <a:ext cx="9144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9" name="Line 17"/>
          <p:cNvSpPr>
            <a:spLocks noChangeShapeType="1"/>
          </p:cNvSpPr>
          <p:nvPr/>
        </p:nvSpPr>
        <p:spPr bwMode="auto">
          <a:xfrm flipH="1">
            <a:off x="7848600" y="6248400"/>
            <a:ext cx="4572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0" name="Line 18"/>
          <p:cNvSpPr>
            <a:spLocks noChangeShapeType="1"/>
          </p:cNvSpPr>
          <p:nvPr/>
        </p:nvSpPr>
        <p:spPr bwMode="auto">
          <a:xfrm>
            <a:off x="1447800" y="5943600"/>
            <a:ext cx="0" cy="3016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1" name="Line 19"/>
          <p:cNvSpPr>
            <a:spLocks noChangeShapeType="1"/>
          </p:cNvSpPr>
          <p:nvPr/>
        </p:nvSpPr>
        <p:spPr bwMode="auto">
          <a:xfrm>
            <a:off x="2667000" y="4724400"/>
            <a:ext cx="0" cy="1524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3" name="Line 21"/>
          <p:cNvSpPr>
            <a:spLocks noChangeShapeType="1"/>
          </p:cNvSpPr>
          <p:nvPr/>
        </p:nvSpPr>
        <p:spPr bwMode="auto">
          <a:xfrm flipH="1" flipV="1">
            <a:off x="3581399" y="2590802"/>
            <a:ext cx="1" cy="365759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4" name="Line 22"/>
          <p:cNvSpPr>
            <a:spLocks noChangeShapeType="1"/>
          </p:cNvSpPr>
          <p:nvPr/>
        </p:nvSpPr>
        <p:spPr bwMode="auto">
          <a:xfrm flipV="1">
            <a:off x="4724400" y="2438400"/>
            <a:ext cx="0" cy="3810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5" name="Line 23"/>
          <p:cNvSpPr>
            <a:spLocks noChangeShapeType="1"/>
          </p:cNvSpPr>
          <p:nvPr/>
        </p:nvSpPr>
        <p:spPr bwMode="auto">
          <a:xfrm flipH="1" flipV="1">
            <a:off x="5666166" y="1949454"/>
            <a:ext cx="27992" cy="396239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6" name="Line 24"/>
          <p:cNvSpPr>
            <a:spLocks noChangeShapeType="1"/>
          </p:cNvSpPr>
          <p:nvPr/>
        </p:nvSpPr>
        <p:spPr bwMode="auto">
          <a:xfrm flipV="1">
            <a:off x="6705600" y="4343400"/>
            <a:ext cx="0" cy="1905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7" name="Line 25"/>
          <p:cNvSpPr>
            <a:spLocks noChangeShapeType="1"/>
          </p:cNvSpPr>
          <p:nvPr/>
        </p:nvSpPr>
        <p:spPr bwMode="auto">
          <a:xfrm flipV="1">
            <a:off x="8077200" y="5943600"/>
            <a:ext cx="0" cy="3048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8" name="Line 26"/>
          <p:cNvSpPr>
            <a:spLocks noChangeShapeType="1"/>
          </p:cNvSpPr>
          <p:nvPr/>
        </p:nvSpPr>
        <p:spPr bwMode="auto">
          <a:xfrm flipH="1">
            <a:off x="7315200" y="6248400"/>
            <a:ext cx="457200" cy="0"/>
          </a:xfrm>
          <a:prstGeom prst="line">
            <a:avLst/>
          </a:prstGeom>
          <a:noFill/>
          <a:ln w="2222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9" name="Text Box 27"/>
          <p:cNvSpPr txBox="1">
            <a:spLocks noChangeArrowheads="1"/>
          </p:cNvSpPr>
          <p:nvPr/>
        </p:nvSpPr>
        <p:spPr bwMode="auto">
          <a:xfrm>
            <a:off x="6802086" y="27432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2000" dirty="0"/>
              <a:t>Re-birth</a:t>
            </a:r>
          </a:p>
        </p:txBody>
      </p:sp>
      <p:sp>
        <p:nvSpPr>
          <p:cNvPr id="38940" name="Line 28"/>
          <p:cNvSpPr>
            <a:spLocks noChangeShapeType="1"/>
          </p:cNvSpPr>
          <p:nvPr/>
        </p:nvSpPr>
        <p:spPr bwMode="auto">
          <a:xfrm flipH="1" flipV="1">
            <a:off x="7512768" y="3810000"/>
            <a:ext cx="31032" cy="2438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87" y="6296025"/>
            <a:ext cx="7970837"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7" descr="huygens-graph">
            <a:extLst>
              <a:ext uri="{FF2B5EF4-FFF2-40B4-BE49-F238E27FC236}">
                <a16:creationId xmlns:a16="http://schemas.microsoft.com/office/drawing/2014/main" id="{15A8107C-83ED-4EC3-B7DC-4ECD517FFB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0361" y="3373428"/>
            <a:ext cx="914400" cy="8620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alley-map">
            <a:extLst>
              <a:ext uri="{FF2B5EF4-FFF2-40B4-BE49-F238E27FC236}">
                <a16:creationId xmlns:a16="http://schemas.microsoft.com/office/drawing/2014/main" id="{56E2904C-A909-4987-873B-E577DB3B3B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2859" y="2953558"/>
            <a:ext cx="798486" cy="9326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playfair2">
            <a:extLst>
              <a:ext uri="{FF2B5EF4-FFF2-40B4-BE49-F238E27FC236}">
                <a16:creationId xmlns:a16="http://schemas.microsoft.com/office/drawing/2014/main" id="{33D6E79E-8447-479A-A459-2D73F09191C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1338" y="2614792"/>
            <a:ext cx="932655" cy="6618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orldmap">
            <a:extLst>
              <a:ext uri="{FF2B5EF4-FFF2-40B4-BE49-F238E27FC236}">
                <a16:creationId xmlns:a16="http://schemas.microsoft.com/office/drawing/2014/main" id="{27BAF41F-FB9F-4268-A490-70AADCABE7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015" y="4623202"/>
            <a:ext cx="644971" cy="6468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neutrath">
            <a:extLst>
              <a:ext uri="{FF2B5EF4-FFF2-40B4-BE49-F238E27FC236}">
                <a16:creationId xmlns:a16="http://schemas.microsoft.com/office/drawing/2014/main" id="{CF177FC6-95D7-4230-BED2-E23F0898BEE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64476" y="4435793"/>
            <a:ext cx="513150" cy="7159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xgobi-example">
            <a:extLst>
              <a:ext uri="{FF2B5EF4-FFF2-40B4-BE49-F238E27FC236}">
                <a16:creationId xmlns:a16="http://schemas.microsoft.com/office/drawing/2014/main" id="{D524504A-6C04-4B7E-A984-4013D27D999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18885" y="2362200"/>
            <a:ext cx="556708" cy="4218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813202-835A-4CA4-919F-FA460633B96B}"/>
              </a:ext>
            </a:extLst>
          </p:cNvPr>
          <p:cNvSpPr/>
          <p:nvPr/>
        </p:nvSpPr>
        <p:spPr>
          <a:xfrm>
            <a:off x="630015" y="5959475"/>
            <a:ext cx="1579784"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6769F4F-3DBD-428D-815A-E02245206C90}"/>
              </a:ext>
            </a:extLst>
          </p:cNvPr>
          <p:cNvSpPr/>
          <p:nvPr/>
        </p:nvSpPr>
        <p:spPr>
          <a:xfrm>
            <a:off x="2326625" y="5959475"/>
            <a:ext cx="721374"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3F21CE7-03C1-4E8D-BD31-02B0E2EDBD17}"/>
              </a:ext>
            </a:extLst>
          </p:cNvPr>
          <p:cNvSpPr/>
          <p:nvPr/>
        </p:nvSpPr>
        <p:spPr>
          <a:xfrm>
            <a:off x="3164824" y="5959475"/>
            <a:ext cx="894183"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68876CB-C1CF-4CA1-9A66-EC2E0FACE774}"/>
              </a:ext>
            </a:extLst>
          </p:cNvPr>
          <p:cNvSpPr/>
          <p:nvPr/>
        </p:nvSpPr>
        <p:spPr>
          <a:xfrm>
            <a:off x="4259425" y="5959475"/>
            <a:ext cx="894183"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1E150F-4FB8-4665-BF6F-9903FD74855C}"/>
              </a:ext>
            </a:extLst>
          </p:cNvPr>
          <p:cNvSpPr/>
          <p:nvPr/>
        </p:nvSpPr>
        <p:spPr>
          <a:xfrm>
            <a:off x="5254837" y="5959475"/>
            <a:ext cx="894183"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8863303-29CD-4201-9459-D4DAB9A64D67}"/>
              </a:ext>
            </a:extLst>
          </p:cNvPr>
          <p:cNvSpPr/>
          <p:nvPr/>
        </p:nvSpPr>
        <p:spPr>
          <a:xfrm>
            <a:off x="6254621" y="5959475"/>
            <a:ext cx="894183"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03E6EEB-3BBF-4314-BBDB-8F537EADA05B}"/>
              </a:ext>
            </a:extLst>
          </p:cNvPr>
          <p:cNvSpPr/>
          <p:nvPr/>
        </p:nvSpPr>
        <p:spPr>
          <a:xfrm>
            <a:off x="7294911" y="5959475"/>
            <a:ext cx="469693"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40A6B9A-1755-43B4-B4C9-8312F869773E}"/>
              </a:ext>
            </a:extLst>
          </p:cNvPr>
          <p:cNvSpPr/>
          <p:nvPr/>
        </p:nvSpPr>
        <p:spPr>
          <a:xfrm>
            <a:off x="7868886" y="5959475"/>
            <a:ext cx="457201" cy="412750"/>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FB6D6A-2E79-41BB-8C43-4B1DC7D78401}"/>
              </a:ext>
            </a:extLst>
          </p:cNvPr>
          <p:cNvSpPr txBox="1"/>
          <p:nvPr/>
        </p:nvSpPr>
        <p:spPr>
          <a:xfrm>
            <a:off x="5012863" y="1382899"/>
            <a:ext cx="1433801" cy="646331"/>
          </a:xfrm>
          <a:prstGeom prst="rect">
            <a:avLst/>
          </a:prstGeom>
          <a:noFill/>
        </p:spPr>
        <p:txBody>
          <a:bodyPr wrap="square" rtlCol="0">
            <a:spAutoFit/>
          </a:bodyPr>
          <a:lstStyle/>
          <a:p>
            <a:r>
              <a:rPr lang="en-US" dirty="0"/>
              <a:t>Golden Age of Graphics</a:t>
            </a:r>
          </a:p>
        </p:txBody>
      </p:sp>
      <p:sp>
        <p:nvSpPr>
          <p:cNvPr id="5" name="Line 24">
            <a:extLst>
              <a:ext uri="{FF2B5EF4-FFF2-40B4-BE49-F238E27FC236}">
                <a16:creationId xmlns:a16="http://schemas.microsoft.com/office/drawing/2014/main" id="{E0AB2B06-C60A-1131-49EE-0C241C9302E0}"/>
              </a:ext>
            </a:extLst>
          </p:cNvPr>
          <p:cNvSpPr>
            <a:spLocks noChangeShapeType="1"/>
          </p:cNvSpPr>
          <p:nvPr/>
        </p:nvSpPr>
        <p:spPr bwMode="auto">
          <a:xfrm flipV="1">
            <a:off x="8077200" y="2864254"/>
            <a:ext cx="27992" cy="3095221"/>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620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Statistical historiography</a:t>
            </a:r>
          </a:p>
        </p:txBody>
      </p:sp>
      <p:sp>
        <p:nvSpPr>
          <p:cNvPr id="2" name="Slide Number Placeholder 1"/>
          <p:cNvSpPr>
            <a:spLocks noGrp="1"/>
          </p:cNvSpPr>
          <p:nvPr>
            <p:ph type="sldNum" sz="quarter" idx="12"/>
          </p:nvPr>
        </p:nvSpPr>
        <p:spPr/>
        <p:txBody>
          <a:bodyPr/>
          <a:lstStyle/>
          <a:p>
            <a:fld id="{621225AB-15B9-4C79-A121-04D1DC7E2307}" type="slidenum">
              <a:rPr lang="en-US" smtClean="0"/>
              <a:t>15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33600"/>
            <a:ext cx="6736191" cy="4578096"/>
          </a:xfrm>
          <a:prstGeom prst="rect">
            <a:avLst/>
          </a:prstGeom>
        </p:spPr>
      </p:pic>
      <p:sp>
        <p:nvSpPr>
          <p:cNvPr id="5" name="TextBox 4"/>
          <p:cNvSpPr txBox="1"/>
          <p:nvPr/>
        </p:nvSpPr>
        <p:spPr>
          <a:xfrm>
            <a:off x="457200" y="1143000"/>
            <a:ext cx="8229600" cy="923330"/>
          </a:xfrm>
          <a:prstGeom prst="rect">
            <a:avLst/>
          </a:prstGeom>
          <a:noFill/>
        </p:spPr>
        <p:txBody>
          <a:bodyPr wrap="square" rtlCol="0">
            <a:spAutoFit/>
          </a:bodyPr>
          <a:lstStyle/>
          <a:p>
            <a:r>
              <a:rPr lang="en-US" dirty="0"/>
              <a:t>Historical information, suitably organized can be treated as data, and analyzed.</a:t>
            </a:r>
          </a:p>
          <a:p>
            <a:r>
              <a:rPr lang="en-US" dirty="0"/>
              <a:t>This plot shows a smoothed frequency distribution of 248 milestones items over time, in relation to the named time periods.</a:t>
            </a:r>
          </a:p>
        </p:txBody>
      </p:sp>
      <p:sp>
        <p:nvSpPr>
          <p:cNvPr id="6" name="TextBox 5">
            <a:extLst>
              <a:ext uri="{FF2B5EF4-FFF2-40B4-BE49-F238E27FC236}">
                <a16:creationId xmlns:a16="http://schemas.microsoft.com/office/drawing/2014/main" id="{28C36320-BED2-48DA-A063-BCB939352FBA}"/>
              </a:ext>
            </a:extLst>
          </p:cNvPr>
          <p:cNvSpPr txBox="1"/>
          <p:nvPr/>
        </p:nvSpPr>
        <p:spPr>
          <a:xfrm>
            <a:off x="152400" y="5672955"/>
            <a:ext cx="914400" cy="369332"/>
          </a:xfrm>
          <a:prstGeom prst="rect">
            <a:avLst/>
          </a:prstGeom>
          <a:noFill/>
        </p:spPr>
        <p:txBody>
          <a:bodyPr wrap="square" rtlCol="0">
            <a:spAutoFit/>
          </a:bodyPr>
          <a:lstStyle/>
          <a:p>
            <a:pPr algn="ctr"/>
            <a:r>
              <a:rPr lang="en-US" dirty="0">
                <a:solidFill>
                  <a:srgbClr val="FF0000"/>
                </a:solidFill>
              </a:rPr>
              <a:t>events</a:t>
            </a:r>
          </a:p>
        </p:txBody>
      </p:sp>
      <p:cxnSp>
        <p:nvCxnSpPr>
          <p:cNvPr id="8" name="Straight Arrow Connector 7">
            <a:extLst>
              <a:ext uri="{FF2B5EF4-FFF2-40B4-BE49-F238E27FC236}">
                <a16:creationId xmlns:a16="http://schemas.microsoft.com/office/drawing/2014/main" id="{EAC7310A-29B9-4138-8DF8-65AED2541FC9}"/>
              </a:ext>
            </a:extLst>
          </p:cNvPr>
          <p:cNvCxnSpPr/>
          <p:nvPr/>
        </p:nvCxnSpPr>
        <p:spPr>
          <a:xfrm>
            <a:off x="1066800" y="5851808"/>
            <a:ext cx="762000"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9865C8-A5D7-419A-9FD3-6B69859C46D8}"/>
              </a:ext>
            </a:extLst>
          </p:cNvPr>
          <p:cNvSpPr txBox="1"/>
          <p:nvPr/>
        </p:nvSpPr>
        <p:spPr>
          <a:xfrm>
            <a:off x="3429000" y="4800600"/>
            <a:ext cx="1371600" cy="369332"/>
          </a:xfrm>
          <a:prstGeom prst="rect">
            <a:avLst/>
          </a:prstGeom>
          <a:noFill/>
        </p:spPr>
        <p:txBody>
          <a:bodyPr wrap="square" rtlCol="0">
            <a:spAutoFit/>
          </a:bodyPr>
          <a:lstStyle/>
          <a:p>
            <a:pPr algn="ctr"/>
            <a:r>
              <a:rPr lang="en-US" dirty="0">
                <a:solidFill>
                  <a:srgbClr val="FF0000"/>
                </a:solidFill>
              </a:rPr>
              <a:t>smooth</a:t>
            </a:r>
          </a:p>
        </p:txBody>
      </p:sp>
    </p:spTree>
    <p:extLst>
      <p:ext uri="{BB962C8B-B14F-4D97-AF65-F5344CB8AC3E}">
        <p14:creationId xmlns:p14="http://schemas.microsoft.com/office/powerpoint/2010/main" val="2849127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Prehistory of visualization</a:t>
            </a:r>
          </a:p>
        </p:txBody>
      </p:sp>
      <p:sp>
        <p:nvSpPr>
          <p:cNvPr id="3" name="Slide Number Placeholder 2"/>
          <p:cNvSpPr>
            <a:spLocks noGrp="1"/>
          </p:cNvSpPr>
          <p:nvPr>
            <p:ph type="sldNum" sz="quarter" idx="12"/>
          </p:nvPr>
        </p:nvSpPr>
        <p:spPr/>
        <p:txBody>
          <a:bodyPr/>
          <a:lstStyle/>
          <a:p>
            <a:fld id="{810B7604-93B8-4136-B9BD-D1CE89EE20B0}" type="slidenum">
              <a:rPr lang="en-US" smtClean="0"/>
              <a:t>16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809750"/>
            <a:ext cx="6858000" cy="4361688"/>
          </a:xfrm>
          <a:prstGeom prst="rect">
            <a:avLst/>
          </a:prstGeom>
        </p:spPr>
      </p:pic>
      <p:sp>
        <p:nvSpPr>
          <p:cNvPr id="5" name="TextBox 4"/>
          <p:cNvSpPr txBox="1"/>
          <p:nvPr/>
        </p:nvSpPr>
        <p:spPr>
          <a:xfrm>
            <a:off x="457200" y="1219200"/>
            <a:ext cx="8229600" cy="400110"/>
          </a:xfrm>
          <a:prstGeom prst="rect">
            <a:avLst/>
          </a:prstGeom>
          <a:noFill/>
        </p:spPr>
        <p:txBody>
          <a:bodyPr wrap="square" rtlCol="0">
            <a:spAutoFit/>
          </a:bodyPr>
          <a:lstStyle/>
          <a:p>
            <a:r>
              <a:rPr lang="en-US" sz="2000" dirty="0"/>
              <a:t>Lascaux Cave, ~ 15000 BCE, the “Sistine Chapel of pre-historic art”</a:t>
            </a:r>
          </a:p>
        </p:txBody>
      </p:sp>
      <p:sp>
        <p:nvSpPr>
          <p:cNvPr id="6" name="TextBox 5"/>
          <p:cNvSpPr txBox="1"/>
          <p:nvPr/>
        </p:nvSpPr>
        <p:spPr>
          <a:xfrm>
            <a:off x="5514975" y="6248400"/>
            <a:ext cx="2819400" cy="307777"/>
          </a:xfrm>
          <a:prstGeom prst="rect">
            <a:avLst/>
          </a:prstGeom>
          <a:noFill/>
        </p:spPr>
        <p:txBody>
          <a:bodyPr wrap="square" rtlCol="0">
            <a:spAutoFit/>
          </a:bodyPr>
          <a:lstStyle/>
          <a:p>
            <a:pPr algn="r"/>
            <a:r>
              <a:rPr lang="en-US" sz="1400" dirty="0"/>
              <a:t>Lascaux II, Main chamber</a:t>
            </a:r>
          </a:p>
        </p:txBody>
      </p:sp>
    </p:spTree>
    <p:extLst>
      <p:ext uri="{BB962C8B-B14F-4D97-AF65-F5344CB8AC3E}">
        <p14:creationId xmlns:p14="http://schemas.microsoft.com/office/powerpoint/2010/main" val="34067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87362"/>
          </a:xfrm>
        </p:spPr>
        <p:txBody>
          <a:bodyPr>
            <a:normAutofit fontScale="90000"/>
          </a:bodyPr>
          <a:lstStyle/>
          <a:p>
            <a:r>
              <a:rPr lang="en-US" dirty="0"/>
              <a:t>Lascaux: What were they thinking?</a:t>
            </a:r>
          </a:p>
        </p:txBody>
      </p:sp>
      <p:sp>
        <p:nvSpPr>
          <p:cNvPr id="6" name="Content Placeholder 5"/>
          <p:cNvSpPr>
            <a:spLocks noGrp="1"/>
          </p:cNvSpPr>
          <p:nvPr>
            <p:ph idx="1"/>
          </p:nvPr>
        </p:nvSpPr>
        <p:spPr>
          <a:xfrm>
            <a:off x="457200" y="3505200"/>
            <a:ext cx="8229600" cy="2743200"/>
          </a:xfrm>
        </p:spPr>
        <p:txBody>
          <a:bodyPr>
            <a:normAutofit fontScale="62500" lnSpcReduction="20000"/>
          </a:bodyPr>
          <a:lstStyle/>
          <a:p>
            <a:r>
              <a:rPr lang="en-US" sz="3600" dirty="0"/>
              <a:t>Visual features: </a:t>
            </a:r>
          </a:p>
          <a:p>
            <a:pPr lvl="1"/>
            <a:r>
              <a:rPr lang="en-US" dirty="0"/>
              <a:t>show perspective, a sense of motion, rich use of color &amp; texture</a:t>
            </a:r>
          </a:p>
          <a:p>
            <a:r>
              <a:rPr lang="en-US" sz="3600" dirty="0"/>
              <a:t>What was the purpose?</a:t>
            </a:r>
          </a:p>
          <a:p>
            <a:pPr lvl="1"/>
            <a:r>
              <a:rPr lang="en-US" dirty="0"/>
              <a:t>Hunting success? NO (they hunted reindeer)</a:t>
            </a:r>
          </a:p>
          <a:p>
            <a:pPr lvl="1"/>
            <a:r>
              <a:rPr lang="en-US" dirty="0"/>
              <a:t>mostly symbolic – visual language, story of communal myths</a:t>
            </a:r>
          </a:p>
          <a:p>
            <a:r>
              <a:rPr lang="en-US" sz="3600" dirty="0"/>
              <a:t>How to understand them?</a:t>
            </a:r>
          </a:p>
          <a:p>
            <a:pPr lvl="1"/>
            <a:r>
              <a:rPr lang="en-US" dirty="0"/>
              <a:t>A </a:t>
            </a:r>
            <a:r>
              <a:rPr lang="en-US" b="1" dirty="0">
                <a:solidFill>
                  <a:srgbClr val="FF0000"/>
                </a:solidFill>
              </a:rPr>
              <a:t>cognitive revolution</a:t>
            </a:r>
            <a:r>
              <a:rPr lang="en-US" b="1" dirty="0"/>
              <a:t>: </a:t>
            </a:r>
            <a:r>
              <a:rPr lang="en-US" dirty="0"/>
              <a:t>evidence for the modern human mind in </a:t>
            </a:r>
            <a:r>
              <a:rPr lang="en-US" dirty="0" err="1"/>
              <a:t>Cro</a:t>
            </a:r>
            <a:r>
              <a:rPr lang="en-US" dirty="0"/>
              <a:t> </a:t>
            </a:r>
            <a:r>
              <a:rPr lang="en-US" dirty="0" err="1"/>
              <a:t>Magnon</a:t>
            </a:r>
            <a:r>
              <a:rPr lang="en-US" dirty="0"/>
              <a:t> man</a:t>
            </a:r>
          </a:p>
          <a:p>
            <a:pPr lvl="1"/>
            <a:r>
              <a:rPr lang="en-US" dirty="0"/>
              <a:t>inner vision, visual thinking, mental imagery– a gleam in the mind’s eye</a:t>
            </a:r>
          </a:p>
          <a:p>
            <a:r>
              <a:rPr lang="en-US" sz="2900" dirty="0"/>
              <a:t>Other cave art [20000BC – 10000BC]: Altamira (Spain); </a:t>
            </a:r>
            <a:r>
              <a:rPr lang="en-US" sz="2900" dirty="0" err="1"/>
              <a:t>Chauvet</a:t>
            </a:r>
            <a:r>
              <a:rPr lang="en-US" sz="2900" dirty="0"/>
              <a:t> (France),  Cueva de </a:t>
            </a:r>
            <a:r>
              <a:rPr lang="en-US" sz="2900" dirty="0" err="1"/>
              <a:t>las</a:t>
            </a:r>
            <a:r>
              <a:rPr lang="en-US" sz="2900" dirty="0"/>
              <a:t> Manos (Argentina), …</a:t>
            </a:r>
          </a:p>
          <a:p>
            <a:pPr marL="0" indent="0">
              <a:buNone/>
            </a:pPr>
            <a:endParaRPr lang="en-US" dirty="0"/>
          </a:p>
        </p:txBody>
      </p:sp>
      <p:sp>
        <p:nvSpPr>
          <p:cNvPr id="2" name="Slide Number Placeholder 1"/>
          <p:cNvSpPr>
            <a:spLocks noGrp="1"/>
          </p:cNvSpPr>
          <p:nvPr>
            <p:ph type="sldNum" sz="quarter" idx="12"/>
          </p:nvPr>
        </p:nvSpPr>
        <p:spPr/>
        <p:txBody>
          <a:bodyPr/>
          <a:lstStyle/>
          <a:p>
            <a:fld id="{810B7604-93B8-4136-B9BD-D1CE89EE20B0}" type="slidenum">
              <a:rPr lang="en-US" smtClean="0"/>
              <a:t>17</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99" y="990600"/>
            <a:ext cx="7294419" cy="2007525"/>
          </a:xfrm>
          <a:prstGeom prst="rect">
            <a:avLst/>
          </a:prstGeom>
        </p:spPr>
      </p:pic>
      <p:sp>
        <p:nvSpPr>
          <p:cNvPr id="7" name="TextBox 6"/>
          <p:cNvSpPr txBox="1"/>
          <p:nvPr/>
        </p:nvSpPr>
        <p:spPr>
          <a:xfrm>
            <a:off x="4343400" y="3124200"/>
            <a:ext cx="3941618" cy="307777"/>
          </a:xfrm>
          <a:prstGeom prst="rect">
            <a:avLst/>
          </a:prstGeom>
          <a:noFill/>
        </p:spPr>
        <p:txBody>
          <a:bodyPr wrap="square" rtlCol="0">
            <a:spAutoFit/>
          </a:bodyPr>
          <a:lstStyle/>
          <a:p>
            <a:pPr algn="r"/>
            <a:r>
              <a:rPr lang="en-US" sz="1400" dirty="0"/>
              <a:t>Lascaux II, Chamber of the Bulls</a:t>
            </a:r>
          </a:p>
        </p:txBody>
      </p:sp>
    </p:spTree>
    <p:extLst>
      <p:ext uri="{BB962C8B-B14F-4D97-AF65-F5344CB8AC3E}">
        <p14:creationId xmlns:p14="http://schemas.microsoft.com/office/powerpoint/2010/main" val="374152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Prehistory: Diagrams, graphic stories</a:t>
            </a:r>
          </a:p>
        </p:txBody>
      </p:sp>
      <p:sp>
        <p:nvSpPr>
          <p:cNvPr id="4" name="Slide Number Placeholder 3"/>
          <p:cNvSpPr>
            <a:spLocks noGrp="1"/>
          </p:cNvSpPr>
          <p:nvPr>
            <p:ph type="sldNum" sz="quarter" idx="12"/>
          </p:nvPr>
        </p:nvSpPr>
        <p:spPr/>
        <p:txBody>
          <a:bodyPr/>
          <a:lstStyle/>
          <a:p>
            <a:fld id="{810B7604-93B8-4136-B9BD-D1CE89EE20B0}" type="slidenum">
              <a:rPr lang="en-US" smtClean="0">
                <a:solidFill>
                  <a:prstClr val="black">
                    <a:tint val="75000"/>
                  </a:prstClr>
                </a:solidFill>
              </a:rPr>
              <a:pPr/>
              <a:t>18</a:t>
            </a:fld>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198" y="2057400"/>
            <a:ext cx="5737860" cy="4430268"/>
          </a:xfrm>
          <a:prstGeom prst="rect">
            <a:avLst/>
          </a:prstGeom>
        </p:spPr>
      </p:pic>
      <p:sp>
        <p:nvSpPr>
          <p:cNvPr id="6" name="TextBox 5"/>
          <p:cNvSpPr txBox="1"/>
          <p:nvPr/>
        </p:nvSpPr>
        <p:spPr>
          <a:xfrm>
            <a:off x="457200" y="1256186"/>
            <a:ext cx="8229600" cy="738664"/>
          </a:xfrm>
          <a:prstGeom prst="rect">
            <a:avLst/>
          </a:prstGeom>
          <a:noFill/>
        </p:spPr>
        <p:txBody>
          <a:bodyPr wrap="square" rtlCol="0">
            <a:spAutoFit/>
          </a:bodyPr>
          <a:lstStyle/>
          <a:p>
            <a:r>
              <a:rPr lang="en-US" sz="2400" dirty="0"/>
              <a:t>Early Egyptian animated graphic diagram</a:t>
            </a:r>
          </a:p>
          <a:p>
            <a:r>
              <a:rPr lang="en-US" dirty="0"/>
              <a:t>Wrestling scene on east wall, tomb of </a:t>
            </a:r>
            <a:r>
              <a:rPr lang="en-US" dirty="0" err="1"/>
              <a:t>Baqt</a:t>
            </a:r>
            <a:r>
              <a:rPr lang="en-US" dirty="0"/>
              <a:t> at </a:t>
            </a:r>
            <a:r>
              <a:rPr lang="en-US" dirty="0" err="1"/>
              <a:t>Beni</a:t>
            </a:r>
            <a:r>
              <a:rPr lang="en-US" dirty="0"/>
              <a:t> Hasan (ca. 2000 BCE).</a:t>
            </a:r>
          </a:p>
        </p:txBody>
      </p:sp>
      <p:sp>
        <p:nvSpPr>
          <p:cNvPr id="3" name="TextBox 2"/>
          <p:cNvSpPr txBox="1"/>
          <p:nvPr/>
        </p:nvSpPr>
        <p:spPr>
          <a:xfrm>
            <a:off x="457200" y="2590800"/>
            <a:ext cx="2133600" cy="2862322"/>
          </a:xfrm>
          <a:prstGeom prst="rect">
            <a:avLst/>
          </a:prstGeom>
          <a:noFill/>
        </p:spPr>
        <p:txBody>
          <a:bodyPr wrap="square" rtlCol="0">
            <a:spAutoFit/>
          </a:bodyPr>
          <a:lstStyle/>
          <a:p>
            <a:r>
              <a:rPr lang="en-US" dirty="0"/>
              <a:t>A </a:t>
            </a:r>
            <a:r>
              <a:rPr lang="en-US" b="1" dirty="0">
                <a:solidFill>
                  <a:srgbClr val="00B0F0"/>
                </a:solidFill>
              </a:rPr>
              <a:t>visual explanation </a:t>
            </a:r>
            <a:r>
              <a:rPr lang="en-US" dirty="0"/>
              <a:t>of a wrestling match</a:t>
            </a:r>
          </a:p>
          <a:p>
            <a:endParaRPr lang="en-US" dirty="0"/>
          </a:p>
          <a:p>
            <a:r>
              <a:rPr lang="en-US" dirty="0"/>
              <a:t>Anticipates modern graphic novels</a:t>
            </a:r>
          </a:p>
          <a:p>
            <a:endParaRPr lang="en-US" dirty="0"/>
          </a:p>
          <a:p>
            <a:r>
              <a:rPr lang="en-US" dirty="0"/>
              <a:t>Why? Perhaps </a:t>
            </a:r>
            <a:r>
              <a:rPr lang="en-US" dirty="0" err="1"/>
              <a:t>Baqt’s</a:t>
            </a:r>
            <a:r>
              <a:rPr lang="en-US" dirty="0"/>
              <a:t> last lesson as a wrestler in his youth and later as a coach</a:t>
            </a:r>
          </a:p>
        </p:txBody>
      </p:sp>
    </p:spTree>
    <p:extLst>
      <p:ext uri="{BB962C8B-B14F-4D97-AF65-F5344CB8AC3E}">
        <p14:creationId xmlns:p14="http://schemas.microsoft.com/office/powerpoint/2010/main" val="3482881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AC1A274D-7C0C-400F-9E07-3FC6B4A58950}" type="slidenum">
              <a:rPr lang="en-US" altLang="en-US"/>
              <a:pPr/>
              <a:t>19</a:t>
            </a:fld>
            <a:endParaRPr lang="en-US" altLang="en-US"/>
          </a:p>
        </p:txBody>
      </p:sp>
      <p:sp>
        <p:nvSpPr>
          <p:cNvPr id="40962" name="Rectangle 1026"/>
          <p:cNvSpPr>
            <a:spLocks noGrp="1" noChangeArrowheads="1"/>
          </p:cNvSpPr>
          <p:nvPr>
            <p:ph type="title"/>
          </p:nvPr>
        </p:nvSpPr>
        <p:spPr>
          <a:xfrm>
            <a:off x="381000" y="152400"/>
            <a:ext cx="8382000" cy="838200"/>
          </a:xfrm>
        </p:spPr>
        <p:txBody>
          <a:bodyPr/>
          <a:lstStyle/>
          <a:p>
            <a:r>
              <a:rPr lang="en-US" altLang="en-US" sz="3600"/>
              <a:t>Pre 17</a:t>
            </a:r>
            <a:r>
              <a:rPr lang="en-US" altLang="en-US" sz="3600" baseline="30000"/>
              <a:t>th</a:t>
            </a:r>
            <a:r>
              <a:rPr lang="en-US" altLang="en-US" sz="3600"/>
              <a:t> C.: Early maps &amp; diagrams</a:t>
            </a:r>
          </a:p>
        </p:txBody>
      </p:sp>
      <p:pic>
        <p:nvPicPr>
          <p:cNvPr id="40974" name="Picture 1038" descr="world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5" y="1219200"/>
            <a:ext cx="2778125" cy="2819400"/>
          </a:xfrm>
          <a:prstGeom prst="rect">
            <a:avLst/>
          </a:prstGeom>
          <a:noFill/>
          <a:extLst>
            <a:ext uri="{909E8E84-426E-40DD-AFC4-6F175D3DCCD1}">
              <a14:hiddenFill xmlns:a14="http://schemas.microsoft.com/office/drawing/2010/main">
                <a:solidFill>
                  <a:srgbClr val="FFFFFF"/>
                </a:solidFill>
              </a14:hiddenFill>
            </a:ext>
          </a:extLst>
        </p:spPr>
      </p:pic>
      <p:sp>
        <p:nvSpPr>
          <p:cNvPr id="40976" name="Text Box 1040"/>
          <p:cNvSpPr txBox="1">
            <a:spLocks noChangeArrowheads="1"/>
          </p:cNvSpPr>
          <p:nvPr/>
        </p:nvSpPr>
        <p:spPr bwMode="auto">
          <a:xfrm>
            <a:off x="304800" y="1143000"/>
            <a:ext cx="2362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1400" b="1" dirty="0"/>
              <a:t>c. 550 BC</a:t>
            </a:r>
            <a:r>
              <a:rPr lang="en-US" altLang="en-US" sz="1400" dirty="0"/>
              <a:t>: The first world map? (Anaximander of Miletus) </a:t>
            </a:r>
          </a:p>
        </p:txBody>
      </p:sp>
      <p:sp>
        <p:nvSpPr>
          <p:cNvPr id="40978" name="Text Box 1042"/>
          <p:cNvSpPr txBox="1">
            <a:spLocks noChangeArrowheads="1"/>
          </p:cNvSpPr>
          <p:nvPr/>
        </p:nvSpPr>
        <p:spPr bwMode="auto">
          <a:xfrm>
            <a:off x="6553200" y="2895600"/>
            <a:ext cx="2286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1400" b="1" dirty="0"/>
              <a:t>1305</a:t>
            </a:r>
            <a:r>
              <a:rPr lang="en-US" altLang="en-US" sz="1400" dirty="0"/>
              <a:t>: Mechanical diagram of knowledge- Ramon </a:t>
            </a:r>
            <a:r>
              <a:rPr lang="en-US" altLang="en-US" sz="1400" dirty="0" err="1"/>
              <a:t>Llull</a:t>
            </a:r>
            <a:r>
              <a:rPr lang="en-US" altLang="en-US" sz="1400" dirty="0"/>
              <a:t>, Spain</a:t>
            </a:r>
          </a:p>
        </p:txBody>
      </p:sp>
      <p:grpSp>
        <p:nvGrpSpPr>
          <p:cNvPr id="3" name="Group 2">
            <a:extLst>
              <a:ext uri="{FF2B5EF4-FFF2-40B4-BE49-F238E27FC236}">
                <a16:creationId xmlns:a16="http://schemas.microsoft.com/office/drawing/2014/main" id="{4CF54989-FAC7-4673-838E-9EE5DD344322}"/>
              </a:ext>
            </a:extLst>
          </p:cNvPr>
          <p:cNvGrpSpPr/>
          <p:nvPr/>
        </p:nvGrpSpPr>
        <p:grpSpPr>
          <a:xfrm>
            <a:off x="152400" y="3859213"/>
            <a:ext cx="6019800" cy="2332037"/>
            <a:chOff x="152400" y="3859213"/>
            <a:chExt cx="6019800" cy="2332037"/>
          </a:xfrm>
        </p:grpSpPr>
        <p:sp>
          <p:nvSpPr>
            <p:cNvPr id="40977" name="Rectangle 1041"/>
            <p:cNvSpPr>
              <a:spLocks noChangeArrowheads="1"/>
            </p:cNvSpPr>
            <p:nvPr/>
          </p:nvSpPr>
          <p:spPr bwMode="auto">
            <a:xfrm>
              <a:off x="3733800" y="4267200"/>
              <a:ext cx="24384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1400" b="1" dirty="0"/>
                <a:t>1375</a:t>
              </a:r>
              <a:r>
                <a:rPr lang="en-US" altLang="en-US" sz="1400" dirty="0"/>
                <a:t>: Catalan Atlas, an exquisitely beautiful visual cosmography, perpetual calendar, and thematic representation of the known world- Abraham </a:t>
              </a:r>
              <a:r>
                <a:rPr lang="en-US" altLang="en-US" sz="1400" dirty="0" err="1"/>
                <a:t>Cresques</a:t>
              </a:r>
              <a:r>
                <a:rPr lang="en-US" altLang="en-US" sz="1400" dirty="0"/>
                <a:t>, Spain</a:t>
              </a:r>
            </a:p>
            <a:p>
              <a:pPr>
                <a:spcBef>
                  <a:spcPct val="0"/>
                </a:spcBef>
                <a:buFontTx/>
                <a:buNone/>
              </a:pPr>
              <a:endParaRPr lang="en-US" altLang="en-US" sz="1400" dirty="0"/>
            </a:p>
          </p:txBody>
        </p:sp>
        <p:pic>
          <p:nvPicPr>
            <p:cNvPr id="40973" name="Picture 1037" descr="catalan-23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59213"/>
              <a:ext cx="3429000" cy="23320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8A66FB25-A5BA-4438-AA9F-A48C68DA1D6C}"/>
              </a:ext>
            </a:extLst>
          </p:cNvPr>
          <p:cNvGrpSpPr/>
          <p:nvPr/>
        </p:nvGrpSpPr>
        <p:grpSpPr>
          <a:xfrm>
            <a:off x="4572000" y="1066800"/>
            <a:ext cx="4400550" cy="1336675"/>
            <a:chOff x="4572000" y="1066800"/>
            <a:chExt cx="4400550" cy="1336675"/>
          </a:xfrm>
        </p:grpSpPr>
        <p:pic>
          <p:nvPicPr>
            <p:cNvPr id="40979" name="Picture 1043" descr="oresmek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066800"/>
              <a:ext cx="2571750" cy="1336675"/>
            </a:xfrm>
            <a:prstGeom prst="rect">
              <a:avLst/>
            </a:prstGeom>
            <a:noFill/>
            <a:extLst>
              <a:ext uri="{909E8E84-426E-40DD-AFC4-6F175D3DCCD1}">
                <a14:hiddenFill xmlns:a14="http://schemas.microsoft.com/office/drawing/2010/main">
                  <a:solidFill>
                    <a:srgbClr val="FFFFFF"/>
                  </a:solidFill>
                </a14:hiddenFill>
              </a:ext>
            </a:extLst>
          </p:spPr>
        </p:pic>
        <p:sp>
          <p:nvSpPr>
            <p:cNvPr id="40981" name="Text Box 1045"/>
            <p:cNvSpPr txBox="1">
              <a:spLocks noChangeArrowheads="1"/>
            </p:cNvSpPr>
            <p:nvPr/>
          </p:nvSpPr>
          <p:spPr bwMode="auto">
            <a:xfrm>
              <a:off x="4572000" y="1447800"/>
              <a:ext cx="18288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1400" b="1" dirty="0"/>
                <a:t>1350</a:t>
              </a:r>
              <a:r>
                <a:rPr lang="en-US" altLang="en-US" sz="1400" dirty="0"/>
                <a:t>: Bar graph of theoretical function N. Oresme, France</a:t>
              </a:r>
            </a:p>
          </p:txBody>
        </p:sp>
      </p:grpSp>
      <p:pic>
        <p:nvPicPr>
          <p:cNvPr id="40982" name="Picture 1046" descr="llulldisk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646488"/>
            <a:ext cx="2667000" cy="26241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5" y="6270625"/>
            <a:ext cx="7970837"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72" name="Oval 1036"/>
          <p:cNvSpPr>
            <a:spLocks noChangeArrowheads="1"/>
          </p:cNvSpPr>
          <p:nvPr/>
        </p:nvSpPr>
        <p:spPr bwMode="auto">
          <a:xfrm>
            <a:off x="457200" y="6261100"/>
            <a:ext cx="1676400" cy="381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508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76"/>
                                        </p:tgtEl>
                                        <p:attrNameLst>
                                          <p:attrName>style.visibility</p:attrName>
                                        </p:attrNameLst>
                                      </p:cBhvr>
                                      <p:to>
                                        <p:strVal val="visible"/>
                                      </p:to>
                                    </p:set>
                                    <p:animEffect transition="in" filter="fade">
                                      <p:cBhvr>
                                        <p:cTn id="7" dur="1000"/>
                                        <p:tgtEl>
                                          <p:spTgt spid="40976"/>
                                        </p:tgtEl>
                                      </p:cBhvr>
                                    </p:animEffect>
                                    <p:anim calcmode="lin" valueType="num">
                                      <p:cBhvr>
                                        <p:cTn id="8" dur="1000" fill="hold"/>
                                        <p:tgtEl>
                                          <p:spTgt spid="40976"/>
                                        </p:tgtEl>
                                        <p:attrNameLst>
                                          <p:attrName>ppt_x</p:attrName>
                                        </p:attrNameLst>
                                      </p:cBhvr>
                                      <p:tavLst>
                                        <p:tav tm="0">
                                          <p:val>
                                            <p:strVal val="#ppt_x"/>
                                          </p:val>
                                        </p:tav>
                                        <p:tav tm="100000">
                                          <p:val>
                                            <p:strVal val="#ppt_x"/>
                                          </p:val>
                                        </p:tav>
                                      </p:tavLst>
                                    </p:anim>
                                    <p:anim calcmode="lin" valueType="num">
                                      <p:cBhvr>
                                        <p:cTn id="9" dur="1000" fill="hold"/>
                                        <p:tgtEl>
                                          <p:spTgt spid="409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74"/>
                                        </p:tgtEl>
                                        <p:attrNameLst>
                                          <p:attrName>style.visibility</p:attrName>
                                        </p:attrNameLst>
                                      </p:cBhvr>
                                      <p:to>
                                        <p:strVal val="visible"/>
                                      </p:to>
                                    </p:set>
                                    <p:animEffect transition="in" filter="fade">
                                      <p:cBhvr>
                                        <p:cTn id="12" dur="1000"/>
                                        <p:tgtEl>
                                          <p:spTgt spid="40974"/>
                                        </p:tgtEl>
                                      </p:cBhvr>
                                    </p:animEffect>
                                    <p:anim calcmode="lin" valueType="num">
                                      <p:cBhvr>
                                        <p:cTn id="13" dur="1000" fill="hold"/>
                                        <p:tgtEl>
                                          <p:spTgt spid="40974"/>
                                        </p:tgtEl>
                                        <p:attrNameLst>
                                          <p:attrName>ppt_x</p:attrName>
                                        </p:attrNameLst>
                                      </p:cBhvr>
                                      <p:tavLst>
                                        <p:tav tm="0">
                                          <p:val>
                                            <p:strVal val="#ppt_x"/>
                                          </p:val>
                                        </p:tav>
                                        <p:tav tm="100000">
                                          <p:val>
                                            <p:strVal val="#ppt_x"/>
                                          </p:val>
                                        </p:tav>
                                      </p:tavLst>
                                    </p:anim>
                                    <p:anim calcmode="lin" valueType="num">
                                      <p:cBhvr>
                                        <p:cTn id="14" dur="1000" fill="hold"/>
                                        <p:tgtEl>
                                          <p:spTgt spid="409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978"/>
                                        </p:tgtEl>
                                        <p:attrNameLst>
                                          <p:attrName>style.visibility</p:attrName>
                                        </p:attrNameLst>
                                      </p:cBhvr>
                                      <p:to>
                                        <p:strVal val="visible"/>
                                      </p:to>
                                    </p:set>
                                    <p:animEffect transition="in" filter="fade">
                                      <p:cBhvr>
                                        <p:cTn id="19" dur="1000"/>
                                        <p:tgtEl>
                                          <p:spTgt spid="40978"/>
                                        </p:tgtEl>
                                      </p:cBhvr>
                                    </p:animEffect>
                                    <p:anim calcmode="lin" valueType="num">
                                      <p:cBhvr>
                                        <p:cTn id="20" dur="1000" fill="hold"/>
                                        <p:tgtEl>
                                          <p:spTgt spid="40978"/>
                                        </p:tgtEl>
                                        <p:attrNameLst>
                                          <p:attrName>ppt_x</p:attrName>
                                        </p:attrNameLst>
                                      </p:cBhvr>
                                      <p:tavLst>
                                        <p:tav tm="0">
                                          <p:val>
                                            <p:strVal val="#ppt_x"/>
                                          </p:val>
                                        </p:tav>
                                        <p:tav tm="100000">
                                          <p:val>
                                            <p:strVal val="#ppt_x"/>
                                          </p:val>
                                        </p:tav>
                                      </p:tavLst>
                                    </p:anim>
                                    <p:anim calcmode="lin" valueType="num">
                                      <p:cBhvr>
                                        <p:cTn id="21" dur="1000" fill="hold"/>
                                        <p:tgtEl>
                                          <p:spTgt spid="4097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982"/>
                                        </p:tgtEl>
                                        <p:attrNameLst>
                                          <p:attrName>style.visibility</p:attrName>
                                        </p:attrNameLst>
                                      </p:cBhvr>
                                      <p:to>
                                        <p:strVal val="visible"/>
                                      </p:to>
                                    </p:set>
                                    <p:animEffect transition="in" filter="fade">
                                      <p:cBhvr>
                                        <p:cTn id="24" dur="1000"/>
                                        <p:tgtEl>
                                          <p:spTgt spid="40982"/>
                                        </p:tgtEl>
                                      </p:cBhvr>
                                    </p:animEffect>
                                    <p:anim calcmode="lin" valueType="num">
                                      <p:cBhvr>
                                        <p:cTn id="25" dur="1000" fill="hold"/>
                                        <p:tgtEl>
                                          <p:spTgt spid="40982"/>
                                        </p:tgtEl>
                                        <p:attrNameLst>
                                          <p:attrName>ppt_x</p:attrName>
                                        </p:attrNameLst>
                                      </p:cBhvr>
                                      <p:tavLst>
                                        <p:tav tm="0">
                                          <p:val>
                                            <p:strVal val="#ppt_x"/>
                                          </p:val>
                                        </p:tav>
                                        <p:tav tm="100000">
                                          <p:val>
                                            <p:strVal val="#ppt_x"/>
                                          </p:val>
                                        </p:tav>
                                      </p:tavLst>
                                    </p:anim>
                                    <p:anim calcmode="lin" valueType="num">
                                      <p:cBhvr>
                                        <p:cTn id="26" dur="1000" fill="hold"/>
                                        <p:tgtEl>
                                          <p:spTgt spid="4098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6" grpId="0"/>
      <p:bldP spid="409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Outline</a:t>
            </a:r>
          </a:p>
        </p:txBody>
      </p:sp>
      <p:sp>
        <p:nvSpPr>
          <p:cNvPr id="3" name="Content Placeholder 2"/>
          <p:cNvSpPr>
            <a:spLocks noGrp="1"/>
          </p:cNvSpPr>
          <p:nvPr>
            <p:ph idx="1"/>
          </p:nvPr>
        </p:nvSpPr>
        <p:spPr/>
        <p:txBody>
          <a:bodyPr>
            <a:normAutofit lnSpcReduction="10000"/>
          </a:bodyPr>
          <a:lstStyle/>
          <a:p>
            <a:r>
              <a:rPr lang="en-US" dirty="0"/>
              <a:t>Overview: </a:t>
            </a:r>
          </a:p>
          <a:p>
            <a:pPr lvl="1"/>
            <a:r>
              <a:rPr lang="en-US" dirty="0"/>
              <a:t>Roles of graphics in scientific discovery</a:t>
            </a:r>
          </a:p>
          <a:p>
            <a:pPr lvl="1"/>
            <a:r>
              <a:rPr lang="en-US" dirty="0"/>
              <a:t>Visualizing history: The </a:t>
            </a:r>
            <a:r>
              <a:rPr lang="en-US" i="1" dirty="0"/>
              <a:t>Milestones Project</a:t>
            </a:r>
          </a:p>
          <a:p>
            <a:r>
              <a:rPr lang="en-US" dirty="0"/>
              <a:t>Milestones tour of the history of data vis</a:t>
            </a:r>
          </a:p>
          <a:p>
            <a:pPr lvl="1"/>
            <a:r>
              <a:rPr lang="en-US" dirty="0"/>
              <a:t>Pre-history of visualization</a:t>
            </a:r>
          </a:p>
          <a:p>
            <a:pPr lvl="1"/>
            <a:r>
              <a:rPr lang="en-US" dirty="0"/>
              <a:t>The first statistical graph</a:t>
            </a:r>
          </a:p>
          <a:p>
            <a:pPr lvl="1"/>
            <a:r>
              <a:rPr lang="en-US" dirty="0"/>
              <a:t>The Big Bang: William Playfair</a:t>
            </a:r>
          </a:p>
          <a:p>
            <a:pPr lvl="1"/>
            <a:r>
              <a:rPr lang="en-US" dirty="0"/>
              <a:t>Influence of data, technology &amp; visual thinking</a:t>
            </a:r>
          </a:p>
          <a:p>
            <a:r>
              <a:rPr lang="en-US" dirty="0"/>
              <a:t>Other topics (later):</a:t>
            </a:r>
          </a:p>
          <a:p>
            <a:pPr lvl="1"/>
            <a:r>
              <a:rPr lang="en-US" dirty="0"/>
              <a:t>Moral statistics: the birth of social science</a:t>
            </a:r>
          </a:p>
          <a:p>
            <a:pPr lvl="1"/>
            <a:r>
              <a:rPr lang="en-US" dirty="0"/>
              <a:t>Graphs in the public interest: Nightingale, Farr and Snow</a:t>
            </a:r>
          </a:p>
          <a:p>
            <a:pPr lvl="1"/>
            <a:r>
              <a:rPr lang="en-US" dirty="0"/>
              <a:t>The Golden Age of statistical graphics</a:t>
            </a:r>
          </a:p>
          <a:p>
            <a:pPr marL="0" indent="0">
              <a:buNone/>
            </a:pPr>
            <a:endParaRPr lang="en-US" dirty="0"/>
          </a:p>
        </p:txBody>
      </p:sp>
      <p:sp>
        <p:nvSpPr>
          <p:cNvPr id="4" name="Slide Number Placeholder 3"/>
          <p:cNvSpPr>
            <a:spLocks noGrp="1"/>
          </p:cNvSpPr>
          <p:nvPr>
            <p:ph type="sldNum" sz="quarter" idx="12"/>
          </p:nvPr>
        </p:nvSpPr>
        <p:spPr/>
        <p:txBody>
          <a:bodyPr/>
          <a:lstStyle/>
          <a:p>
            <a:fld id="{621225AB-15B9-4C79-A121-04D1DC7E2307}" type="slidenum">
              <a:rPr lang="en-US" smtClean="0"/>
              <a:t>2</a:t>
            </a:fld>
            <a:endParaRPr lang="en-US"/>
          </a:p>
        </p:txBody>
      </p:sp>
    </p:spTree>
    <p:extLst>
      <p:ext uri="{BB962C8B-B14F-4D97-AF65-F5344CB8AC3E}">
        <p14:creationId xmlns:p14="http://schemas.microsoft.com/office/powerpoint/2010/main" val="243060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512A7C43-72D3-4618-A534-0B410555156D}" type="slidenum">
              <a:rPr lang="en-US" altLang="en-US"/>
              <a:pPr/>
              <a:t>20</a:t>
            </a:fld>
            <a:endParaRPr lang="en-US" altLang="en-US"/>
          </a:p>
        </p:txBody>
      </p:sp>
      <p:sp>
        <p:nvSpPr>
          <p:cNvPr id="131074" name="Rectangle 2"/>
          <p:cNvSpPr>
            <a:spLocks noChangeArrowheads="1"/>
          </p:cNvSpPr>
          <p:nvPr/>
        </p:nvSpPr>
        <p:spPr bwMode="auto">
          <a:xfrm>
            <a:off x="342900" y="381000"/>
            <a:ext cx="845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2400" b="1" dirty="0"/>
              <a:t>1305</a:t>
            </a:r>
            <a:r>
              <a:rPr lang="en-US" altLang="en-US" sz="2400" dirty="0"/>
              <a:t>: Mechanical diagram of knowledge- Ramon </a:t>
            </a:r>
            <a:r>
              <a:rPr lang="en-US" altLang="en-US" sz="2400" dirty="0" err="1"/>
              <a:t>Llull</a:t>
            </a:r>
            <a:r>
              <a:rPr lang="en-US" altLang="en-US" sz="2400" dirty="0"/>
              <a:t>, Spain</a:t>
            </a:r>
          </a:p>
        </p:txBody>
      </p:sp>
      <p:pic>
        <p:nvPicPr>
          <p:cNvPr id="131173" name="Picture 101" descr="lull-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598863" cy="5106988"/>
          </a:xfrm>
          <a:prstGeom prst="rect">
            <a:avLst/>
          </a:prstGeom>
          <a:noFill/>
          <a:extLst>
            <a:ext uri="{909E8E84-426E-40DD-AFC4-6F175D3DCCD1}">
              <a14:hiddenFill xmlns:a14="http://schemas.microsoft.com/office/drawing/2010/main">
                <a:solidFill>
                  <a:srgbClr val="FFFFFF"/>
                </a:solidFill>
              </a14:hiddenFill>
            </a:ext>
          </a:extLst>
        </p:spPr>
      </p:pic>
      <p:sp>
        <p:nvSpPr>
          <p:cNvPr id="131174" name="Text Box 102"/>
          <p:cNvSpPr txBox="1">
            <a:spLocks noChangeArrowheads="1"/>
          </p:cNvSpPr>
          <p:nvPr/>
        </p:nvSpPr>
        <p:spPr bwMode="auto">
          <a:xfrm>
            <a:off x="457200" y="1371600"/>
            <a:ext cx="41148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1800" i="1"/>
              <a:t>Tree of porphyry</a:t>
            </a:r>
            <a:r>
              <a:rPr lang="en-US" altLang="en-US" sz="1800"/>
              <a:t>: Aristotle’s categories of knowledge (center)</a:t>
            </a:r>
          </a:p>
          <a:p>
            <a:pPr>
              <a:spcBef>
                <a:spcPct val="50000"/>
              </a:spcBef>
              <a:buFontTx/>
              <a:buChar char="•"/>
            </a:pPr>
            <a:r>
              <a:rPr lang="en-US" altLang="en-US" sz="1800"/>
              <a:t> Left: questions</a:t>
            </a:r>
          </a:p>
          <a:p>
            <a:pPr>
              <a:spcBef>
                <a:spcPct val="50000"/>
              </a:spcBef>
              <a:buFontTx/>
              <a:buChar char="•"/>
            </a:pPr>
            <a:r>
              <a:rPr lang="en-US" altLang="en-US" sz="1800"/>
              <a:t> Right: rotating disks </a:t>
            </a:r>
            <a:r>
              <a:rPr lang="en-US" altLang="en-US" sz="1800">
                <a:sym typeface="Symbol" pitchFamily="18" charset="2"/>
              </a:rPr>
              <a:t></a:t>
            </a:r>
            <a:r>
              <a:rPr lang="en-US" altLang="en-US" sz="1800"/>
              <a:t> answers</a:t>
            </a:r>
          </a:p>
        </p:txBody>
      </p:sp>
      <p:pic>
        <p:nvPicPr>
          <p:cNvPr id="131176" name="Picture 104" descr="llulldisk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048000"/>
            <a:ext cx="3276600" cy="32226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1" y="6326188"/>
            <a:ext cx="7970837"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172" name="Oval 100"/>
          <p:cNvSpPr>
            <a:spLocks noChangeArrowheads="1"/>
          </p:cNvSpPr>
          <p:nvPr/>
        </p:nvSpPr>
        <p:spPr bwMode="auto">
          <a:xfrm>
            <a:off x="1295400" y="6354763"/>
            <a:ext cx="8382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a:extLst>
              <a:ext uri="{FF2B5EF4-FFF2-40B4-BE49-F238E27FC236}">
                <a16:creationId xmlns:a16="http://schemas.microsoft.com/office/drawing/2014/main" id="{CB10EB7A-8726-4F76-9ADE-0FC08C3E2900}"/>
              </a:ext>
            </a:extLst>
          </p:cNvPr>
          <p:cNvCxnSpPr/>
          <p:nvPr/>
        </p:nvCxnSpPr>
        <p:spPr>
          <a:xfrm flipV="1">
            <a:off x="2362200" y="1905000"/>
            <a:ext cx="2514600" cy="304800"/>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93AD02A-C495-42DA-9CB8-E6560F6A52CF}"/>
              </a:ext>
            </a:extLst>
          </p:cNvPr>
          <p:cNvCxnSpPr/>
          <p:nvPr/>
        </p:nvCxnSpPr>
        <p:spPr>
          <a:xfrm>
            <a:off x="914400" y="2838450"/>
            <a:ext cx="533400" cy="59055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D86AACD-70B0-4A9C-A225-DF5256DD96F8}"/>
              </a:ext>
            </a:extLst>
          </p:cNvPr>
          <p:cNvSpPr txBox="1"/>
          <p:nvPr/>
        </p:nvSpPr>
        <p:spPr>
          <a:xfrm>
            <a:off x="381000" y="752811"/>
            <a:ext cx="5181600" cy="369332"/>
          </a:xfrm>
          <a:prstGeom prst="rect">
            <a:avLst/>
          </a:prstGeom>
          <a:noFill/>
        </p:spPr>
        <p:txBody>
          <a:bodyPr wrap="square" rtlCol="0">
            <a:spAutoFit/>
          </a:bodyPr>
          <a:lstStyle/>
          <a:p>
            <a:r>
              <a:rPr lang="en-US" i="1" dirty="0"/>
              <a:t>Ars Magna </a:t>
            </a:r>
            <a:r>
              <a:rPr lang="en-US" dirty="0">
                <a:sym typeface="Symbol" panose="05050102010706020507" pitchFamily="18" charset="2"/>
              </a:rPr>
              <a:t> inspiration for symbolic logic (Leibnitz)</a:t>
            </a:r>
            <a:endParaRPr lang="en-US" dirty="0"/>
          </a:p>
        </p:txBody>
      </p:sp>
      <p:pic>
        <p:nvPicPr>
          <p:cNvPr id="6" name="Picture 5" descr="A statue of a person with long hair&#10;&#10;Description automatically generated">
            <a:extLst>
              <a:ext uri="{FF2B5EF4-FFF2-40B4-BE49-F238E27FC236}">
                <a16:creationId xmlns:a16="http://schemas.microsoft.com/office/drawing/2014/main" id="{F0670F37-3918-2089-72D9-3B579CF454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0485" y="254339"/>
            <a:ext cx="828715" cy="964861"/>
          </a:xfrm>
          <a:prstGeom prst="rect">
            <a:avLst/>
          </a:prstGeom>
        </p:spPr>
      </p:pic>
    </p:spTree>
    <p:extLst>
      <p:ext uri="{BB962C8B-B14F-4D97-AF65-F5344CB8AC3E}">
        <p14:creationId xmlns:p14="http://schemas.microsoft.com/office/powerpoint/2010/main" val="37815892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D23E555C-41BC-4125-AE06-6785FEAB488A}" type="slidenum">
              <a:rPr lang="en-US" altLang="en-US"/>
              <a:pPr/>
              <a:t>21</a:t>
            </a:fld>
            <a:endParaRPr lang="en-US" altLang="en-US"/>
          </a:p>
        </p:txBody>
      </p:sp>
      <p:sp>
        <p:nvSpPr>
          <p:cNvPr id="114690" name="Text Box 2"/>
          <p:cNvSpPr txBox="1">
            <a:spLocks noChangeArrowheads="1"/>
          </p:cNvSpPr>
          <p:nvPr/>
        </p:nvSpPr>
        <p:spPr bwMode="auto">
          <a:xfrm>
            <a:off x="533400" y="533400"/>
            <a:ext cx="708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pPr>
            <a:r>
              <a:rPr lang="en-US" altLang="en-US" sz="2000" b="1" dirty="0"/>
              <a:t>1375</a:t>
            </a:r>
            <a:r>
              <a:rPr lang="en-US" altLang="en-US" sz="2000" dirty="0"/>
              <a:t>: Catalan Atlas, an exquisitely beautiful visual cosmography, perpetual calendar, and thematic representation of the known world- Abraham </a:t>
            </a:r>
            <a:r>
              <a:rPr lang="en-US" altLang="en-US" sz="2000" dirty="0" err="1"/>
              <a:t>Cresques</a:t>
            </a:r>
            <a:r>
              <a:rPr lang="en-US" altLang="en-US" sz="2000" dirty="0"/>
              <a:t>, Majorca, Spain  [BNF: ESP 30]</a:t>
            </a:r>
          </a:p>
        </p:txBody>
      </p:sp>
      <p:pic>
        <p:nvPicPr>
          <p:cNvPr id="114692" name="Picture 4" descr="T1AN-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37099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115050"/>
            <a:ext cx="7970837"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3" name="Oval 5"/>
          <p:cNvSpPr>
            <a:spLocks noChangeArrowheads="1"/>
          </p:cNvSpPr>
          <p:nvPr/>
        </p:nvSpPr>
        <p:spPr bwMode="auto">
          <a:xfrm>
            <a:off x="1160462" y="6143625"/>
            <a:ext cx="8382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 name="Group 6"/>
          <p:cNvGrpSpPr/>
          <p:nvPr/>
        </p:nvGrpSpPr>
        <p:grpSpPr>
          <a:xfrm>
            <a:off x="304800" y="1981200"/>
            <a:ext cx="8382000" cy="307777"/>
            <a:chOff x="304800" y="1981200"/>
            <a:chExt cx="8382000" cy="307777"/>
          </a:xfrm>
        </p:grpSpPr>
        <p:sp>
          <p:nvSpPr>
            <p:cNvPr id="8" name="TextBox 7"/>
            <p:cNvSpPr txBox="1"/>
            <p:nvPr/>
          </p:nvSpPr>
          <p:spPr>
            <a:xfrm>
              <a:off x="304800" y="1981200"/>
              <a:ext cx="2514600" cy="307777"/>
            </a:xfrm>
            <a:prstGeom prst="rect">
              <a:avLst/>
            </a:prstGeom>
            <a:noFill/>
          </p:spPr>
          <p:txBody>
            <a:bodyPr wrap="square" rtlCol="0">
              <a:spAutoFit/>
            </a:bodyPr>
            <a:lstStyle/>
            <a:p>
              <a:r>
                <a:rPr lang="en-US" sz="1400" dirty="0"/>
                <a:t>Western world</a:t>
              </a:r>
            </a:p>
          </p:txBody>
        </p:sp>
        <p:sp>
          <p:nvSpPr>
            <p:cNvPr id="9" name="TextBox 8"/>
            <p:cNvSpPr txBox="1"/>
            <p:nvPr/>
          </p:nvSpPr>
          <p:spPr>
            <a:xfrm>
              <a:off x="3257550" y="1981200"/>
              <a:ext cx="2286000" cy="307777"/>
            </a:xfrm>
            <a:prstGeom prst="rect">
              <a:avLst/>
            </a:prstGeom>
            <a:noFill/>
          </p:spPr>
          <p:txBody>
            <a:bodyPr wrap="square" rtlCol="0">
              <a:spAutoFit/>
            </a:bodyPr>
            <a:lstStyle/>
            <a:p>
              <a:r>
                <a:rPr lang="en-US" sz="1400" dirty="0"/>
                <a:t>Eastern world (Marco Polo)</a:t>
              </a:r>
            </a:p>
          </p:txBody>
        </p:sp>
        <p:sp>
          <p:nvSpPr>
            <p:cNvPr id="10" name="TextBox 9"/>
            <p:cNvSpPr txBox="1"/>
            <p:nvPr/>
          </p:nvSpPr>
          <p:spPr>
            <a:xfrm>
              <a:off x="6248400" y="1981200"/>
              <a:ext cx="2438400" cy="307777"/>
            </a:xfrm>
            <a:prstGeom prst="rect">
              <a:avLst/>
            </a:prstGeom>
            <a:noFill/>
          </p:spPr>
          <p:txBody>
            <a:bodyPr wrap="square" rtlCol="0">
              <a:spAutoFit/>
            </a:bodyPr>
            <a:lstStyle/>
            <a:p>
              <a:r>
                <a:rPr lang="en-US" sz="1400" dirty="0"/>
                <a:t>Perpetual calendar</a:t>
              </a:r>
            </a:p>
          </p:txBody>
        </p:sp>
      </p:grpSp>
      <p:pic>
        <p:nvPicPr>
          <p:cNvPr id="5" name="Picture 4" descr="A statue of a person&#10;&#10;Description automatically generated">
            <a:extLst>
              <a:ext uri="{FF2B5EF4-FFF2-40B4-BE49-F238E27FC236}">
                <a16:creationId xmlns:a16="http://schemas.microsoft.com/office/drawing/2014/main" id="{C6B08B6A-F321-CDD2-E43A-0C85641AE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350883"/>
            <a:ext cx="1176209" cy="1526336"/>
          </a:xfrm>
          <a:prstGeom prst="rect">
            <a:avLst/>
          </a:prstGeom>
        </p:spPr>
      </p:pic>
    </p:spTree>
    <p:extLst>
      <p:ext uri="{BB962C8B-B14F-4D97-AF65-F5344CB8AC3E}">
        <p14:creationId xmlns:p14="http://schemas.microsoft.com/office/powerpoint/2010/main" val="352807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1600-1699: Measurement and Theory</a:t>
            </a:r>
            <a:endParaRPr lang="en-US" dirty="0"/>
          </a:p>
        </p:txBody>
      </p:sp>
      <p:sp>
        <p:nvSpPr>
          <p:cNvPr id="4" name="Content Placeholder 3"/>
          <p:cNvSpPr>
            <a:spLocks noGrp="1"/>
          </p:cNvSpPr>
          <p:nvPr>
            <p:ph idx="1"/>
          </p:nvPr>
        </p:nvSpPr>
        <p:spPr/>
        <p:txBody>
          <a:bodyPr/>
          <a:lstStyle/>
          <a:p>
            <a:r>
              <a:rPr lang="en-US" dirty="0"/>
              <a:t>The 17</a:t>
            </a:r>
            <a:r>
              <a:rPr lang="en-US" baseline="30000" dirty="0"/>
              <a:t>th</a:t>
            </a:r>
            <a:r>
              <a:rPr lang="en-US" dirty="0"/>
              <a:t>  century saw growth in theory and the dawn of attempts at visualization. </a:t>
            </a:r>
          </a:p>
          <a:p>
            <a:r>
              <a:rPr lang="en-US" dirty="0"/>
              <a:t>Featured in this were:</a:t>
            </a:r>
          </a:p>
          <a:p>
            <a:pPr lvl="1"/>
            <a:r>
              <a:rPr lang="en-US" sz="2000" dirty="0">
                <a:latin typeface="Arial" charset="0"/>
              </a:rPr>
              <a:t>the rise of </a:t>
            </a:r>
            <a:r>
              <a:rPr lang="en-US" sz="2000" dirty="0">
                <a:solidFill>
                  <a:srgbClr val="0070C0"/>
                </a:solidFill>
                <a:latin typeface="Arial" charset="0"/>
              </a:rPr>
              <a:t>analytic geometry</a:t>
            </a:r>
            <a:r>
              <a:rPr lang="en-US" sz="2000" dirty="0">
                <a:latin typeface="Arial" charset="0"/>
              </a:rPr>
              <a:t>: (x, y) coordinates (Descartes), </a:t>
            </a:r>
          </a:p>
          <a:p>
            <a:pPr lvl="1"/>
            <a:r>
              <a:rPr lang="en-US" sz="2000" dirty="0">
                <a:latin typeface="Arial" charset="0"/>
              </a:rPr>
              <a:t>theories of </a:t>
            </a:r>
            <a:r>
              <a:rPr lang="en-US" sz="2000" dirty="0">
                <a:solidFill>
                  <a:srgbClr val="0070C0"/>
                </a:solidFill>
                <a:latin typeface="Arial" charset="0"/>
              </a:rPr>
              <a:t>errors of measurement</a:t>
            </a:r>
            <a:r>
              <a:rPr lang="en-US" sz="2000" dirty="0">
                <a:latin typeface="Arial" charset="0"/>
              </a:rPr>
              <a:t>: astronomical observations (Laplace)</a:t>
            </a:r>
          </a:p>
          <a:p>
            <a:pPr lvl="1"/>
            <a:r>
              <a:rPr lang="en-US" sz="2000" dirty="0">
                <a:latin typeface="Arial" charset="0"/>
              </a:rPr>
              <a:t>the birth of </a:t>
            </a:r>
            <a:r>
              <a:rPr lang="en-US" sz="2000" dirty="0">
                <a:solidFill>
                  <a:srgbClr val="0070C0"/>
                </a:solidFill>
                <a:latin typeface="Arial" charset="0"/>
              </a:rPr>
              <a:t>probability theory-</a:t>
            </a:r>
            <a:r>
              <a:rPr lang="en-US" sz="2000" dirty="0">
                <a:latin typeface="Arial" charset="0"/>
              </a:rPr>
              <a:t>- games of chance, annuities (Fermat, </a:t>
            </a:r>
            <a:r>
              <a:rPr lang="en-US" sz="2000" dirty="0" err="1">
                <a:latin typeface="Arial" charset="0"/>
              </a:rPr>
              <a:t>DeMoivre</a:t>
            </a:r>
            <a:r>
              <a:rPr lang="en-US" sz="2000" dirty="0">
                <a:latin typeface="Arial" charset="0"/>
              </a:rPr>
              <a:t>, ...), </a:t>
            </a:r>
          </a:p>
          <a:p>
            <a:pPr lvl="1"/>
            <a:r>
              <a:rPr lang="en-US" sz="2000" dirty="0">
                <a:latin typeface="Arial" charset="0"/>
              </a:rPr>
              <a:t>automatic </a:t>
            </a:r>
            <a:r>
              <a:rPr lang="en-US" sz="2000" dirty="0">
                <a:solidFill>
                  <a:srgbClr val="0070C0"/>
                </a:solidFill>
                <a:latin typeface="Arial" charset="0"/>
              </a:rPr>
              <a:t>graphic recording </a:t>
            </a:r>
            <a:r>
              <a:rPr lang="en-US" sz="2000" dirty="0">
                <a:latin typeface="Arial" charset="0"/>
              </a:rPr>
              <a:t>(</a:t>
            </a:r>
            <a:r>
              <a:rPr lang="en-US" sz="2000" dirty="0" err="1">
                <a:latin typeface="Arial" charset="0"/>
              </a:rPr>
              <a:t>Scheiner</a:t>
            </a:r>
            <a:r>
              <a:rPr lang="en-US" sz="2000" dirty="0">
                <a:latin typeface="Arial" charset="0"/>
              </a:rPr>
              <a:t>)</a:t>
            </a:r>
          </a:p>
          <a:p>
            <a:pPr lvl="1"/>
            <a:r>
              <a:rPr lang="en-US" sz="2000" dirty="0">
                <a:latin typeface="Arial" charset="0"/>
              </a:rPr>
              <a:t>the first graphical representations of </a:t>
            </a:r>
            <a:r>
              <a:rPr lang="en-US" sz="2000" dirty="0">
                <a:solidFill>
                  <a:srgbClr val="0070C0"/>
                </a:solidFill>
                <a:latin typeface="Arial" charset="0"/>
              </a:rPr>
              <a:t>statistical data </a:t>
            </a:r>
            <a:r>
              <a:rPr lang="en-US" sz="2000" dirty="0">
                <a:latin typeface="Arial" charset="0"/>
              </a:rPr>
              <a:t>(van </a:t>
            </a:r>
            <a:r>
              <a:rPr lang="en-US" sz="2000" dirty="0" err="1">
                <a:latin typeface="Arial" charset="0"/>
              </a:rPr>
              <a:t>Langren</a:t>
            </a:r>
            <a:r>
              <a:rPr lang="en-US" sz="2000" dirty="0">
                <a:latin typeface="Arial" charset="0"/>
              </a:rPr>
              <a:t>) </a:t>
            </a:r>
          </a:p>
          <a:p>
            <a:pPr lvl="1"/>
            <a:endParaRPr lang="en-US" dirty="0"/>
          </a:p>
        </p:txBody>
      </p:sp>
      <p:sp>
        <p:nvSpPr>
          <p:cNvPr id="3" name="Slide Number Placeholder 2"/>
          <p:cNvSpPr>
            <a:spLocks noGrp="1"/>
          </p:cNvSpPr>
          <p:nvPr>
            <p:ph type="sldNum" sz="quarter" idx="12"/>
          </p:nvPr>
        </p:nvSpPr>
        <p:spPr/>
        <p:txBody>
          <a:bodyPr/>
          <a:lstStyle/>
          <a:p>
            <a:fld id="{621225AB-15B9-4C79-A121-04D1DC7E2307}" type="slidenum">
              <a:rPr lang="en-US" smtClean="0"/>
              <a:t>22</a:t>
            </a:fld>
            <a:endParaRPr lang="en-US"/>
          </a:p>
        </p:txBody>
      </p:sp>
    </p:spTree>
    <p:extLst>
      <p:ext uri="{BB962C8B-B14F-4D97-AF65-F5344CB8AC3E}">
        <p14:creationId xmlns:p14="http://schemas.microsoft.com/office/powerpoint/2010/main" val="351665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F5B65E80-51BF-4E0D-A9A3-96174C726AA6}" type="slidenum">
              <a:rPr lang="en-US" altLang="en-US"/>
              <a:pPr/>
              <a:t>23</a:t>
            </a:fld>
            <a:endParaRPr lang="en-US" altLang="en-US"/>
          </a:p>
        </p:txBody>
      </p:sp>
      <p:pic>
        <p:nvPicPr>
          <p:cNvPr id="111618" name="Picture 2" descr="huygens-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2590800" cy="2443163"/>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p:cNvSpPr>
            <a:spLocks noGrp="1" noChangeArrowheads="1"/>
          </p:cNvSpPr>
          <p:nvPr>
            <p:ph type="title"/>
          </p:nvPr>
        </p:nvSpPr>
        <p:spPr>
          <a:xfrm>
            <a:off x="381000" y="228600"/>
            <a:ext cx="8382000" cy="838200"/>
          </a:xfrm>
        </p:spPr>
        <p:txBody>
          <a:bodyPr/>
          <a:lstStyle/>
          <a:p>
            <a:r>
              <a:rPr lang="en-US" altLang="en-US" sz="3600" dirty="0"/>
              <a:t>1600-1699: Measurement and Theory</a:t>
            </a:r>
          </a:p>
        </p:txBody>
      </p:sp>
      <p:pic>
        <p:nvPicPr>
          <p:cNvPr id="111620" name="Picture 4" descr="scheinersunspot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488" y="1219200"/>
            <a:ext cx="219551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1621" name="Picture 5" descr="lang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295400"/>
            <a:ext cx="3663950" cy="1479550"/>
          </a:xfrm>
          <a:prstGeom prst="rect">
            <a:avLst/>
          </a:prstGeom>
          <a:noFill/>
          <a:extLst>
            <a:ext uri="{909E8E84-426E-40DD-AFC4-6F175D3DCCD1}">
              <a14:hiddenFill xmlns:a14="http://schemas.microsoft.com/office/drawing/2010/main">
                <a:solidFill>
                  <a:srgbClr val="FFFFFF"/>
                </a:solidFill>
              </a14:hiddenFill>
            </a:ext>
          </a:extLst>
        </p:spPr>
      </p:pic>
      <p:sp>
        <p:nvSpPr>
          <p:cNvPr id="111622" name="Text Box 6"/>
          <p:cNvSpPr txBox="1">
            <a:spLocks noChangeArrowheads="1"/>
          </p:cNvSpPr>
          <p:nvPr/>
        </p:nvSpPr>
        <p:spPr bwMode="auto">
          <a:xfrm>
            <a:off x="2057400" y="4191000"/>
            <a:ext cx="25146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a:latin typeface="Arial" charset="0"/>
              </a:rPr>
              <a:t>1669</a:t>
            </a:r>
            <a:r>
              <a:rPr lang="en-US" altLang="en-US" sz="1400">
                <a:latin typeface="Arial" charset="0"/>
              </a:rPr>
              <a:t>: First graph of a continuous distribution function (Gaunt's life table)– Christiaan Huygens.</a:t>
            </a:r>
          </a:p>
        </p:txBody>
      </p:sp>
      <p:sp>
        <p:nvSpPr>
          <p:cNvPr id="111623" name="Text Box 7"/>
          <p:cNvSpPr txBox="1">
            <a:spLocks noChangeArrowheads="1"/>
          </p:cNvSpPr>
          <p:nvPr/>
        </p:nvSpPr>
        <p:spPr bwMode="auto">
          <a:xfrm>
            <a:off x="5029200" y="5638800"/>
            <a:ext cx="40259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a:latin typeface="Arial" charset="0"/>
              </a:rPr>
              <a:t>1693</a:t>
            </a:r>
            <a:r>
              <a:rPr lang="en-US" altLang="en-US" sz="1400">
                <a:latin typeface="Arial" charset="0"/>
              </a:rPr>
              <a:t>: First use of areas of rectangles to display probabilities of independent binary events- Edmund Halley, England</a:t>
            </a:r>
            <a:r>
              <a:rPr lang="en-US" altLang="en-US" sz="500">
                <a:latin typeface="Arial" charset="0"/>
              </a:rPr>
              <a:t> </a:t>
            </a:r>
          </a:p>
        </p:txBody>
      </p:sp>
      <p:pic>
        <p:nvPicPr>
          <p:cNvPr id="111624" name="Picture 8" descr="Hall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733800"/>
            <a:ext cx="2743200" cy="1822450"/>
          </a:xfrm>
          <a:prstGeom prst="rect">
            <a:avLst/>
          </a:prstGeom>
          <a:noFill/>
          <a:extLst>
            <a:ext uri="{909E8E84-426E-40DD-AFC4-6F175D3DCCD1}">
              <a14:hiddenFill xmlns:a14="http://schemas.microsoft.com/office/drawing/2010/main">
                <a:solidFill>
                  <a:srgbClr val="FFFFFF"/>
                </a:solidFill>
              </a14:hiddenFill>
            </a:ext>
          </a:extLst>
        </p:spPr>
      </p:pic>
      <p:sp>
        <p:nvSpPr>
          <p:cNvPr id="111625" name="Text Box 9"/>
          <p:cNvSpPr txBox="1">
            <a:spLocks noChangeArrowheads="1"/>
          </p:cNvSpPr>
          <p:nvPr/>
        </p:nvSpPr>
        <p:spPr bwMode="auto">
          <a:xfrm>
            <a:off x="4724400" y="2895600"/>
            <a:ext cx="4191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spcBef>
                <a:spcPct val="50000"/>
              </a:spcBef>
              <a:buFontTx/>
              <a:buNone/>
            </a:pPr>
            <a:r>
              <a:rPr lang="en-US" altLang="en-US" sz="1400" b="1">
                <a:latin typeface="Arial" charset="0"/>
              </a:rPr>
              <a:t>1644</a:t>
            </a:r>
            <a:r>
              <a:rPr lang="en-US" altLang="en-US" sz="1400">
                <a:latin typeface="Arial" charset="0"/>
              </a:rPr>
              <a:t>: First visual representation of statistical data-M.F. van Langren, Spain</a:t>
            </a:r>
          </a:p>
        </p:txBody>
      </p:sp>
      <p:sp>
        <p:nvSpPr>
          <p:cNvPr id="111626" name="Text Box 10"/>
          <p:cNvSpPr txBox="1">
            <a:spLocks noChangeArrowheads="1"/>
          </p:cNvSpPr>
          <p:nvPr/>
        </p:nvSpPr>
        <p:spPr bwMode="auto">
          <a:xfrm>
            <a:off x="152400" y="1447800"/>
            <a:ext cx="21336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dirty="0">
                <a:latin typeface="Arial" charset="0"/>
              </a:rPr>
              <a:t>1626</a:t>
            </a:r>
            <a:r>
              <a:rPr lang="en-US" altLang="en-US" sz="1400" dirty="0">
                <a:latin typeface="Arial" charset="0"/>
              </a:rPr>
              <a:t>: Visual representations used to chart the changes in sunspots over time- Christopher </a:t>
            </a:r>
            <a:r>
              <a:rPr lang="en-US" altLang="en-US" sz="1400" dirty="0" err="1">
                <a:latin typeface="Arial" charset="0"/>
              </a:rPr>
              <a:t>Scheiner</a:t>
            </a:r>
            <a:endParaRPr lang="en-US" altLang="en-US" sz="1400" dirty="0">
              <a:latin typeface="Arial" charset="0"/>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 y="6253163"/>
            <a:ext cx="79724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627" name="Oval 11"/>
          <p:cNvSpPr>
            <a:spLocks noChangeArrowheads="1"/>
          </p:cNvSpPr>
          <p:nvPr/>
        </p:nvSpPr>
        <p:spPr bwMode="auto">
          <a:xfrm>
            <a:off x="2008188" y="6296025"/>
            <a:ext cx="8382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94806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9E80BCE5-11CC-4108-BDAA-A6F0569641B6}" type="slidenum">
              <a:rPr lang="en-US" altLang="en-US"/>
              <a:pPr/>
              <a:t>24</a:t>
            </a:fld>
            <a:endParaRPr lang="en-US" altLang="en-US"/>
          </a:p>
        </p:txBody>
      </p:sp>
      <p:sp>
        <p:nvSpPr>
          <p:cNvPr id="90114" name="Rectangle 2"/>
          <p:cNvSpPr>
            <a:spLocks noGrp="1" noChangeArrowheads="1"/>
          </p:cNvSpPr>
          <p:nvPr>
            <p:ph type="title"/>
          </p:nvPr>
        </p:nvSpPr>
        <p:spPr>
          <a:xfrm>
            <a:off x="457200" y="274638"/>
            <a:ext cx="6553200" cy="715962"/>
          </a:xfrm>
        </p:spPr>
        <p:txBody>
          <a:bodyPr>
            <a:normAutofit fontScale="90000"/>
          </a:bodyPr>
          <a:lstStyle/>
          <a:p>
            <a:r>
              <a:rPr lang="en-US" altLang="en-US" dirty="0"/>
              <a:t>Sunspots: Galileo </a:t>
            </a:r>
            <a:endParaRPr lang="en-US" altLang="en-US" dirty="0">
              <a:cs typeface="Arial" charset="0"/>
            </a:endParaRPr>
          </a:p>
        </p:txBody>
      </p:sp>
      <p:pic>
        <p:nvPicPr>
          <p:cNvPr id="90116" name="Picture 4" descr="galileo1613-threeletterssuns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489104"/>
            <a:ext cx="5915025" cy="2219325"/>
          </a:xfrm>
          <a:prstGeom prst="rect">
            <a:avLst/>
          </a:prstGeom>
          <a:noFill/>
          <a:extLst>
            <a:ext uri="{909E8E84-426E-40DD-AFC4-6F175D3DCCD1}">
              <a14:hiddenFill xmlns:a14="http://schemas.microsoft.com/office/drawing/2010/main">
                <a:solidFill>
                  <a:srgbClr val="FFFFFF"/>
                </a:solidFill>
              </a14:hiddenFill>
            </a:ext>
          </a:extLst>
        </p:spPr>
      </p:pic>
      <p:sp>
        <p:nvSpPr>
          <p:cNvPr id="90117" name="Text Box 5"/>
          <p:cNvSpPr txBox="1">
            <a:spLocks noChangeArrowheads="1"/>
          </p:cNvSpPr>
          <p:nvPr/>
        </p:nvSpPr>
        <p:spPr bwMode="auto">
          <a:xfrm>
            <a:off x="544132" y="2078721"/>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t>1611</a:t>
            </a:r>
            <a:r>
              <a:rPr lang="en-US" altLang="en-US" sz="2400" dirty="0"/>
              <a:t>: Galileo records </a:t>
            </a:r>
            <a:r>
              <a:rPr lang="en-US" altLang="en-US" sz="2400" b="1" dirty="0"/>
              <a:t>movement</a:t>
            </a:r>
            <a:r>
              <a:rPr lang="en-US" altLang="en-US" sz="2400" dirty="0"/>
              <a:t> of sunspots over time (</a:t>
            </a:r>
            <a:r>
              <a:rPr lang="en-US" altLang="en-US" sz="2400" i="1" dirty="0"/>
              <a:t>Three letters on sunspots</a:t>
            </a:r>
            <a:r>
              <a:rPr lang="en-US" altLang="en-US" sz="2400" dirty="0"/>
              <a:t>, 1613) </a:t>
            </a:r>
          </a:p>
        </p:txBody>
      </p:sp>
      <p:sp>
        <p:nvSpPr>
          <p:cNvPr id="90118" name="Text Box 6"/>
          <p:cNvSpPr txBox="1">
            <a:spLocks noChangeArrowheads="1"/>
          </p:cNvSpPr>
          <p:nvPr/>
        </p:nvSpPr>
        <p:spPr bwMode="auto">
          <a:xfrm>
            <a:off x="457200" y="3565304"/>
            <a:ext cx="2362200" cy="20129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pPr>
            <a:r>
              <a:rPr lang="en-US" altLang="en-US" b="1"/>
              <a:t>Visual ideas</a:t>
            </a:r>
            <a:r>
              <a:rPr lang="en-US" altLang="en-US"/>
              <a:t>:</a:t>
            </a:r>
          </a:p>
          <a:p>
            <a:pPr>
              <a:spcBef>
                <a:spcPct val="25000"/>
              </a:spcBef>
              <a:buFontTx/>
              <a:buChar char="•"/>
            </a:pPr>
            <a:r>
              <a:rPr lang="en-US" altLang="en-US"/>
              <a:t>Animated graphic</a:t>
            </a:r>
          </a:p>
          <a:p>
            <a:pPr>
              <a:spcBef>
                <a:spcPct val="25000"/>
              </a:spcBef>
              <a:buFontTx/>
              <a:buChar char="•"/>
            </a:pPr>
            <a:r>
              <a:rPr lang="en-US" altLang="en-US"/>
              <a:t>“Small multiples”</a:t>
            </a:r>
          </a:p>
          <a:p>
            <a:pPr>
              <a:spcBef>
                <a:spcPct val="25000"/>
              </a:spcBef>
              <a:buFontTx/>
              <a:buChar char="•"/>
            </a:pPr>
            <a:r>
              <a:rPr lang="en-US" altLang="en-US"/>
              <a:t>Allows comparison</a:t>
            </a:r>
          </a:p>
          <a:p>
            <a:pPr>
              <a:spcBef>
                <a:spcPct val="25000"/>
              </a:spcBef>
              <a:buFontTx/>
              <a:buChar char="•"/>
            </a:pPr>
            <a:r>
              <a:rPr lang="en-US" altLang="en-US"/>
              <a:t>Self-explaining diagram</a:t>
            </a:r>
          </a:p>
        </p:txBody>
      </p:sp>
      <p:sp>
        <p:nvSpPr>
          <p:cNvPr id="90119" name="Text Box 7"/>
          <p:cNvSpPr txBox="1">
            <a:spLocks noChangeArrowheads="1"/>
          </p:cNvSpPr>
          <p:nvPr/>
        </p:nvSpPr>
        <p:spPr bwMode="auto">
          <a:xfrm>
            <a:off x="457200" y="5927504"/>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 for info design!</a:t>
            </a:r>
          </a:p>
        </p:txBody>
      </p:sp>
      <p:pic>
        <p:nvPicPr>
          <p:cNvPr id="3" name="Picture 2" descr="A picture containing text, person, person, indoor&#10;&#10;Description automatically generated">
            <a:extLst>
              <a:ext uri="{FF2B5EF4-FFF2-40B4-BE49-F238E27FC236}">
                <a16:creationId xmlns:a16="http://schemas.microsoft.com/office/drawing/2014/main" id="{D84B3F96-D79E-471A-9EE0-56B4614DA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74638"/>
            <a:ext cx="1676400" cy="1676400"/>
          </a:xfrm>
          <a:prstGeom prst="rect">
            <a:avLst/>
          </a:prstGeom>
        </p:spPr>
      </p:pic>
      <p:sp>
        <p:nvSpPr>
          <p:cNvPr id="2" name="TextBox 1">
            <a:extLst>
              <a:ext uri="{FF2B5EF4-FFF2-40B4-BE49-F238E27FC236}">
                <a16:creationId xmlns:a16="http://schemas.microsoft.com/office/drawing/2014/main" id="{0C008B44-2A6E-4CD3-8FC4-5C361E9FB0E8}"/>
              </a:ext>
            </a:extLst>
          </p:cNvPr>
          <p:cNvSpPr txBox="1"/>
          <p:nvPr/>
        </p:nvSpPr>
        <p:spPr>
          <a:xfrm>
            <a:off x="533400" y="1221569"/>
            <a:ext cx="4114800" cy="369332"/>
          </a:xfrm>
          <a:prstGeom prst="rect">
            <a:avLst/>
          </a:prstGeom>
          <a:noFill/>
        </p:spPr>
        <p:txBody>
          <a:bodyPr wrap="square" rtlCol="0">
            <a:spAutoFit/>
          </a:bodyPr>
          <a:lstStyle/>
          <a:p>
            <a:r>
              <a:rPr lang="en-US" b="1" dirty="0"/>
              <a:t>1608</a:t>
            </a:r>
            <a:r>
              <a:rPr lang="en-US" dirty="0"/>
              <a:t>: telescope (Hans </a:t>
            </a:r>
            <a:r>
              <a:rPr lang="en-US" dirty="0" err="1"/>
              <a:t>Lippershey</a:t>
            </a:r>
            <a:r>
              <a:rPr lang="en-US" dirty="0"/>
              <a:t>, NL)</a:t>
            </a:r>
          </a:p>
        </p:txBody>
      </p:sp>
      <p:cxnSp>
        <p:nvCxnSpPr>
          <p:cNvPr id="5" name="Straight Arrow Connector 4">
            <a:extLst>
              <a:ext uri="{FF2B5EF4-FFF2-40B4-BE49-F238E27FC236}">
                <a16:creationId xmlns:a16="http://schemas.microsoft.com/office/drawing/2014/main" id="{44DC33B9-E3D9-4C60-9A75-5D0D860A9C14}"/>
              </a:ext>
            </a:extLst>
          </p:cNvPr>
          <p:cNvCxnSpPr/>
          <p:nvPr/>
        </p:nvCxnSpPr>
        <p:spPr>
          <a:xfrm>
            <a:off x="838200" y="1590901"/>
            <a:ext cx="0" cy="48782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BBC819-576A-4524-9C52-812F604B954A}"/>
              </a:ext>
            </a:extLst>
          </p:cNvPr>
          <p:cNvSpPr txBox="1"/>
          <p:nvPr/>
        </p:nvSpPr>
        <p:spPr>
          <a:xfrm>
            <a:off x="1142999" y="1676400"/>
            <a:ext cx="3962407" cy="369332"/>
          </a:xfrm>
          <a:prstGeom prst="rect">
            <a:avLst/>
          </a:prstGeom>
          <a:noFill/>
        </p:spPr>
        <p:txBody>
          <a:bodyPr wrap="square" rtlCol="0">
            <a:spAutoFit/>
          </a:bodyPr>
          <a:lstStyle/>
          <a:p>
            <a:r>
              <a:rPr lang="en-US" dirty="0"/>
              <a:t>1610: Galileo (</a:t>
            </a:r>
            <a:r>
              <a:rPr lang="en-US" i="1" dirty="0" err="1"/>
              <a:t>Sidereus</a:t>
            </a:r>
            <a:r>
              <a:rPr lang="en-US" i="1" dirty="0"/>
              <a:t> </a:t>
            </a:r>
            <a:r>
              <a:rPr lang="en-US" i="1" dirty="0" err="1"/>
              <a:t>Nuncius</a:t>
            </a:r>
            <a:r>
              <a:rPr lang="en-US" i="1" dirty="0"/>
              <a:t>)</a:t>
            </a:r>
            <a:r>
              <a:rPr lang="en-US" dirty="0"/>
              <a:t> </a:t>
            </a:r>
          </a:p>
        </p:txBody>
      </p:sp>
      <p:sp>
        <p:nvSpPr>
          <p:cNvPr id="4" name="TextBox 3">
            <a:extLst>
              <a:ext uri="{FF2B5EF4-FFF2-40B4-BE49-F238E27FC236}">
                <a16:creationId xmlns:a16="http://schemas.microsoft.com/office/drawing/2014/main" id="{C3B5074F-60FD-01CD-F23E-4E1177C2A481}"/>
              </a:ext>
            </a:extLst>
          </p:cNvPr>
          <p:cNvSpPr txBox="1"/>
          <p:nvPr/>
        </p:nvSpPr>
        <p:spPr>
          <a:xfrm>
            <a:off x="3048000" y="5927504"/>
            <a:ext cx="5791200" cy="369332"/>
          </a:xfrm>
          <a:prstGeom prst="rect">
            <a:avLst/>
          </a:prstGeom>
          <a:noFill/>
        </p:spPr>
        <p:txBody>
          <a:bodyPr wrap="square" rtlCol="0">
            <a:spAutoFit/>
          </a:bodyPr>
          <a:lstStyle/>
          <a:p>
            <a:r>
              <a:rPr lang="en-CA" dirty="0">
                <a:solidFill>
                  <a:srgbClr val="FF0000"/>
                </a:solidFill>
              </a:rPr>
              <a:t>The idea of diagrams for visualizing phenomena had arrived.</a:t>
            </a:r>
          </a:p>
        </p:txBody>
      </p:sp>
    </p:spTree>
    <p:extLst>
      <p:ext uri="{BB962C8B-B14F-4D97-AF65-F5344CB8AC3E}">
        <p14:creationId xmlns:p14="http://schemas.microsoft.com/office/powerpoint/2010/main" val="2464025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AFCFD4A-3728-4D0F-A9CB-FC1EBD9888EE}" type="slidenum">
              <a:rPr lang="en-US" altLang="en-US"/>
              <a:pPr/>
              <a:t>25</a:t>
            </a:fld>
            <a:endParaRPr lang="en-US" altLang="en-US"/>
          </a:p>
        </p:txBody>
      </p:sp>
      <p:sp>
        <p:nvSpPr>
          <p:cNvPr id="116738" name="Rectangle 2"/>
          <p:cNvSpPr>
            <a:spLocks noGrp="1" noChangeArrowheads="1"/>
          </p:cNvSpPr>
          <p:nvPr>
            <p:ph type="title"/>
          </p:nvPr>
        </p:nvSpPr>
        <p:spPr/>
        <p:txBody>
          <a:bodyPr>
            <a:normAutofit fontScale="90000"/>
          </a:bodyPr>
          <a:lstStyle/>
          <a:p>
            <a:r>
              <a:rPr lang="en-US" altLang="en-US" dirty="0" err="1"/>
              <a:t>Scheiner</a:t>
            </a:r>
            <a:r>
              <a:rPr lang="en-US" altLang="en-US" dirty="0"/>
              <a:t>: systematic recording</a:t>
            </a:r>
          </a:p>
        </p:txBody>
      </p:sp>
      <p:sp>
        <p:nvSpPr>
          <p:cNvPr id="116741" name="Text Box 5"/>
          <p:cNvSpPr txBox="1">
            <a:spLocks noChangeArrowheads="1"/>
          </p:cNvSpPr>
          <p:nvPr/>
        </p:nvSpPr>
        <p:spPr bwMode="auto">
          <a:xfrm>
            <a:off x="457200" y="1225550"/>
            <a:ext cx="601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t>1626</a:t>
            </a:r>
            <a:r>
              <a:rPr lang="en-US" altLang="en-US" dirty="0"/>
              <a:t>: Christoph </a:t>
            </a:r>
            <a:r>
              <a:rPr lang="en-US" altLang="en-US" dirty="0" err="1"/>
              <a:t>Scheiner</a:t>
            </a:r>
            <a:r>
              <a:rPr lang="en-US" altLang="en-US" dirty="0"/>
              <a:t> invents helioscope &amp; camera obscura to record sunspots (</a:t>
            </a:r>
            <a:r>
              <a:rPr lang="en-US" altLang="en-US" i="1" dirty="0"/>
              <a:t>Rosa</a:t>
            </a:r>
            <a:r>
              <a:rPr lang="en-US" altLang="en-US" dirty="0"/>
              <a:t> </a:t>
            </a:r>
            <a:r>
              <a:rPr lang="en-US" altLang="en-US" i="1" dirty="0" err="1"/>
              <a:t>Ursina</a:t>
            </a:r>
            <a:r>
              <a:rPr lang="en-US" altLang="en-US" i="1" dirty="0"/>
              <a:t> </a:t>
            </a:r>
            <a:r>
              <a:rPr lang="en-US" altLang="en-US" i="1" dirty="0" err="1"/>
              <a:t>sive</a:t>
            </a:r>
            <a:r>
              <a:rPr lang="en-US" altLang="en-US" i="1" dirty="0"/>
              <a:t> Sol</a:t>
            </a:r>
            <a:r>
              <a:rPr lang="en-US" altLang="en-US" dirty="0"/>
              <a:t> , 1626-1630)</a:t>
            </a:r>
          </a:p>
        </p:txBody>
      </p:sp>
      <p:pic>
        <p:nvPicPr>
          <p:cNvPr id="5" name="Picture 4" descr="A drawing of a person in a laboratory&#10;&#10;Description automatically generated">
            <a:extLst>
              <a:ext uri="{FF2B5EF4-FFF2-40B4-BE49-F238E27FC236}">
                <a16:creationId xmlns:a16="http://schemas.microsoft.com/office/drawing/2014/main" id="{46392B12-D9E6-1827-1BF4-0CF37200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602167"/>
            <a:ext cx="8077200" cy="3725609"/>
          </a:xfrm>
          <a:prstGeom prst="rect">
            <a:avLst/>
          </a:prstGeom>
        </p:spPr>
      </p:pic>
      <p:pic>
        <p:nvPicPr>
          <p:cNvPr id="8" name="Picture 7" descr="A painting of a person sitting at a desk&#10;&#10;Description automatically generated">
            <a:extLst>
              <a:ext uri="{FF2B5EF4-FFF2-40B4-BE49-F238E27FC236}">
                <a16:creationId xmlns:a16="http://schemas.microsoft.com/office/drawing/2014/main" id="{4B9A099A-ABF3-FF29-136B-494C2A841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225550"/>
            <a:ext cx="1159095" cy="1114424"/>
          </a:xfrm>
          <a:prstGeom prst="rect">
            <a:avLst/>
          </a:prstGeom>
        </p:spPr>
      </p:pic>
    </p:spTree>
    <p:extLst>
      <p:ext uri="{BB962C8B-B14F-4D97-AF65-F5344CB8AC3E}">
        <p14:creationId xmlns:p14="http://schemas.microsoft.com/office/powerpoint/2010/main" val="2242789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6357938"/>
            <a:ext cx="78867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5"/>
          <p:cNvSpPr>
            <a:spLocks noGrp="1"/>
          </p:cNvSpPr>
          <p:nvPr>
            <p:ph type="sldNum" sz="quarter" idx="12"/>
          </p:nvPr>
        </p:nvSpPr>
        <p:spPr/>
        <p:txBody>
          <a:bodyPr/>
          <a:lstStyle/>
          <a:p>
            <a:fld id="{0CDA7BEB-01C6-4DAD-9DA2-8C9B35B2AEE1}" type="slidenum">
              <a:rPr lang="en-US" altLang="en-US"/>
              <a:pPr/>
              <a:t>26</a:t>
            </a:fld>
            <a:endParaRPr lang="en-US" altLang="en-US"/>
          </a:p>
        </p:txBody>
      </p:sp>
      <p:sp>
        <p:nvSpPr>
          <p:cNvPr id="159746" name="Rectangle 2"/>
          <p:cNvSpPr>
            <a:spLocks noGrp="1" noChangeArrowheads="1"/>
          </p:cNvSpPr>
          <p:nvPr>
            <p:ph type="title"/>
          </p:nvPr>
        </p:nvSpPr>
        <p:spPr/>
        <p:txBody>
          <a:bodyPr>
            <a:normAutofit fontScale="90000"/>
          </a:bodyPr>
          <a:lstStyle/>
          <a:p>
            <a:r>
              <a:rPr lang="en-US" altLang="en-US" dirty="0"/>
              <a:t>Sunspots: Great graph, wrong theory</a:t>
            </a:r>
          </a:p>
        </p:txBody>
      </p:sp>
      <p:pic>
        <p:nvPicPr>
          <p:cNvPr id="159747" name="Picture 3" descr="scheiner-tres_epistolaeBW_large"/>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04800" y="1600200"/>
            <a:ext cx="6075363"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9748" name="Text Box 4"/>
          <p:cNvSpPr txBox="1">
            <a:spLocks noChangeArrowheads="1"/>
          </p:cNvSpPr>
          <p:nvPr/>
        </p:nvSpPr>
        <p:spPr bwMode="auto">
          <a:xfrm>
            <a:off x="6400800" y="1676400"/>
            <a:ext cx="2438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en-US" sz="1800" b="1" dirty="0"/>
              <a:t>1626</a:t>
            </a:r>
            <a:r>
              <a:rPr lang="en-US" altLang="en-US" sz="1800" dirty="0"/>
              <a:t>: </a:t>
            </a:r>
            <a:r>
              <a:rPr lang="en-US" altLang="en-US" dirty="0"/>
              <a:t>Christopher </a:t>
            </a:r>
            <a:r>
              <a:rPr lang="en-US" altLang="en-US" sz="1800" dirty="0" err="1"/>
              <a:t>Scheiner’s</a:t>
            </a:r>
            <a:r>
              <a:rPr lang="en-US" altLang="en-US" sz="1800" dirty="0"/>
              <a:t> graph of </a:t>
            </a:r>
            <a:r>
              <a:rPr lang="en-US" altLang="en-US" sz="1800" b="1" dirty="0">
                <a:solidFill>
                  <a:srgbClr val="0000FF"/>
                </a:solidFill>
              </a:rPr>
              <a:t>changes</a:t>
            </a:r>
            <a:r>
              <a:rPr lang="en-US" altLang="en-US" sz="1800" dirty="0"/>
              <a:t> in sunspots over time.</a:t>
            </a:r>
          </a:p>
          <a:p>
            <a:pPr>
              <a:buFontTx/>
              <a:buChar char="•"/>
            </a:pPr>
            <a:r>
              <a:rPr lang="en-US" altLang="en-US" sz="1800" dirty="0"/>
              <a:t> “small multiples”</a:t>
            </a:r>
          </a:p>
          <a:p>
            <a:pPr>
              <a:buFontTx/>
              <a:buChar char="•"/>
            </a:pPr>
            <a:r>
              <a:rPr lang="en-US" altLang="en-US" sz="1800" dirty="0"/>
              <a:t> allows comparison</a:t>
            </a:r>
          </a:p>
          <a:p>
            <a:pPr>
              <a:buFontTx/>
              <a:buChar char="•"/>
            </a:pPr>
            <a:r>
              <a:rPr lang="en-US" altLang="en-US" sz="1800" dirty="0"/>
              <a:t> multiple legends</a:t>
            </a:r>
          </a:p>
          <a:p>
            <a:pPr>
              <a:buFontTx/>
              <a:buChar char="•"/>
            </a:pPr>
            <a:r>
              <a:rPr lang="en-US" altLang="en-US" sz="1800" dirty="0"/>
              <a:t> A+ for info design!</a:t>
            </a:r>
          </a:p>
        </p:txBody>
      </p:sp>
      <p:sp>
        <p:nvSpPr>
          <p:cNvPr id="159749" name="Oval 5"/>
          <p:cNvSpPr>
            <a:spLocks noChangeArrowheads="1"/>
          </p:cNvSpPr>
          <p:nvPr/>
        </p:nvSpPr>
        <p:spPr bwMode="auto">
          <a:xfrm>
            <a:off x="2286000" y="6362700"/>
            <a:ext cx="838200" cy="228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6400800" y="4343400"/>
            <a:ext cx="2438400" cy="1815882"/>
          </a:xfrm>
          <a:prstGeom prst="rect">
            <a:avLst/>
          </a:prstGeom>
          <a:noFill/>
        </p:spPr>
        <p:txBody>
          <a:bodyPr wrap="square" rtlCol="0">
            <a:spAutoFit/>
          </a:bodyPr>
          <a:lstStyle/>
          <a:p>
            <a:r>
              <a:rPr lang="en-US" sz="1600" dirty="0"/>
              <a:t>He argued (incorrectly) that these were evidence for solar satellites.</a:t>
            </a:r>
          </a:p>
          <a:p>
            <a:endParaRPr lang="en-US" sz="1600" dirty="0"/>
          </a:p>
          <a:p>
            <a:r>
              <a:rPr lang="en-US" sz="1600" b="1" dirty="0">
                <a:solidFill>
                  <a:srgbClr val="FF0000"/>
                </a:solidFill>
              </a:rPr>
              <a:t>The idea of graphs for visualizing phenomena had arrived.</a:t>
            </a:r>
          </a:p>
        </p:txBody>
      </p:sp>
    </p:spTree>
    <p:extLst>
      <p:ext uri="{BB962C8B-B14F-4D97-AF65-F5344CB8AC3E}">
        <p14:creationId xmlns:p14="http://schemas.microsoft.com/office/powerpoint/2010/main" val="222024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D842732C-D5AD-4D79-8D1D-BFDE323270A4}" type="slidenum">
              <a:rPr lang="en-US" altLang="en-US"/>
              <a:pPr/>
              <a:t>27</a:t>
            </a:fld>
            <a:endParaRPr lang="en-US" altLang="en-US"/>
          </a:p>
        </p:txBody>
      </p:sp>
      <p:sp>
        <p:nvSpPr>
          <p:cNvPr id="24578" name="Rectangle 2"/>
          <p:cNvSpPr>
            <a:spLocks noGrp="1" noChangeArrowheads="1"/>
          </p:cNvSpPr>
          <p:nvPr>
            <p:ph type="title"/>
          </p:nvPr>
        </p:nvSpPr>
        <p:spPr/>
        <p:txBody>
          <a:bodyPr/>
          <a:lstStyle/>
          <a:p>
            <a:r>
              <a:rPr lang="en-US" altLang="en-US" sz="3200"/>
              <a:t>Why the 1</a:t>
            </a:r>
            <a:r>
              <a:rPr lang="en-US" altLang="en-US" sz="3200" baseline="30000"/>
              <a:t>st</a:t>
            </a:r>
            <a:r>
              <a:rPr lang="en-US" altLang="en-US" sz="3200"/>
              <a:t> statistical graph got it right</a:t>
            </a:r>
          </a:p>
        </p:txBody>
      </p:sp>
      <p:sp>
        <p:nvSpPr>
          <p:cNvPr id="24579" name="Rectangle 3"/>
          <p:cNvSpPr>
            <a:spLocks noChangeArrowheads="1"/>
          </p:cNvSpPr>
          <p:nvPr/>
        </p:nvSpPr>
        <p:spPr bwMode="auto">
          <a:xfrm>
            <a:off x="685800" y="16764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1644</a:t>
            </a:r>
            <a:r>
              <a:rPr lang="en-US" altLang="en-US" dirty="0"/>
              <a:t>: First visual representation of statistical data: determination of </a:t>
            </a:r>
            <a:r>
              <a:rPr lang="en-US" altLang="en-US" dirty="0">
                <a:solidFill>
                  <a:srgbClr val="0070C0"/>
                </a:solidFill>
              </a:rPr>
              <a:t>longitude</a:t>
            </a:r>
            <a:r>
              <a:rPr lang="en-US" altLang="en-US" dirty="0"/>
              <a:t> between Toledo and Rome- Michael </a:t>
            </a:r>
            <a:r>
              <a:rPr lang="en-US" altLang="en-US" dirty="0" err="1"/>
              <a:t>Florent</a:t>
            </a:r>
            <a:r>
              <a:rPr lang="en-US" altLang="en-US" dirty="0"/>
              <a:t> van </a:t>
            </a:r>
            <a:r>
              <a:rPr lang="en-US" altLang="en-US" dirty="0" err="1"/>
              <a:t>Langren</a:t>
            </a:r>
            <a:r>
              <a:rPr lang="en-US" altLang="en-US" dirty="0"/>
              <a:t>, Spain</a:t>
            </a:r>
          </a:p>
        </p:txBody>
      </p:sp>
      <p:grpSp>
        <p:nvGrpSpPr>
          <p:cNvPr id="24580" name="Group 4"/>
          <p:cNvGrpSpPr>
            <a:grpSpLocks/>
          </p:cNvGrpSpPr>
          <p:nvPr/>
        </p:nvGrpSpPr>
        <p:grpSpPr bwMode="auto">
          <a:xfrm>
            <a:off x="533400" y="2819400"/>
            <a:ext cx="8458200" cy="3206750"/>
            <a:chOff x="192" y="1715"/>
            <a:chExt cx="5328" cy="2020"/>
          </a:xfrm>
        </p:grpSpPr>
        <p:pic>
          <p:nvPicPr>
            <p:cNvPr id="24581" name="Picture 5" descr="langren_it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 y="1715"/>
              <a:ext cx="5328" cy="1347"/>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p:cNvSpPr txBox="1">
              <a:spLocks noChangeArrowheads="1"/>
            </p:cNvSpPr>
            <p:nvPr/>
          </p:nvSpPr>
          <p:spPr bwMode="auto">
            <a:xfrm>
              <a:off x="2400" y="3120"/>
              <a:ext cx="1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0000"/>
                  </a:solidFill>
                </a:rPr>
                <a:t>Actual distance=16</a:t>
              </a:r>
              <a:r>
                <a:rPr lang="en-US" altLang="en-US" baseline="30000">
                  <a:solidFill>
                    <a:srgbClr val="FF0000"/>
                  </a:solidFill>
                </a:rPr>
                <a:t>o</a:t>
              </a:r>
              <a:r>
                <a:rPr lang="en-US" altLang="en-US">
                  <a:solidFill>
                    <a:srgbClr val="FF0000"/>
                  </a:solidFill>
                </a:rPr>
                <a:t>30’</a:t>
              </a:r>
            </a:p>
          </p:txBody>
        </p:sp>
        <p:sp>
          <p:nvSpPr>
            <p:cNvPr id="24583" name="Line 7"/>
            <p:cNvSpPr>
              <a:spLocks noChangeShapeType="1"/>
            </p:cNvSpPr>
            <p:nvPr/>
          </p:nvSpPr>
          <p:spPr bwMode="auto">
            <a:xfrm flipV="1">
              <a:off x="3024" y="2832"/>
              <a:ext cx="0" cy="288"/>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4" name="Text Box 8"/>
            <p:cNvSpPr txBox="1">
              <a:spLocks noChangeArrowheads="1"/>
            </p:cNvSpPr>
            <p:nvPr/>
          </p:nvSpPr>
          <p:spPr bwMode="auto">
            <a:xfrm>
              <a:off x="3552" y="3504"/>
              <a:ext cx="15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0000"/>
                  </a:solidFill>
                </a:rPr>
                <a:t>Estimated distance</a:t>
              </a:r>
            </a:p>
          </p:txBody>
        </p:sp>
        <p:sp>
          <p:nvSpPr>
            <p:cNvPr id="24585" name="Line 9"/>
            <p:cNvSpPr>
              <a:spLocks noChangeShapeType="1"/>
            </p:cNvSpPr>
            <p:nvPr/>
          </p:nvSpPr>
          <p:spPr bwMode="auto">
            <a:xfrm flipV="1">
              <a:off x="4272" y="2832"/>
              <a:ext cx="0" cy="62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4586" name="Picture 10" descr="chron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6440488"/>
            <a:ext cx="78914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11"/>
          <p:cNvSpPr>
            <a:spLocks noChangeArrowheads="1"/>
          </p:cNvSpPr>
          <p:nvPr/>
        </p:nvSpPr>
        <p:spPr bwMode="auto">
          <a:xfrm>
            <a:off x="2498725" y="5848350"/>
            <a:ext cx="806450" cy="2889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588" name="Oval 12"/>
          <p:cNvSpPr>
            <a:spLocks noChangeArrowheads="1"/>
          </p:cNvSpPr>
          <p:nvPr/>
        </p:nvSpPr>
        <p:spPr bwMode="auto">
          <a:xfrm>
            <a:off x="2439988" y="6424613"/>
            <a:ext cx="865187" cy="230187"/>
          </a:xfrm>
          <a:prstGeom prst="ellipse">
            <a:avLst/>
          </a:prstGeom>
          <a:noFill/>
          <a:ln w="31750"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481799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02FFE155-4A36-4905-99B7-B1CEBFE23754}" type="slidenum">
              <a:rPr lang="en-US" altLang="en-US"/>
              <a:pPr/>
              <a:t>28</a:t>
            </a:fld>
            <a:endParaRPr lang="en-US" altLang="en-US"/>
          </a:p>
        </p:txBody>
      </p:sp>
      <p:sp>
        <p:nvSpPr>
          <p:cNvPr id="121858" name="Rectangle 2"/>
          <p:cNvSpPr>
            <a:spLocks noGrp="1" noChangeArrowheads="1"/>
          </p:cNvSpPr>
          <p:nvPr>
            <p:ph type="title"/>
          </p:nvPr>
        </p:nvSpPr>
        <p:spPr/>
        <p:txBody>
          <a:bodyPr>
            <a:normAutofit/>
          </a:bodyPr>
          <a:lstStyle/>
          <a:p>
            <a:r>
              <a:rPr lang="en-US" altLang="en-US" sz="3600" dirty="0"/>
              <a:t>What else could he have done?</a:t>
            </a:r>
          </a:p>
        </p:txBody>
      </p:sp>
      <p:sp>
        <p:nvSpPr>
          <p:cNvPr id="121859" name="Rectangle 3"/>
          <p:cNvSpPr>
            <a:spLocks noGrp="1" noChangeArrowheads="1"/>
          </p:cNvSpPr>
          <p:nvPr>
            <p:ph type="body" sz="half" idx="1"/>
          </p:nvPr>
        </p:nvSpPr>
        <p:spPr/>
        <p:txBody>
          <a:bodyPr/>
          <a:lstStyle/>
          <a:p>
            <a:r>
              <a:rPr lang="en-US" altLang="en-US" sz="2800" dirty="0"/>
              <a:t>What would occur to men of his time to convey a message to the king?</a:t>
            </a:r>
          </a:p>
          <a:p>
            <a:r>
              <a:rPr lang="en-US" altLang="en-US" sz="2800" dirty="0"/>
              <a:t>… he could used a </a:t>
            </a:r>
            <a:r>
              <a:rPr lang="en-US" altLang="en-US" sz="2800" i="1" dirty="0"/>
              <a:t>table</a:t>
            </a:r>
            <a:r>
              <a:rPr lang="en-US" altLang="en-US" sz="2800" dirty="0"/>
              <a:t> have sorted by </a:t>
            </a:r>
            <a:r>
              <a:rPr lang="en-US" altLang="en-US" sz="2800" i="1" dirty="0"/>
              <a:t>year</a:t>
            </a:r>
            <a:r>
              <a:rPr lang="en-US" altLang="en-US" sz="2800" dirty="0"/>
              <a:t> to establish </a:t>
            </a:r>
            <a:r>
              <a:rPr lang="en-US" altLang="en-US" sz="2800" i="1" dirty="0">
                <a:solidFill>
                  <a:srgbClr val="0000FF"/>
                </a:solidFill>
              </a:rPr>
              <a:t>priority</a:t>
            </a:r>
            <a:r>
              <a:rPr lang="en-US" altLang="en-US" sz="2800" dirty="0"/>
              <a:t> (or show change).</a:t>
            </a:r>
          </a:p>
        </p:txBody>
      </p:sp>
      <p:graphicFrame>
        <p:nvGraphicFramePr>
          <p:cNvPr id="121865" name="Object 9"/>
          <p:cNvGraphicFramePr>
            <a:graphicFrameLocks noChangeAspect="1"/>
          </p:cNvGraphicFramePr>
          <p:nvPr/>
        </p:nvGraphicFramePr>
        <p:xfrm>
          <a:off x="4572000" y="1981200"/>
          <a:ext cx="4343400" cy="3094038"/>
        </p:xfrm>
        <a:graphic>
          <a:graphicData uri="http://schemas.openxmlformats.org/presentationml/2006/ole">
            <mc:AlternateContent xmlns:mc="http://schemas.openxmlformats.org/markup-compatibility/2006">
              <mc:Choice xmlns:v="urn:schemas-microsoft-com:vml" Requires="v">
                <p:oleObj name="Worksheet" r:id="rId3" imgW="4067497" imgH="2897287" progId="Excel.Sheet.8">
                  <p:embed/>
                </p:oleObj>
              </mc:Choice>
              <mc:Fallback>
                <p:oleObj name="Worksheet" r:id="rId3" imgW="4067497" imgH="289728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4343400" cy="30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 name="Straight Arrow Connector 2">
            <a:extLst>
              <a:ext uri="{FF2B5EF4-FFF2-40B4-BE49-F238E27FC236}">
                <a16:creationId xmlns:a16="http://schemas.microsoft.com/office/drawing/2014/main" id="{0DB51FA1-562A-2D40-B0F4-77429ECFD4B9}"/>
              </a:ext>
            </a:extLst>
          </p:cNvPr>
          <p:cNvCxnSpPr/>
          <p:nvPr/>
        </p:nvCxnSpPr>
        <p:spPr>
          <a:xfrm>
            <a:off x="4800600" y="2667000"/>
            <a:ext cx="0" cy="23622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533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65"/>
                                        </p:tgtEl>
                                        <p:attrNameLst>
                                          <p:attrName>style.visibility</p:attrName>
                                        </p:attrNameLst>
                                      </p:cBhvr>
                                      <p:to>
                                        <p:strVal val="visible"/>
                                      </p:to>
                                    </p:set>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A78C2D38-73EE-4DE4-AB0B-C1BC2E5E1705}" type="slidenum">
              <a:rPr lang="en-US" altLang="en-US"/>
              <a:pPr/>
              <a:t>29</a:t>
            </a:fld>
            <a:endParaRPr lang="en-US" altLang="en-US"/>
          </a:p>
        </p:txBody>
      </p:sp>
      <p:sp>
        <p:nvSpPr>
          <p:cNvPr id="125955" name="Rectangle 3"/>
          <p:cNvSpPr>
            <a:spLocks noGrp="1" noChangeArrowheads="1"/>
          </p:cNvSpPr>
          <p:nvPr>
            <p:ph type="body" sz="half" idx="4294967295"/>
          </p:nvPr>
        </p:nvSpPr>
        <p:spPr>
          <a:xfrm>
            <a:off x="0" y="1600200"/>
            <a:ext cx="4038600" cy="2133600"/>
          </a:xfrm>
        </p:spPr>
        <p:txBody>
          <a:bodyPr/>
          <a:lstStyle/>
          <a:p>
            <a:r>
              <a:rPr lang="en-US" altLang="en-US" sz="2800"/>
              <a:t>… he could have sorted by </a:t>
            </a:r>
            <a:r>
              <a:rPr lang="en-US" altLang="en-US" sz="2800" i="1"/>
              <a:t>name</a:t>
            </a:r>
            <a:r>
              <a:rPr lang="en-US" altLang="en-US" sz="2800"/>
              <a:t>, to show </a:t>
            </a:r>
            <a:r>
              <a:rPr lang="en-US" altLang="en-US" sz="2800" i="1">
                <a:solidFill>
                  <a:srgbClr val="0000FF"/>
                </a:solidFill>
              </a:rPr>
              <a:t>authority</a:t>
            </a:r>
            <a:r>
              <a:rPr lang="en-US" altLang="en-US" sz="2800"/>
              <a:t>. </a:t>
            </a:r>
          </a:p>
        </p:txBody>
      </p:sp>
      <p:sp>
        <p:nvSpPr>
          <p:cNvPr id="125956" name="Text Box 4"/>
          <p:cNvSpPr txBox="1">
            <a:spLocks noChangeArrowheads="1"/>
          </p:cNvSpPr>
          <p:nvPr/>
        </p:nvSpPr>
        <p:spPr bwMode="auto">
          <a:xfrm>
            <a:off x="609600" y="4114800"/>
            <a:ext cx="4038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a:t> </a:t>
            </a:r>
            <a:r>
              <a:rPr lang="en-US" altLang="en-US" sz="2800"/>
              <a:t>… he could have sorted by </a:t>
            </a:r>
            <a:r>
              <a:rPr lang="en-US" altLang="en-US" sz="2800" i="1"/>
              <a:t>longitude</a:t>
            </a:r>
            <a:r>
              <a:rPr lang="en-US" altLang="en-US" sz="2800"/>
              <a:t> to show the </a:t>
            </a:r>
            <a:r>
              <a:rPr lang="en-US" altLang="en-US" sz="2800" i="1">
                <a:solidFill>
                  <a:srgbClr val="0000FF"/>
                </a:solidFill>
              </a:rPr>
              <a:t>range</a:t>
            </a:r>
            <a:r>
              <a:rPr lang="en-US" altLang="en-US" sz="2800"/>
              <a:t>.</a:t>
            </a:r>
          </a:p>
        </p:txBody>
      </p:sp>
      <p:graphicFrame>
        <p:nvGraphicFramePr>
          <p:cNvPr id="125961" name="Object 9"/>
          <p:cNvGraphicFramePr>
            <a:graphicFrameLocks noChangeAspect="1"/>
          </p:cNvGraphicFramePr>
          <p:nvPr/>
        </p:nvGraphicFramePr>
        <p:xfrm>
          <a:off x="4572000" y="533400"/>
          <a:ext cx="4148138" cy="2897188"/>
        </p:xfrm>
        <a:graphic>
          <a:graphicData uri="http://schemas.openxmlformats.org/presentationml/2006/ole">
            <mc:AlternateContent xmlns:mc="http://schemas.openxmlformats.org/markup-compatibility/2006">
              <mc:Choice xmlns:v="urn:schemas-microsoft-com:vml" Requires="v">
                <p:oleObj name="Worksheet" r:id="rId3" imgW="4148306" imgH="2897287" progId="Excel.Sheet.8">
                  <p:embed/>
                </p:oleObj>
              </mc:Choice>
              <mc:Fallback>
                <p:oleObj name="Worksheet" r:id="rId3" imgW="4148306" imgH="289728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3400"/>
                        <a:ext cx="4148138"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5962" name="Object 10"/>
          <p:cNvGraphicFramePr>
            <a:graphicFrameLocks noChangeAspect="1"/>
          </p:cNvGraphicFramePr>
          <p:nvPr/>
        </p:nvGraphicFramePr>
        <p:xfrm>
          <a:off x="4572000" y="3505200"/>
          <a:ext cx="4130675" cy="2897188"/>
        </p:xfrm>
        <a:graphic>
          <a:graphicData uri="http://schemas.openxmlformats.org/presentationml/2006/ole">
            <mc:AlternateContent xmlns:mc="http://schemas.openxmlformats.org/markup-compatibility/2006">
              <mc:Choice xmlns:v="urn:schemas-microsoft-com:vml" Requires="v">
                <p:oleObj name="Worksheet" r:id="rId5" imgW="4129907" imgH="2897287" progId="Excel.Sheet.8">
                  <p:embed/>
                </p:oleObj>
              </mc:Choice>
              <mc:Fallback>
                <p:oleObj name="Worksheet" r:id="rId5" imgW="4129907" imgH="2897287"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505200"/>
                        <a:ext cx="4130675"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 name="Straight Arrow Connector 1">
            <a:extLst>
              <a:ext uri="{FF2B5EF4-FFF2-40B4-BE49-F238E27FC236}">
                <a16:creationId xmlns:a16="http://schemas.microsoft.com/office/drawing/2014/main" id="{C0F912AA-CDF3-8FA7-C170-8DB1D6FC5806}"/>
              </a:ext>
            </a:extLst>
          </p:cNvPr>
          <p:cNvCxnSpPr/>
          <p:nvPr/>
        </p:nvCxnSpPr>
        <p:spPr>
          <a:xfrm>
            <a:off x="4419600" y="1066800"/>
            <a:ext cx="0" cy="23622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89BAD9F-554F-7FFE-EE51-BD71B9ADF13C}"/>
              </a:ext>
            </a:extLst>
          </p:cNvPr>
          <p:cNvCxnSpPr>
            <a:cxnSpLocks/>
          </p:cNvCxnSpPr>
          <p:nvPr/>
        </p:nvCxnSpPr>
        <p:spPr>
          <a:xfrm flipH="1">
            <a:off x="4724400" y="4118080"/>
            <a:ext cx="2512" cy="2209800"/>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9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25961"/>
                                        </p:tgtEl>
                                        <p:attrNameLst>
                                          <p:attrName>style.visibility</p:attrName>
                                        </p:attrNameLst>
                                      </p:cBhvr>
                                      <p:to>
                                        <p:strVal val="visible"/>
                                      </p:to>
                                    </p:set>
                                    <p:anim calcmode="lin" valueType="num">
                                      <p:cBhvr additive="base">
                                        <p:cTn id="9" dur="500" fill="hold"/>
                                        <p:tgtEl>
                                          <p:spTgt spid="125961"/>
                                        </p:tgtEl>
                                        <p:attrNameLst>
                                          <p:attrName>ppt_x</p:attrName>
                                        </p:attrNameLst>
                                      </p:cBhvr>
                                      <p:tavLst>
                                        <p:tav tm="0">
                                          <p:val>
                                            <p:strVal val="#ppt_x"/>
                                          </p:val>
                                        </p:tav>
                                        <p:tav tm="100000">
                                          <p:val>
                                            <p:strVal val="#ppt_x"/>
                                          </p:val>
                                        </p:tav>
                                      </p:tavLst>
                                    </p:anim>
                                    <p:anim calcmode="lin" valueType="num">
                                      <p:cBhvr additive="base">
                                        <p:cTn id="10" dur="500" fill="hold"/>
                                        <p:tgtEl>
                                          <p:spTgt spid="125961"/>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6"/>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125962"/>
                                        </p:tgtEl>
                                        <p:attrNameLst>
                                          <p:attrName>style.visibility</p:attrName>
                                        </p:attrNameLst>
                                      </p:cBhvr>
                                      <p:to>
                                        <p:strVal val="visible"/>
                                      </p:to>
                                    </p:set>
                                    <p:anim calcmode="lin" valueType="num">
                                      <p:cBhvr additive="base">
                                        <p:cTn id="17" dur="500" fill="hold"/>
                                        <p:tgtEl>
                                          <p:spTgt spid="125962"/>
                                        </p:tgtEl>
                                        <p:attrNameLst>
                                          <p:attrName>ppt_x</p:attrName>
                                        </p:attrNameLst>
                                      </p:cBhvr>
                                      <p:tavLst>
                                        <p:tav tm="0">
                                          <p:val>
                                            <p:strVal val="#ppt_x"/>
                                          </p:val>
                                        </p:tav>
                                        <p:tav tm="100000">
                                          <p:val>
                                            <p:strVal val="#ppt_x"/>
                                          </p:val>
                                        </p:tav>
                                      </p:tavLst>
                                    </p:anim>
                                    <p:anim calcmode="lin" valueType="num">
                                      <p:cBhvr additive="base">
                                        <p:cTn id="18" dur="500" fill="hold"/>
                                        <p:tgtEl>
                                          <p:spTgt spid="12596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P spid="12595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37B1E-C906-449E-AFEA-55A33DC1420A}"/>
              </a:ext>
            </a:extLst>
          </p:cNvPr>
          <p:cNvSpPr>
            <a:spLocks noGrp="1"/>
          </p:cNvSpPr>
          <p:nvPr>
            <p:ph type="title"/>
          </p:nvPr>
        </p:nvSpPr>
        <p:spPr>
          <a:xfrm>
            <a:off x="476250" y="640823"/>
            <a:ext cx="2563994" cy="5583148"/>
          </a:xfrm>
        </p:spPr>
        <p:txBody>
          <a:bodyPr anchor="ctr">
            <a:normAutofit/>
          </a:bodyPr>
          <a:lstStyle/>
          <a:p>
            <a:r>
              <a:rPr lang="en-US" sz="4700"/>
              <a:t>Orienting questions</a:t>
            </a:r>
          </a:p>
        </p:txBody>
      </p:sp>
      <p:sp>
        <p:nvSpPr>
          <p:cNvPr id="1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44BEC6B-DFB2-436A-9B82-B30E9B257EB8}"/>
              </a:ext>
            </a:extLst>
          </p:cNvPr>
          <p:cNvSpPr>
            <a:spLocks noGrp="1"/>
          </p:cNvSpPr>
          <p:nvPr>
            <p:ph type="sldNum" sz="quarter" idx="12"/>
          </p:nvPr>
        </p:nvSpPr>
        <p:spPr>
          <a:xfrm>
            <a:off x="6457950" y="6356350"/>
            <a:ext cx="2057400" cy="365125"/>
          </a:xfrm>
        </p:spPr>
        <p:txBody>
          <a:bodyPr>
            <a:normAutofit/>
          </a:bodyPr>
          <a:lstStyle/>
          <a:p>
            <a:pPr>
              <a:spcAft>
                <a:spcPts val="600"/>
              </a:spcAft>
            </a:pPr>
            <a:fld id="{621225AB-15B9-4C79-A121-04D1DC7E2307}" type="slidenum">
              <a:rPr lang="en-US" smtClean="0"/>
              <a:pPr>
                <a:spcAft>
                  <a:spcPts val="600"/>
                </a:spcAft>
              </a:pPr>
              <a:t>3</a:t>
            </a:fld>
            <a:endParaRPr lang="en-US"/>
          </a:p>
        </p:txBody>
      </p:sp>
      <p:grpSp>
        <p:nvGrpSpPr>
          <p:cNvPr id="9" name="Group 8">
            <a:extLst>
              <a:ext uri="{FF2B5EF4-FFF2-40B4-BE49-F238E27FC236}">
                <a16:creationId xmlns:a16="http://schemas.microsoft.com/office/drawing/2014/main" id="{773BE65F-79BD-4133-9D4F-C76A0889ECA0}"/>
              </a:ext>
            </a:extLst>
          </p:cNvPr>
          <p:cNvGrpSpPr/>
          <p:nvPr/>
        </p:nvGrpSpPr>
        <p:grpSpPr>
          <a:xfrm>
            <a:off x="3486013" y="773040"/>
            <a:ext cx="5175384" cy="5368788"/>
            <a:chOff x="3486013" y="773040"/>
            <a:chExt cx="5175384" cy="5368788"/>
          </a:xfrm>
        </p:grpSpPr>
        <p:sp>
          <p:nvSpPr>
            <p:cNvPr id="11" name="Diamond 10">
              <a:extLst>
                <a:ext uri="{FF2B5EF4-FFF2-40B4-BE49-F238E27FC236}">
                  <a16:creationId xmlns:a16="http://schemas.microsoft.com/office/drawing/2014/main" id="{6F21072F-73F5-419E-89AD-9A7BF5FB76EC}"/>
                </a:ext>
              </a:extLst>
            </p:cNvPr>
            <p:cNvSpPr/>
            <p:nvPr/>
          </p:nvSpPr>
          <p:spPr>
            <a:xfrm>
              <a:off x="3486013" y="821200"/>
              <a:ext cx="5175384" cy="5175384"/>
            </a:xfrm>
            <a:prstGeom prst="diamond">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13" name="Freeform: Shape 12">
              <a:extLst>
                <a:ext uri="{FF2B5EF4-FFF2-40B4-BE49-F238E27FC236}">
                  <a16:creationId xmlns:a16="http://schemas.microsoft.com/office/drawing/2014/main" id="{3D8729E2-14AD-4CD4-9B5B-0A6648541E05}"/>
                </a:ext>
              </a:extLst>
            </p:cNvPr>
            <p:cNvSpPr/>
            <p:nvPr/>
          </p:nvSpPr>
          <p:spPr>
            <a:xfrm>
              <a:off x="3848718" y="773040"/>
              <a:ext cx="2018399" cy="2018399"/>
            </a:xfrm>
            <a:custGeom>
              <a:avLst/>
              <a:gdLst>
                <a:gd name="connsiteX0" fmla="*/ 0 w 2018399"/>
                <a:gd name="connsiteY0" fmla="*/ 336407 h 2018399"/>
                <a:gd name="connsiteX1" fmla="*/ 336407 w 2018399"/>
                <a:gd name="connsiteY1" fmla="*/ 0 h 2018399"/>
                <a:gd name="connsiteX2" fmla="*/ 1681992 w 2018399"/>
                <a:gd name="connsiteY2" fmla="*/ 0 h 2018399"/>
                <a:gd name="connsiteX3" fmla="*/ 2018399 w 2018399"/>
                <a:gd name="connsiteY3" fmla="*/ 336407 h 2018399"/>
                <a:gd name="connsiteX4" fmla="*/ 2018399 w 2018399"/>
                <a:gd name="connsiteY4" fmla="*/ 1681992 h 2018399"/>
                <a:gd name="connsiteX5" fmla="*/ 1681992 w 2018399"/>
                <a:gd name="connsiteY5" fmla="*/ 2018399 h 2018399"/>
                <a:gd name="connsiteX6" fmla="*/ 336407 w 2018399"/>
                <a:gd name="connsiteY6" fmla="*/ 2018399 h 2018399"/>
                <a:gd name="connsiteX7" fmla="*/ 0 w 2018399"/>
                <a:gd name="connsiteY7" fmla="*/ 1681992 h 2018399"/>
                <a:gd name="connsiteX8" fmla="*/ 0 w 2018399"/>
                <a:gd name="connsiteY8" fmla="*/ 336407 h 20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399" h="2018399">
                  <a:moveTo>
                    <a:pt x="0" y="336407"/>
                  </a:moveTo>
                  <a:cubicBezTo>
                    <a:pt x="0" y="150615"/>
                    <a:pt x="150615" y="0"/>
                    <a:pt x="336407" y="0"/>
                  </a:cubicBezTo>
                  <a:lnTo>
                    <a:pt x="1681992" y="0"/>
                  </a:lnTo>
                  <a:cubicBezTo>
                    <a:pt x="1867784" y="0"/>
                    <a:pt x="2018399" y="150615"/>
                    <a:pt x="2018399" y="336407"/>
                  </a:cubicBezTo>
                  <a:lnTo>
                    <a:pt x="2018399" y="1681992"/>
                  </a:lnTo>
                  <a:cubicBezTo>
                    <a:pt x="2018399" y="1867784"/>
                    <a:pt x="1867784" y="2018399"/>
                    <a:pt x="1681992" y="2018399"/>
                  </a:cubicBezTo>
                  <a:lnTo>
                    <a:pt x="336407" y="2018399"/>
                  </a:lnTo>
                  <a:cubicBezTo>
                    <a:pt x="150615" y="2018399"/>
                    <a:pt x="0" y="1867784"/>
                    <a:pt x="0" y="1681992"/>
                  </a:cubicBezTo>
                  <a:lnTo>
                    <a:pt x="0" y="33640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9970" tIns="189970" rIns="189970" bIns="189970" numCol="1" spcCol="1270" anchor="ctr" anchorCtr="0">
              <a:noAutofit/>
            </a:bodyPr>
            <a:lstStyle/>
            <a:p>
              <a:pPr marL="0" lvl="0" indent="0" algn="ctr" defTabSz="1066800">
                <a:lnSpc>
                  <a:spcPct val="90000"/>
                </a:lnSpc>
                <a:spcBef>
                  <a:spcPct val="0"/>
                </a:spcBef>
                <a:spcAft>
                  <a:spcPct val="35000"/>
                </a:spcAft>
                <a:buNone/>
              </a:pPr>
              <a:r>
                <a:rPr lang="en-US" sz="2400" kern="1200" dirty="0"/>
                <a:t>What motivated graphical inventions?</a:t>
              </a:r>
            </a:p>
          </p:txBody>
        </p:sp>
        <p:sp>
          <p:nvSpPr>
            <p:cNvPr id="15" name="Freeform: Shape 14">
              <a:extLst>
                <a:ext uri="{FF2B5EF4-FFF2-40B4-BE49-F238E27FC236}">
                  <a16:creationId xmlns:a16="http://schemas.microsoft.com/office/drawing/2014/main" id="{0C638913-1A74-4053-9E7D-35B9127D1D16}"/>
                </a:ext>
              </a:extLst>
            </p:cNvPr>
            <p:cNvSpPr/>
            <p:nvPr/>
          </p:nvSpPr>
          <p:spPr>
            <a:xfrm>
              <a:off x="6093487" y="1312861"/>
              <a:ext cx="2567909" cy="2018399"/>
            </a:xfrm>
            <a:custGeom>
              <a:avLst/>
              <a:gdLst>
                <a:gd name="connsiteX0" fmla="*/ 0 w 2567909"/>
                <a:gd name="connsiteY0" fmla="*/ 336407 h 2018399"/>
                <a:gd name="connsiteX1" fmla="*/ 336407 w 2567909"/>
                <a:gd name="connsiteY1" fmla="*/ 0 h 2018399"/>
                <a:gd name="connsiteX2" fmla="*/ 2231502 w 2567909"/>
                <a:gd name="connsiteY2" fmla="*/ 0 h 2018399"/>
                <a:gd name="connsiteX3" fmla="*/ 2567909 w 2567909"/>
                <a:gd name="connsiteY3" fmla="*/ 336407 h 2018399"/>
                <a:gd name="connsiteX4" fmla="*/ 2567909 w 2567909"/>
                <a:gd name="connsiteY4" fmla="*/ 1681992 h 2018399"/>
                <a:gd name="connsiteX5" fmla="*/ 2231502 w 2567909"/>
                <a:gd name="connsiteY5" fmla="*/ 2018399 h 2018399"/>
                <a:gd name="connsiteX6" fmla="*/ 336407 w 2567909"/>
                <a:gd name="connsiteY6" fmla="*/ 2018399 h 2018399"/>
                <a:gd name="connsiteX7" fmla="*/ 0 w 2567909"/>
                <a:gd name="connsiteY7" fmla="*/ 1681992 h 2018399"/>
                <a:gd name="connsiteX8" fmla="*/ 0 w 2567909"/>
                <a:gd name="connsiteY8" fmla="*/ 336407 h 20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7909" h="2018399">
                  <a:moveTo>
                    <a:pt x="0" y="336407"/>
                  </a:moveTo>
                  <a:cubicBezTo>
                    <a:pt x="0" y="150615"/>
                    <a:pt x="150615" y="0"/>
                    <a:pt x="336407" y="0"/>
                  </a:cubicBezTo>
                  <a:lnTo>
                    <a:pt x="2231502" y="0"/>
                  </a:lnTo>
                  <a:cubicBezTo>
                    <a:pt x="2417294" y="0"/>
                    <a:pt x="2567909" y="150615"/>
                    <a:pt x="2567909" y="336407"/>
                  </a:cubicBezTo>
                  <a:lnTo>
                    <a:pt x="2567909" y="1681992"/>
                  </a:lnTo>
                  <a:cubicBezTo>
                    <a:pt x="2567909" y="1867784"/>
                    <a:pt x="2417294" y="2018399"/>
                    <a:pt x="2231502" y="2018399"/>
                  </a:cubicBezTo>
                  <a:lnTo>
                    <a:pt x="336407" y="2018399"/>
                  </a:lnTo>
                  <a:cubicBezTo>
                    <a:pt x="150615" y="2018399"/>
                    <a:pt x="0" y="1867784"/>
                    <a:pt x="0" y="1681992"/>
                  </a:cubicBezTo>
                  <a:lnTo>
                    <a:pt x="0" y="33640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9970" tIns="189970" rIns="189970" bIns="189970" numCol="1" spcCol="1270" anchor="ctr" anchorCtr="0">
              <a:noAutofit/>
            </a:bodyPr>
            <a:lstStyle/>
            <a:p>
              <a:pPr marL="0" lvl="0" indent="0" algn="ctr" defTabSz="1066800">
                <a:lnSpc>
                  <a:spcPct val="90000"/>
                </a:lnSpc>
                <a:spcBef>
                  <a:spcPct val="0"/>
                </a:spcBef>
                <a:spcAft>
                  <a:spcPct val="35000"/>
                </a:spcAft>
                <a:buNone/>
              </a:pPr>
              <a:r>
                <a:rPr lang="en-US" sz="2400" kern="1200" dirty="0"/>
                <a:t>What was the communication goal?</a:t>
              </a:r>
            </a:p>
          </p:txBody>
        </p:sp>
        <p:sp>
          <p:nvSpPr>
            <p:cNvPr id="17" name="Freeform: Shape 16">
              <a:extLst>
                <a:ext uri="{FF2B5EF4-FFF2-40B4-BE49-F238E27FC236}">
                  <a16:creationId xmlns:a16="http://schemas.microsoft.com/office/drawing/2014/main" id="{71904935-7C23-4D99-B69D-968B54665E51}"/>
                </a:ext>
              </a:extLst>
            </p:cNvPr>
            <p:cNvSpPr/>
            <p:nvPr/>
          </p:nvSpPr>
          <p:spPr>
            <a:xfrm>
              <a:off x="3977674" y="3292877"/>
              <a:ext cx="2018399" cy="2018399"/>
            </a:xfrm>
            <a:custGeom>
              <a:avLst/>
              <a:gdLst>
                <a:gd name="connsiteX0" fmla="*/ 0 w 2018399"/>
                <a:gd name="connsiteY0" fmla="*/ 336407 h 2018399"/>
                <a:gd name="connsiteX1" fmla="*/ 336407 w 2018399"/>
                <a:gd name="connsiteY1" fmla="*/ 0 h 2018399"/>
                <a:gd name="connsiteX2" fmla="*/ 1681992 w 2018399"/>
                <a:gd name="connsiteY2" fmla="*/ 0 h 2018399"/>
                <a:gd name="connsiteX3" fmla="*/ 2018399 w 2018399"/>
                <a:gd name="connsiteY3" fmla="*/ 336407 h 2018399"/>
                <a:gd name="connsiteX4" fmla="*/ 2018399 w 2018399"/>
                <a:gd name="connsiteY4" fmla="*/ 1681992 h 2018399"/>
                <a:gd name="connsiteX5" fmla="*/ 1681992 w 2018399"/>
                <a:gd name="connsiteY5" fmla="*/ 2018399 h 2018399"/>
                <a:gd name="connsiteX6" fmla="*/ 336407 w 2018399"/>
                <a:gd name="connsiteY6" fmla="*/ 2018399 h 2018399"/>
                <a:gd name="connsiteX7" fmla="*/ 0 w 2018399"/>
                <a:gd name="connsiteY7" fmla="*/ 1681992 h 2018399"/>
                <a:gd name="connsiteX8" fmla="*/ 0 w 2018399"/>
                <a:gd name="connsiteY8" fmla="*/ 336407 h 20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399" h="2018399">
                  <a:moveTo>
                    <a:pt x="0" y="336407"/>
                  </a:moveTo>
                  <a:cubicBezTo>
                    <a:pt x="0" y="150615"/>
                    <a:pt x="150615" y="0"/>
                    <a:pt x="336407" y="0"/>
                  </a:cubicBezTo>
                  <a:lnTo>
                    <a:pt x="1681992" y="0"/>
                  </a:lnTo>
                  <a:cubicBezTo>
                    <a:pt x="1867784" y="0"/>
                    <a:pt x="2018399" y="150615"/>
                    <a:pt x="2018399" y="336407"/>
                  </a:cubicBezTo>
                  <a:lnTo>
                    <a:pt x="2018399" y="1681992"/>
                  </a:lnTo>
                  <a:cubicBezTo>
                    <a:pt x="2018399" y="1867784"/>
                    <a:pt x="1867784" y="2018399"/>
                    <a:pt x="1681992" y="2018399"/>
                  </a:cubicBezTo>
                  <a:lnTo>
                    <a:pt x="336407" y="2018399"/>
                  </a:lnTo>
                  <a:cubicBezTo>
                    <a:pt x="150615" y="2018399"/>
                    <a:pt x="0" y="1867784"/>
                    <a:pt x="0" y="1681992"/>
                  </a:cubicBezTo>
                  <a:lnTo>
                    <a:pt x="0" y="33640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4730" tIns="174730" rIns="174730" bIns="174730" numCol="1" spcCol="1270" anchor="t" anchorCtr="0">
              <a:noAutofit/>
            </a:bodyPr>
            <a:lstStyle/>
            <a:p>
              <a:pPr marL="0" lvl="0" indent="0" algn="l" defTabSz="889000">
                <a:lnSpc>
                  <a:spcPct val="90000"/>
                </a:lnSpc>
                <a:spcBef>
                  <a:spcPct val="0"/>
                </a:spcBef>
                <a:spcAft>
                  <a:spcPct val="35000"/>
                </a:spcAft>
                <a:buNone/>
              </a:pPr>
              <a:r>
                <a:rPr lang="en-US" sz="2000" kern="1200" dirty="0"/>
                <a:t>How does it relate to other developments?</a:t>
              </a:r>
            </a:p>
            <a:p>
              <a:pPr marL="171450" lvl="1" indent="-171450" algn="l" defTabSz="711200">
                <a:lnSpc>
                  <a:spcPct val="90000"/>
                </a:lnSpc>
                <a:spcBef>
                  <a:spcPct val="0"/>
                </a:spcBef>
                <a:spcAft>
                  <a:spcPct val="15000"/>
                </a:spcAft>
                <a:buChar char="•"/>
              </a:pPr>
              <a:r>
                <a:rPr lang="en-US" sz="1600" kern="1200" dirty="0"/>
                <a:t>What were the pre-cursors?</a:t>
              </a:r>
            </a:p>
          </p:txBody>
        </p:sp>
        <p:sp>
          <p:nvSpPr>
            <p:cNvPr id="21" name="Freeform: Shape 20">
              <a:extLst>
                <a:ext uri="{FF2B5EF4-FFF2-40B4-BE49-F238E27FC236}">
                  <a16:creationId xmlns:a16="http://schemas.microsoft.com/office/drawing/2014/main" id="{738CA7D1-DD2F-4EE1-9945-462C020C1876}"/>
                </a:ext>
              </a:extLst>
            </p:cNvPr>
            <p:cNvSpPr/>
            <p:nvPr/>
          </p:nvSpPr>
          <p:spPr>
            <a:xfrm>
              <a:off x="6215278" y="4123429"/>
              <a:ext cx="2018399" cy="2018399"/>
            </a:xfrm>
            <a:custGeom>
              <a:avLst/>
              <a:gdLst>
                <a:gd name="connsiteX0" fmla="*/ 0 w 2018399"/>
                <a:gd name="connsiteY0" fmla="*/ 336407 h 2018399"/>
                <a:gd name="connsiteX1" fmla="*/ 336407 w 2018399"/>
                <a:gd name="connsiteY1" fmla="*/ 0 h 2018399"/>
                <a:gd name="connsiteX2" fmla="*/ 1681992 w 2018399"/>
                <a:gd name="connsiteY2" fmla="*/ 0 h 2018399"/>
                <a:gd name="connsiteX3" fmla="*/ 2018399 w 2018399"/>
                <a:gd name="connsiteY3" fmla="*/ 336407 h 2018399"/>
                <a:gd name="connsiteX4" fmla="*/ 2018399 w 2018399"/>
                <a:gd name="connsiteY4" fmla="*/ 1681992 h 2018399"/>
                <a:gd name="connsiteX5" fmla="*/ 1681992 w 2018399"/>
                <a:gd name="connsiteY5" fmla="*/ 2018399 h 2018399"/>
                <a:gd name="connsiteX6" fmla="*/ 336407 w 2018399"/>
                <a:gd name="connsiteY6" fmla="*/ 2018399 h 2018399"/>
                <a:gd name="connsiteX7" fmla="*/ 0 w 2018399"/>
                <a:gd name="connsiteY7" fmla="*/ 1681992 h 2018399"/>
                <a:gd name="connsiteX8" fmla="*/ 0 w 2018399"/>
                <a:gd name="connsiteY8" fmla="*/ 336407 h 20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399" h="2018399">
                  <a:moveTo>
                    <a:pt x="0" y="336407"/>
                  </a:moveTo>
                  <a:cubicBezTo>
                    <a:pt x="0" y="150615"/>
                    <a:pt x="150615" y="0"/>
                    <a:pt x="336407" y="0"/>
                  </a:cubicBezTo>
                  <a:lnTo>
                    <a:pt x="1681992" y="0"/>
                  </a:lnTo>
                  <a:cubicBezTo>
                    <a:pt x="1867784" y="0"/>
                    <a:pt x="2018399" y="150615"/>
                    <a:pt x="2018399" y="336407"/>
                  </a:cubicBezTo>
                  <a:lnTo>
                    <a:pt x="2018399" y="1681992"/>
                  </a:lnTo>
                  <a:cubicBezTo>
                    <a:pt x="2018399" y="1867784"/>
                    <a:pt x="1867784" y="2018399"/>
                    <a:pt x="1681992" y="2018399"/>
                  </a:cubicBezTo>
                  <a:lnTo>
                    <a:pt x="336407" y="2018399"/>
                  </a:lnTo>
                  <a:cubicBezTo>
                    <a:pt x="150615" y="2018399"/>
                    <a:pt x="0" y="1867784"/>
                    <a:pt x="0" y="1681992"/>
                  </a:cubicBezTo>
                  <a:lnTo>
                    <a:pt x="0" y="33640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9970" tIns="189970" rIns="189970" bIns="189970" numCol="1" spcCol="1270" anchor="ctr" anchorCtr="0">
              <a:noAutofit/>
            </a:bodyPr>
            <a:lstStyle/>
            <a:p>
              <a:pPr marL="0" lvl="0" indent="0" algn="ctr" defTabSz="1066800">
                <a:lnSpc>
                  <a:spcPct val="90000"/>
                </a:lnSpc>
                <a:spcBef>
                  <a:spcPct val="0"/>
                </a:spcBef>
                <a:spcAft>
                  <a:spcPct val="35000"/>
                </a:spcAft>
                <a:buNone/>
              </a:pPr>
              <a:r>
                <a:rPr lang="en-US" sz="2400" kern="1200" dirty="0"/>
                <a:t>How has this idea been used or re-invented today?</a:t>
              </a:r>
            </a:p>
          </p:txBody>
        </p:sp>
      </p:grpSp>
      <p:pic>
        <p:nvPicPr>
          <p:cNvPr id="7" name="Picture 6" descr="Icon&#10;&#10;Description automatically generated">
            <a:extLst>
              <a:ext uri="{FF2B5EF4-FFF2-40B4-BE49-F238E27FC236}">
                <a16:creationId xmlns:a16="http://schemas.microsoft.com/office/drawing/2014/main" id="{5A9E3684-3AE8-478A-9A38-1220AC9862E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4257" y="914400"/>
            <a:ext cx="1428952" cy="1905000"/>
          </a:xfrm>
          <a:prstGeom prst="rect">
            <a:avLst/>
          </a:prstGeom>
        </p:spPr>
      </p:pic>
      <p:sp>
        <p:nvSpPr>
          <p:cNvPr id="22" name="TextBox 21">
            <a:extLst>
              <a:ext uri="{FF2B5EF4-FFF2-40B4-BE49-F238E27FC236}">
                <a16:creationId xmlns:a16="http://schemas.microsoft.com/office/drawing/2014/main" id="{52EAACA9-1269-4198-AE26-875080B4B189}"/>
              </a:ext>
            </a:extLst>
          </p:cNvPr>
          <p:cNvSpPr txBox="1"/>
          <p:nvPr/>
        </p:nvSpPr>
        <p:spPr>
          <a:xfrm>
            <a:off x="577231" y="4800600"/>
            <a:ext cx="2318369" cy="1077218"/>
          </a:xfrm>
          <a:prstGeom prst="rect">
            <a:avLst/>
          </a:prstGeom>
          <a:noFill/>
        </p:spPr>
        <p:txBody>
          <a:bodyPr wrap="square" rtlCol="0">
            <a:spAutoFit/>
          </a:bodyPr>
          <a:lstStyle/>
          <a:p>
            <a:pPr algn="ctr"/>
            <a:r>
              <a:rPr lang="en-US" sz="3200" dirty="0">
                <a:solidFill>
                  <a:schemeClr val="bg1"/>
                </a:solidFill>
              </a:rPr>
              <a:t>History in context</a:t>
            </a:r>
          </a:p>
        </p:txBody>
      </p:sp>
    </p:spTree>
    <p:extLst>
      <p:ext uri="{BB962C8B-B14F-4D97-AF65-F5344CB8AC3E}">
        <p14:creationId xmlns:p14="http://schemas.microsoft.com/office/powerpoint/2010/main" val="425115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EBEA641D-2147-43AB-9BD2-129ABB207033}" type="slidenum">
              <a:rPr lang="en-US" altLang="en-US"/>
              <a:pPr/>
              <a:t>30</a:t>
            </a:fld>
            <a:endParaRPr lang="en-US" altLang="en-US"/>
          </a:p>
        </p:txBody>
      </p:sp>
      <p:sp>
        <p:nvSpPr>
          <p:cNvPr id="30722" name="Rectangle 2"/>
          <p:cNvSpPr>
            <a:spLocks noGrp="1" noChangeArrowheads="1"/>
          </p:cNvSpPr>
          <p:nvPr>
            <p:ph type="title"/>
          </p:nvPr>
        </p:nvSpPr>
        <p:spPr/>
        <p:txBody>
          <a:bodyPr>
            <a:normAutofit fontScale="90000"/>
          </a:bodyPr>
          <a:lstStyle/>
          <a:p>
            <a:r>
              <a:rPr lang="en-US" altLang="en-US" dirty="0"/>
              <a:t>Only a graph shows…</a:t>
            </a:r>
          </a:p>
        </p:txBody>
      </p:sp>
      <p:sp>
        <p:nvSpPr>
          <p:cNvPr id="30723" name="Rectangle 3"/>
          <p:cNvSpPr>
            <a:spLocks noGrp="1" noChangeArrowheads="1"/>
          </p:cNvSpPr>
          <p:nvPr>
            <p:ph idx="1"/>
          </p:nvPr>
        </p:nvSpPr>
        <p:spPr>
          <a:xfrm>
            <a:off x="457200" y="2743200"/>
            <a:ext cx="8229600" cy="3200400"/>
          </a:xfrm>
        </p:spPr>
        <p:txBody>
          <a:bodyPr/>
          <a:lstStyle/>
          <a:p>
            <a:endParaRPr lang="en-US" altLang="en-US"/>
          </a:p>
        </p:txBody>
      </p:sp>
      <p:pic>
        <p:nvPicPr>
          <p:cNvPr id="30724" name="Picture 4" descr="langren_it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722563"/>
            <a:ext cx="8458200" cy="21383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0EB4564-70C0-0D1B-A34C-E3F219168293}"/>
              </a:ext>
            </a:extLst>
          </p:cNvPr>
          <p:cNvGrpSpPr/>
          <p:nvPr/>
        </p:nvGrpSpPr>
        <p:grpSpPr>
          <a:xfrm>
            <a:off x="3505200" y="4495800"/>
            <a:ext cx="2667000" cy="823913"/>
            <a:chOff x="3505200" y="4495800"/>
            <a:chExt cx="2667000" cy="823913"/>
          </a:xfrm>
        </p:grpSpPr>
        <p:sp>
          <p:nvSpPr>
            <p:cNvPr id="30725" name="Text Box 5"/>
            <p:cNvSpPr txBox="1">
              <a:spLocks noChangeArrowheads="1"/>
            </p:cNvSpPr>
            <p:nvPr/>
          </p:nvSpPr>
          <p:spPr bwMode="auto">
            <a:xfrm>
              <a:off x="3505200" y="4953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0000"/>
                  </a:solidFill>
                </a:rPr>
                <a:t>Actual distance=16</a:t>
              </a:r>
              <a:r>
                <a:rPr lang="en-US" altLang="en-US" baseline="30000" dirty="0">
                  <a:solidFill>
                    <a:srgbClr val="FF0000"/>
                  </a:solidFill>
                </a:rPr>
                <a:t>o</a:t>
              </a:r>
              <a:r>
                <a:rPr lang="en-US" altLang="en-US" dirty="0">
                  <a:solidFill>
                    <a:srgbClr val="FF0000"/>
                  </a:solidFill>
                </a:rPr>
                <a:t>30’</a:t>
              </a:r>
            </a:p>
          </p:txBody>
        </p:sp>
        <p:sp>
          <p:nvSpPr>
            <p:cNvPr id="30726" name="Line 6"/>
            <p:cNvSpPr>
              <a:spLocks noChangeShapeType="1"/>
            </p:cNvSpPr>
            <p:nvPr/>
          </p:nvSpPr>
          <p:spPr bwMode="auto">
            <a:xfrm flipV="1">
              <a:off x="4800600" y="4495800"/>
              <a:ext cx="0" cy="457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7" name="Text Box 7"/>
          <p:cNvSpPr txBox="1">
            <a:spLocks noChangeArrowheads="1"/>
          </p:cNvSpPr>
          <p:nvPr/>
        </p:nvSpPr>
        <p:spPr bwMode="auto">
          <a:xfrm>
            <a:off x="5551488" y="5445125"/>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FF"/>
                </a:solidFill>
              </a:rPr>
              <a:t>Estimated distance</a:t>
            </a:r>
          </a:p>
        </p:txBody>
      </p:sp>
      <p:sp>
        <p:nvSpPr>
          <p:cNvPr id="30728" name="Line 8"/>
          <p:cNvSpPr>
            <a:spLocks noChangeShapeType="1"/>
          </p:cNvSpPr>
          <p:nvPr/>
        </p:nvSpPr>
        <p:spPr bwMode="auto">
          <a:xfrm flipV="1">
            <a:off x="6781800" y="4495800"/>
            <a:ext cx="0" cy="9906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 name="Group 1">
            <a:extLst>
              <a:ext uri="{FF2B5EF4-FFF2-40B4-BE49-F238E27FC236}">
                <a16:creationId xmlns:a16="http://schemas.microsoft.com/office/drawing/2014/main" id="{F76CCB0B-7031-A0B1-B145-4A2FA76F112A}"/>
              </a:ext>
            </a:extLst>
          </p:cNvPr>
          <p:cNvGrpSpPr/>
          <p:nvPr/>
        </p:nvGrpSpPr>
        <p:grpSpPr>
          <a:xfrm>
            <a:off x="4876800" y="4648200"/>
            <a:ext cx="1828800" cy="366713"/>
            <a:chOff x="4876800" y="4648200"/>
            <a:chExt cx="1828800" cy="366713"/>
          </a:xfrm>
        </p:grpSpPr>
        <p:sp>
          <p:nvSpPr>
            <p:cNvPr id="30729" name="Line 9"/>
            <p:cNvSpPr>
              <a:spLocks noChangeShapeType="1"/>
            </p:cNvSpPr>
            <p:nvPr/>
          </p:nvSpPr>
          <p:spPr bwMode="auto">
            <a:xfrm>
              <a:off x="4876800" y="4724400"/>
              <a:ext cx="1828800" cy="0"/>
            </a:xfrm>
            <a:prstGeom prst="line">
              <a:avLst/>
            </a:prstGeom>
            <a:noFill/>
            <a:ln w="254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Text Box 10"/>
            <p:cNvSpPr txBox="1">
              <a:spLocks noChangeArrowheads="1"/>
            </p:cNvSpPr>
            <p:nvPr/>
          </p:nvSpPr>
          <p:spPr bwMode="auto">
            <a:xfrm>
              <a:off x="5334000" y="46482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0000FF"/>
                  </a:solidFill>
                </a:rPr>
                <a:t>bias</a:t>
              </a:r>
            </a:p>
          </p:txBody>
        </p:sp>
      </p:grpSp>
      <p:sp>
        <p:nvSpPr>
          <p:cNvPr id="30731" name="Text Box 11"/>
          <p:cNvSpPr txBox="1">
            <a:spLocks noChangeArrowheads="1"/>
          </p:cNvSpPr>
          <p:nvPr/>
        </p:nvSpPr>
        <p:spPr bwMode="auto">
          <a:xfrm>
            <a:off x="517525" y="1255713"/>
            <a:ext cx="8093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30732" name="Text Box 12"/>
          <p:cNvSpPr txBox="1">
            <a:spLocks noChangeArrowheads="1"/>
          </p:cNvSpPr>
          <p:nvPr/>
        </p:nvSpPr>
        <p:spPr bwMode="auto">
          <a:xfrm>
            <a:off x="533400" y="1495425"/>
            <a:ext cx="43656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0000"/>
              </a:lnSpc>
              <a:buClr>
                <a:srgbClr val="0000FF"/>
              </a:buClr>
              <a:buSzPct val="125000"/>
              <a:buFont typeface="Arial" charset="0"/>
              <a:buChar char="•"/>
            </a:pPr>
            <a:r>
              <a:rPr lang="en-US" altLang="en-US" dirty="0"/>
              <a:t> central location</a:t>
            </a:r>
          </a:p>
          <a:p>
            <a:pPr>
              <a:lnSpc>
                <a:spcPct val="60000"/>
              </a:lnSpc>
              <a:spcBef>
                <a:spcPct val="50000"/>
              </a:spcBef>
              <a:buClr>
                <a:srgbClr val="0000FF"/>
              </a:buClr>
              <a:buSzPct val="125000"/>
              <a:buFont typeface="Arial" charset="0"/>
              <a:buChar char="•"/>
            </a:pPr>
            <a:r>
              <a:rPr lang="en-US" altLang="en-US" dirty="0"/>
              <a:t> bias</a:t>
            </a:r>
          </a:p>
          <a:p>
            <a:pPr>
              <a:lnSpc>
                <a:spcPct val="60000"/>
              </a:lnSpc>
              <a:spcBef>
                <a:spcPct val="50000"/>
              </a:spcBef>
              <a:buClr>
                <a:srgbClr val="0000FF"/>
              </a:buClr>
              <a:buSzPct val="125000"/>
              <a:buFont typeface="Arial" charset="0"/>
              <a:buChar char="•"/>
            </a:pPr>
            <a:r>
              <a:rPr lang="en-US" altLang="en-US" dirty="0"/>
              <a:t> name labels– avoiding overplotting</a:t>
            </a:r>
          </a:p>
        </p:txBody>
      </p:sp>
      <p:grpSp>
        <p:nvGrpSpPr>
          <p:cNvPr id="4" name="Group 3">
            <a:extLst>
              <a:ext uri="{FF2B5EF4-FFF2-40B4-BE49-F238E27FC236}">
                <a16:creationId xmlns:a16="http://schemas.microsoft.com/office/drawing/2014/main" id="{BFD1CD10-FB5F-8BAE-FD28-05E31E3216DC}"/>
              </a:ext>
            </a:extLst>
          </p:cNvPr>
          <p:cNvGrpSpPr/>
          <p:nvPr/>
        </p:nvGrpSpPr>
        <p:grpSpPr>
          <a:xfrm>
            <a:off x="5181600" y="2819400"/>
            <a:ext cx="3429000" cy="366713"/>
            <a:chOff x="5181600" y="2819400"/>
            <a:chExt cx="3429000" cy="366713"/>
          </a:xfrm>
        </p:grpSpPr>
        <p:sp>
          <p:nvSpPr>
            <p:cNvPr id="30733" name="Line 13"/>
            <p:cNvSpPr>
              <a:spLocks noChangeShapeType="1"/>
            </p:cNvSpPr>
            <p:nvPr/>
          </p:nvSpPr>
          <p:spPr bwMode="auto">
            <a:xfrm>
              <a:off x="5181600" y="2819400"/>
              <a:ext cx="3429000" cy="0"/>
            </a:xfrm>
            <a:prstGeom prst="line">
              <a:avLst/>
            </a:prstGeom>
            <a:noFill/>
            <a:ln w="254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Text Box 14"/>
            <p:cNvSpPr txBox="1">
              <a:spLocks noChangeArrowheads="1"/>
            </p:cNvSpPr>
            <p:nvPr/>
          </p:nvSpPr>
          <p:spPr bwMode="auto">
            <a:xfrm>
              <a:off x="6400800" y="28194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pPr>
                <a:spcBef>
                  <a:spcPct val="50000"/>
                </a:spcBef>
              </a:pPr>
              <a:r>
                <a:rPr lang="en-US" altLang="en-US" dirty="0">
                  <a:solidFill>
                    <a:srgbClr val="0000FF"/>
                  </a:solidFill>
                </a:rPr>
                <a:t>range</a:t>
              </a:r>
            </a:p>
          </p:txBody>
        </p:sp>
      </p:grpSp>
      <p:sp>
        <p:nvSpPr>
          <p:cNvPr id="30735" name="Rectangle 15"/>
          <p:cNvSpPr>
            <a:spLocks noChangeArrowheads="1"/>
          </p:cNvSpPr>
          <p:nvPr/>
        </p:nvSpPr>
        <p:spPr bwMode="auto">
          <a:xfrm>
            <a:off x="4646613" y="1470025"/>
            <a:ext cx="38115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rgbClr val="0000FF"/>
              </a:buClr>
              <a:buSzPct val="125000"/>
              <a:buFontTx/>
              <a:buChar char="•"/>
            </a:pPr>
            <a:r>
              <a:rPr lang="en-US" altLang="en-US" dirty="0"/>
              <a:t> wide variability</a:t>
            </a:r>
          </a:p>
          <a:p>
            <a:pPr>
              <a:buClr>
                <a:srgbClr val="0000FF"/>
              </a:buClr>
              <a:buSzPct val="125000"/>
              <a:buFontTx/>
              <a:buChar char="•"/>
            </a:pPr>
            <a:r>
              <a:rPr lang="en-US" altLang="en-US" dirty="0"/>
              <a:t> clustering, detached observations</a:t>
            </a:r>
          </a:p>
          <a:p>
            <a:pPr>
              <a:buClr>
                <a:srgbClr val="0000FF"/>
              </a:buClr>
              <a:buSzPct val="125000"/>
            </a:pPr>
            <a:endParaRPr lang="en-US" altLang="en-US" dirty="0">
              <a:solidFill>
                <a:schemeClr val="bg2"/>
              </a:solidFill>
            </a:endParaRPr>
          </a:p>
        </p:txBody>
      </p:sp>
      <p:sp>
        <p:nvSpPr>
          <p:cNvPr id="30736" name="Text Box 16"/>
          <p:cNvSpPr txBox="1">
            <a:spLocks noChangeArrowheads="1"/>
          </p:cNvSpPr>
          <p:nvPr/>
        </p:nvSpPr>
        <p:spPr bwMode="auto">
          <a:xfrm>
            <a:off x="420687" y="6019800"/>
            <a:ext cx="83216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1200"/>
              </a:spcAft>
            </a:pPr>
            <a:r>
              <a:rPr lang="en-US" altLang="en-US" sz="1200" dirty="0"/>
              <a:t>See: Friendly, M., &amp; Kwan, E. (2003). Effect Ordering for Data Displays. </a:t>
            </a:r>
            <a:r>
              <a:rPr lang="en-US" altLang="en-US" sz="1200" i="1" dirty="0"/>
              <a:t>Computational Statistics and Data Analysis, 43</a:t>
            </a:r>
            <a:r>
              <a:rPr lang="en-US" altLang="en-US" sz="1200" dirty="0"/>
              <a:t>(4), 509—539;</a:t>
            </a:r>
            <a:r>
              <a:rPr lang="en-US" altLang="en-US" dirty="0"/>
              <a:t> </a:t>
            </a:r>
            <a:r>
              <a:rPr lang="en-US" sz="1200" dirty="0"/>
              <a:t>Friendly </a:t>
            </a:r>
            <a:r>
              <a:rPr lang="en-US" sz="1200" dirty="0" err="1"/>
              <a:t>etal</a:t>
            </a:r>
            <a:r>
              <a:rPr lang="en-US" sz="1200" dirty="0"/>
              <a:t> (2010),The First (Known) Statistical Graph: Michael </a:t>
            </a:r>
            <a:r>
              <a:rPr lang="en-US" sz="1200" dirty="0" err="1"/>
              <a:t>Florent</a:t>
            </a:r>
            <a:r>
              <a:rPr lang="en-US" sz="1200" dirty="0"/>
              <a:t> van </a:t>
            </a:r>
            <a:r>
              <a:rPr lang="en-US" sz="1200" dirty="0" err="1"/>
              <a:t>Langren</a:t>
            </a:r>
            <a:r>
              <a:rPr lang="en-US" sz="1200" dirty="0"/>
              <a:t> and the ``Secret'' of Longitude</a:t>
            </a:r>
            <a:br>
              <a:rPr lang="en-US" sz="1200" dirty="0"/>
            </a:br>
            <a:r>
              <a:rPr lang="en-US" sz="1200" i="1" dirty="0"/>
              <a:t>The American Statistician, 64</a:t>
            </a:r>
            <a:r>
              <a:rPr lang="en-US" sz="1200" dirty="0"/>
              <a:t>, 185-191 </a:t>
            </a:r>
            <a:endParaRPr lang="en-US" altLang="en-US" sz="1200" dirty="0"/>
          </a:p>
        </p:txBody>
      </p:sp>
    </p:spTree>
    <p:extLst>
      <p:ext uri="{BB962C8B-B14F-4D97-AF65-F5344CB8AC3E}">
        <p14:creationId xmlns:p14="http://schemas.microsoft.com/office/powerpoint/2010/main" val="41609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3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3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dirty="0"/>
              <a:t>1700-1799: New graphic forms</a:t>
            </a:r>
            <a:endParaRPr lang="en-US" sz="3600" dirty="0"/>
          </a:p>
        </p:txBody>
      </p:sp>
      <p:sp>
        <p:nvSpPr>
          <p:cNvPr id="3" name="Content Placeholder 2"/>
          <p:cNvSpPr>
            <a:spLocks noGrp="1"/>
          </p:cNvSpPr>
          <p:nvPr>
            <p:ph idx="1"/>
          </p:nvPr>
        </p:nvSpPr>
        <p:spPr/>
        <p:txBody>
          <a:bodyPr>
            <a:normAutofit/>
          </a:bodyPr>
          <a:lstStyle/>
          <a:p>
            <a:r>
              <a:rPr lang="en-US" sz="2400" dirty="0">
                <a:latin typeface="Arial" charset="0"/>
              </a:rPr>
              <a:t>The 18</a:t>
            </a:r>
            <a:r>
              <a:rPr lang="en-US" sz="2400" baseline="30000" dirty="0">
                <a:latin typeface="Arial" charset="0"/>
              </a:rPr>
              <a:t>th</a:t>
            </a:r>
            <a:r>
              <a:rPr lang="en-US" sz="2400" dirty="0">
                <a:latin typeface="Arial" charset="0"/>
              </a:rPr>
              <a:t>  century witnessed the germination of the seeds of visualization &amp; visual thinking, planted earlier.</a:t>
            </a:r>
          </a:p>
          <a:p>
            <a:r>
              <a:rPr lang="en-US" sz="2400" dirty="0">
                <a:latin typeface="Arial" charset="0"/>
              </a:rPr>
              <a:t>Map-makers began to try to show more than just geographical position-- the beginnings of </a:t>
            </a:r>
            <a:r>
              <a:rPr lang="en-US" sz="2400" dirty="0">
                <a:solidFill>
                  <a:srgbClr val="FF0000"/>
                </a:solidFill>
                <a:latin typeface="Arial" charset="0"/>
              </a:rPr>
              <a:t>thematic mapping </a:t>
            </a:r>
            <a:r>
              <a:rPr lang="en-US" sz="2400" dirty="0">
                <a:latin typeface="Arial" charset="0"/>
              </a:rPr>
              <a:t>of physical quantities</a:t>
            </a:r>
          </a:p>
          <a:p>
            <a:pPr lvl="1"/>
            <a:r>
              <a:rPr lang="en-US" sz="2000" dirty="0">
                <a:latin typeface="Arial" charset="0"/>
              </a:rPr>
              <a:t>topographical maps</a:t>
            </a:r>
          </a:p>
          <a:p>
            <a:pPr lvl="1"/>
            <a:r>
              <a:rPr lang="en-US" sz="2000" dirty="0" err="1">
                <a:latin typeface="Arial" charset="0"/>
              </a:rPr>
              <a:t>iso</a:t>
            </a:r>
            <a:r>
              <a:rPr lang="en-US" sz="2000" dirty="0">
                <a:latin typeface="Arial" charset="0"/>
              </a:rPr>
              <a:t>- contour maps</a:t>
            </a:r>
          </a:p>
          <a:p>
            <a:r>
              <a:rPr lang="en-US" sz="2400" dirty="0">
                <a:latin typeface="Arial" charset="0"/>
              </a:rPr>
              <a:t>New graphic forms were invented:</a:t>
            </a:r>
          </a:p>
          <a:p>
            <a:pPr lvl="1">
              <a:spcBef>
                <a:spcPts val="0"/>
              </a:spcBef>
            </a:pPr>
            <a:r>
              <a:rPr lang="en-US" sz="2000" dirty="0">
                <a:latin typeface="Arial" charset="0"/>
              </a:rPr>
              <a:t>bar chart,</a:t>
            </a:r>
          </a:p>
          <a:p>
            <a:pPr lvl="1">
              <a:spcBef>
                <a:spcPts val="0"/>
              </a:spcBef>
            </a:pPr>
            <a:r>
              <a:rPr lang="en-US" sz="2000" dirty="0">
                <a:latin typeface="Arial" charset="0"/>
              </a:rPr>
              <a:t>line chart, </a:t>
            </a:r>
          </a:p>
          <a:p>
            <a:pPr lvl="1">
              <a:spcBef>
                <a:spcPts val="0"/>
              </a:spcBef>
            </a:pPr>
            <a:r>
              <a:rPr lang="en-US" sz="2000" dirty="0">
                <a:latin typeface="Arial" charset="0"/>
              </a:rPr>
              <a:t>timelines</a:t>
            </a:r>
            <a:endParaRPr lang="en-US" sz="2000" dirty="0"/>
          </a:p>
        </p:txBody>
      </p:sp>
      <p:sp>
        <p:nvSpPr>
          <p:cNvPr id="4" name="Slide Number Placeholder 3"/>
          <p:cNvSpPr>
            <a:spLocks noGrp="1"/>
          </p:cNvSpPr>
          <p:nvPr>
            <p:ph type="sldNum" sz="quarter" idx="12"/>
          </p:nvPr>
        </p:nvSpPr>
        <p:spPr/>
        <p:txBody>
          <a:bodyPr/>
          <a:lstStyle/>
          <a:p>
            <a:fld id="{621225AB-15B9-4C79-A121-04D1DC7E2307}" type="slidenum">
              <a:rPr lang="en-US" smtClean="0"/>
              <a:t>31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6324600"/>
            <a:ext cx="79724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15"/>
          <p:cNvSpPr>
            <a:spLocks noChangeArrowheads="1"/>
          </p:cNvSpPr>
          <p:nvPr/>
        </p:nvSpPr>
        <p:spPr bwMode="auto">
          <a:xfrm>
            <a:off x="30480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ight Brace 6">
            <a:extLst>
              <a:ext uri="{FF2B5EF4-FFF2-40B4-BE49-F238E27FC236}">
                <a16:creationId xmlns:a16="http://schemas.microsoft.com/office/drawing/2014/main" id="{519643A7-97AB-4C4B-A6B0-2547A9C353BF}"/>
              </a:ext>
            </a:extLst>
          </p:cNvPr>
          <p:cNvSpPr/>
          <p:nvPr/>
        </p:nvSpPr>
        <p:spPr>
          <a:xfrm>
            <a:off x="3429000" y="4343400"/>
            <a:ext cx="381000" cy="838200"/>
          </a:xfrm>
          <a:prstGeom prst="rightBrace">
            <a:avLst>
              <a:gd name="adj1" fmla="val 8333"/>
              <a:gd name="adj2" fmla="val 51474"/>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6A462E9C-6428-4051-A33E-B7D8B7003BBD}"/>
              </a:ext>
            </a:extLst>
          </p:cNvPr>
          <p:cNvSpPr txBox="1"/>
          <p:nvPr/>
        </p:nvSpPr>
        <p:spPr>
          <a:xfrm>
            <a:off x="4038600" y="4572000"/>
            <a:ext cx="1676400" cy="400110"/>
          </a:xfrm>
          <a:prstGeom prst="rect">
            <a:avLst/>
          </a:prstGeom>
          <a:noFill/>
        </p:spPr>
        <p:txBody>
          <a:bodyPr wrap="square" rtlCol="0">
            <a:spAutoFit/>
          </a:bodyPr>
          <a:lstStyle/>
          <a:p>
            <a:r>
              <a:rPr lang="en-US" sz="2000" dirty="0"/>
              <a:t>The Big Bang</a:t>
            </a:r>
          </a:p>
        </p:txBody>
      </p:sp>
      <p:pic>
        <p:nvPicPr>
          <p:cNvPr id="10" name="Picture 9" descr="A picture containing outdoor object, star&#10;&#10;Description automatically generated">
            <a:extLst>
              <a:ext uri="{FF2B5EF4-FFF2-40B4-BE49-F238E27FC236}">
                <a16:creationId xmlns:a16="http://schemas.microsoft.com/office/drawing/2014/main" id="{AB8D7D20-CC2E-4B7A-B82C-6E58F5713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209966"/>
            <a:ext cx="2030095" cy="1267714"/>
          </a:xfrm>
          <a:prstGeom prst="rect">
            <a:avLst/>
          </a:prstGeom>
        </p:spPr>
      </p:pic>
    </p:spTree>
    <p:extLst>
      <p:ext uri="{BB962C8B-B14F-4D97-AF65-F5344CB8AC3E}">
        <p14:creationId xmlns:p14="http://schemas.microsoft.com/office/powerpoint/2010/main" val="195173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0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 fill="hold"/>
                                        <p:tgtEl>
                                          <p:spTgt spid="7"/>
                                        </p:tgtEl>
                                        <p:attrNameLst>
                                          <p:attrName>ppt_x</p:attrName>
                                        </p:attrNameLst>
                                      </p:cBhvr>
                                      <p:tavLst>
                                        <p:tav tm="0">
                                          <p:val>
                                            <p:strVal val="1+#ppt_w/2"/>
                                          </p:val>
                                        </p:tav>
                                        <p:tav tm="100000">
                                          <p:val>
                                            <p:strVal val="#ppt_x"/>
                                          </p:val>
                                        </p:tav>
                                      </p:tavLst>
                                    </p:anim>
                                    <p:anim calcmode="lin" valueType="num">
                                      <p:cBhvr additive="base">
                                        <p:cTn id="38" dur="1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 fill="hold"/>
                                        <p:tgtEl>
                                          <p:spTgt spid="8"/>
                                        </p:tgtEl>
                                        <p:attrNameLst>
                                          <p:attrName>ppt_x</p:attrName>
                                        </p:attrNameLst>
                                      </p:cBhvr>
                                      <p:tavLst>
                                        <p:tav tm="0">
                                          <p:val>
                                            <p:strVal val="1+#ppt_w/2"/>
                                          </p:val>
                                        </p:tav>
                                        <p:tav tm="100000">
                                          <p:val>
                                            <p:strVal val="#ppt_x"/>
                                          </p:val>
                                        </p:tav>
                                      </p:tavLst>
                                    </p:anim>
                                    <p:anim calcmode="lin" valueType="num">
                                      <p:cBhvr additive="base">
                                        <p:cTn id="42" dur="10" fill="hold"/>
                                        <p:tgtEl>
                                          <p:spTgt spid="8"/>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0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6324600"/>
            <a:ext cx="79724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4"/>
          <p:cNvSpPr>
            <a:spLocks noGrp="1"/>
          </p:cNvSpPr>
          <p:nvPr>
            <p:ph type="sldNum" sz="quarter" idx="12"/>
          </p:nvPr>
        </p:nvSpPr>
        <p:spPr/>
        <p:txBody>
          <a:bodyPr/>
          <a:lstStyle/>
          <a:p>
            <a:fld id="{B9C7D72C-3D96-41ED-90DB-10ADB8F05C20}" type="slidenum">
              <a:rPr lang="en-US" altLang="en-US"/>
              <a:pPr/>
              <a:t>32</a:t>
            </a:fld>
            <a:endParaRPr lang="en-US" altLang="en-US"/>
          </a:p>
        </p:txBody>
      </p:sp>
      <p:sp>
        <p:nvSpPr>
          <p:cNvPr id="43010" name="Rectangle 2"/>
          <p:cNvSpPr>
            <a:spLocks noGrp="1" noChangeArrowheads="1"/>
          </p:cNvSpPr>
          <p:nvPr>
            <p:ph type="title"/>
          </p:nvPr>
        </p:nvSpPr>
        <p:spPr/>
        <p:txBody>
          <a:bodyPr/>
          <a:lstStyle/>
          <a:p>
            <a:r>
              <a:rPr lang="en-US" altLang="en-US" sz="3600" dirty="0"/>
              <a:t>1700-1799: New graphic forms</a:t>
            </a:r>
          </a:p>
        </p:txBody>
      </p:sp>
      <p:sp>
        <p:nvSpPr>
          <p:cNvPr id="43012" name="Text Box 4"/>
          <p:cNvSpPr txBox="1">
            <a:spLocks noChangeArrowheads="1"/>
          </p:cNvSpPr>
          <p:nvPr/>
        </p:nvSpPr>
        <p:spPr bwMode="auto">
          <a:xfrm>
            <a:off x="685800" y="1828800"/>
            <a:ext cx="1665288"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a:latin typeface="Arial" charset="0"/>
              </a:rPr>
              <a:t>1701</a:t>
            </a:r>
            <a:r>
              <a:rPr lang="en-US" altLang="en-US" sz="1400">
                <a:latin typeface="Arial" charset="0"/>
              </a:rPr>
              <a:t>: Isobar map, lines of equal magnetic declination – Edmund Halley</a:t>
            </a:r>
          </a:p>
        </p:txBody>
      </p:sp>
      <p:sp>
        <p:nvSpPr>
          <p:cNvPr id="43014" name="Text Box 6"/>
          <p:cNvSpPr txBox="1">
            <a:spLocks noChangeArrowheads="1"/>
          </p:cNvSpPr>
          <p:nvPr/>
        </p:nvSpPr>
        <p:spPr bwMode="auto">
          <a:xfrm>
            <a:off x="4724400" y="1905000"/>
            <a:ext cx="1408113"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a:latin typeface="Arial" charset="0"/>
              </a:rPr>
              <a:t>1765</a:t>
            </a:r>
            <a:r>
              <a:rPr lang="en-US" altLang="en-US" sz="1400">
                <a:latin typeface="Arial" charset="0"/>
              </a:rPr>
              <a:t>: Historical time line (life spans of famous people) Joseph Priestley</a:t>
            </a:r>
          </a:p>
        </p:txBody>
      </p:sp>
      <p:pic>
        <p:nvPicPr>
          <p:cNvPr id="43015" name="Picture 7" descr="priest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3375"/>
            <a:ext cx="2768600" cy="1825625"/>
          </a:xfrm>
          <a:prstGeom prst="rect">
            <a:avLst/>
          </a:prstGeom>
          <a:noFill/>
          <a:extLst>
            <a:ext uri="{909E8E84-426E-40DD-AFC4-6F175D3DCCD1}">
              <a14:hiddenFill xmlns:a14="http://schemas.microsoft.com/office/drawing/2010/main">
                <a:solidFill>
                  <a:srgbClr val="FFFFFF"/>
                </a:solidFill>
              </a14:hiddenFill>
            </a:ext>
          </a:extLst>
        </p:spPr>
      </p:pic>
      <p:sp>
        <p:nvSpPr>
          <p:cNvPr id="43016" name="Text Box 8"/>
          <p:cNvSpPr txBox="1">
            <a:spLocks noChangeArrowheads="1"/>
          </p:cNvSpPr>
          <p:nvPr/>
        </p:nvSpPr>
        <p:spPr bwMode="auto">
          <a:xfrm>
            <a:off x="2667000" y="4419600"/>
            <a:ext cx="14478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a:latin typeface="Arial" charset="0"/>
              </a:rPr>
              <a:t>1782</a:t>
            </a:r>
            <a:r>
              <a:rPr lang="en-US" altLang="en-US" sz="1400">
                <a:latin typeface="Arial" charset="0"/>
              </a:rPr>
              <a:t>: First topographical map- Marcellin du Carla-Boniface</a:t>
            </a:r>
          </a:p>
        </p:txBody>
      </p:sp>
      <p:sp>
        <p:nvSpPr>
          <p:cNvPr id="43018" name="Text Box 10"/>
          <p:cNvSpPr txBox="1">
            <a:spLocks noChangeArrowheads="1"/>
          </p:cNvSpPr>
          <p:nvPr/>
        </p:nvSpPr>
        <p:spPr bwMode="auto">
          <a:xfrm>
            <a:off x="4800600" y="3581400"/>
            <a:ext cx="3906838"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7" tIns="9523" rIns="19047" bIns="9523">
            <a:spAutoFit/>
          </a:bodyPr>
          <a:lstStyle>
            <a:lvl1pPr defTabSz="190500">
              <a:spcBef>
                <a:spcPct val="0"/>
              </a:spcBef>
              <a:defRPr sz="2400">
                <a:solidFill>
                  <a:schemeClr val="tx1"/>
                </a:solidFill>
                <a:latin typeface="Times New Roman" pitchFamily="18" charset="0"/>
              </a:defRPr>
            </a:lvl1pPr>
            <a:lvl2pPr marL="95250" defTabSz="190500">
              <a:spcBef>
                <a:spcPct val="0"/>
              </a:spcBef>
              <a:defRPr sz="2400">
                <a:solidFill>
                  <a:schemeClr val="tx1"/>
                </a:solidFill>
                <a:latin typeface="Times New Roman" pitchFamily="18" charset="0"/>
              </a:defRPr>
            </a:lvl2pPr>
            <a:lvl3pPr marL="190500" defTabSz="190500">
              <a:spcBef>
                <a:spcPct val="0"/>
              </a:spcBef>
              <a:defRPr sz="2400">
                <a:solidFill>
                  <a:schemeClr val="tx1"/>
                </a:solidFill>
                <a:latin typeface="Times New Roman" pitchFamily="18" charset="0"/>
              </a:defRPr>
            </a:lvl3pPr>
            <a:lvl4pPr marL="285750" defTabSz="190500">
              <a:spcBef>
                <a:spcPct val="0"/>
              </a:spcBef>
              <a:defRPr sz="2400">
                <a:solidFill>
                  <a:schemeClr val="tx1"/>
                </a:solidFill>
                <a:latin typeface="Times New Roman" pitchFamily="18" charset="0"/>
              </a:defRPr>
            </a:lvl4pPr>
            <a:lvl5pPr marL="381000" defTabSz="190500">
              <a:spcBef>
                <a:spcPct val="0"/>
              </a:spcBef>
              <a:defRPr sz="2400">
                <a:solidFill>
                  <a:schemeClr val="tx1"/>
                </a:solidFill>
                <a:latin typeface="Times New Roman" pitchFamily="18" charset="0"/>
              </a:defRPr>
            </a:lvl5pPr>
            <a:lvl6pPr marL="838200" defTabSz="190500" fontAlgn="base">
              <a:spcBef>
                <a:spcPct val="0"/>
              </a:spcBef>
              <a:spcAft>
                <a:spcPct val="0"/>
              </a:spcAft>
              <a:defRPr sz="2400">
                <a:solidFill>
                  <a:schemeClr val="tx1"/>
                </a:solidFill>
                <a:latin typeface="Times New Roman" pitchFamily="18" charset="0"/>
              </a:defRPr>
            </a:lvl6pPr>
            <a:lvl7pPr marL="1295400" defTabSz="190500" fontAlgn="base">
              <a:spcBef>
                <a:spcPct val="0"/>
              </a:spcBef>
              <a:spcAft>
                <a:spcPct val="0"/>
              </a:spcAft>
              <a:defRPr sz="2400">
                <a:solidFill>
                  <a:schemeClr val="tx1"/>
                </a:solidFill>
                <a:latin typeface="Times New Roman" pitchFamily="18" charset="0"/>
              </a:defRPr>
            </a:lvl7pPr>
            <a:lvl8pPr marL="1752600" defTabSz="190500" fontAlgn="base">
              <a:spcBef>
                <a:spcPct val="0"/>
              </a:spcBef>
              <a:spcAft>
                <a:spcPct val="0"/>
              </a:spcAft>
              <a:defRPr sz="2400">
                <a:solidFill>
                  <a:schemeClr val="tx1"/>
                </a:solidFill>
                <a:latin typeface="Times New Roman" pitchFamily="18" charset="0"/>
              </a:defRPr>
            </a:lvl8pPr>
            <a:lvl9pPr marL="2209800" defTabSz="190500" fontAlgn="base">
              <a:spcBef>
                <a:spcPct val="0"/>
              </a:spcBef>
              <a:spcAft>
                <a:spcPct val="0"/>
              </a:spcAft>
              <a:defRPr sz="2400">
                <a:solidFill>
                  <a:schemeClr val="tx1"/>
                </a:solidFill>
                <a:latin typeface="Times New Roman" pitchFamily="18" charset="0"/>
              </a:defRPr>
            </a:lvl9pPr>
          </a:lstStyle>
          <a:p>
            <a:pPr>
              <a:buFontTx/>
              <a:buNone/>
            </a:pPr>
            <a:r>
              <a:rPr lang="en-US" altLang="en-US" sz="1400" b="1">
                <a:latin typeface="Arial" charset="0"/>
              </a:rPr>
              <a:t>1786</a:t>
            </a:r>
            <a:r>
              <a:rPr lang="en-US" altLang="en-US" sz="1400">
                <a:latin typeface="Arial" charset="0"/>
              </a:rPr>
              <a:t>: Bar chart, line graphs of economic data- William Playfair</a:t>
            </a:r>
          </a:p>
        </p:txBody>
      </p:sp>
      <p:pic>
        <p:nvPicPr>
          <p:cNvPr id="43020" name="Picture 12" descr="playfair-whea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41910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43021" name="Picture 13" descr="halley-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875" y="1752600"/>
            <a:ext cx="18891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3022" name="Picture 14" descr="fg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429000"/>
            <a:ext cx="2043113" cy="2728913"/>
          </a:xfrm>
          <a:prstGeom prst="rect">
            <a:avLst/>
          </a:prstGeom>
          <a:noFill/>
          <a:extLst>
            <a:ext uri="{909E8E84-426E-40DD-AFC4-6F175D3DCCD1}">
              <a14:hiddenFill xmlns:a14="http://schemas.microsoft.com/office/drawing/2010/main">
                <a:solidFill>
                  <a:srgbClr val="FFFFFF"/>
                </a:solidFill>
              </a14:hiddenFill>
            </a:ext>
          </a:extLst>
        </p:spPr>
      </p:pic>
      <p:sp>
        <p:nvSpPr>
          <p:cNvPr id="43023" name="Oval 15"/>
          <p:cNvSpPr>
            <a:spLocks noChangeArrowheads="1"/>
          </p:cNvSpPr>
          <p:nvPr/>
        </p:nvSpPr>
        <p:spPr bwMode="auto">
          <a:xfrm>
            <a:off x="30480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37932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F22EC-8C43-43D3-BAA6-639CE0D38167}"/>
              </a:ext>
            </a:extLst>
          </p:cNvPr>
          <p:cNvSpPr>
            <a:spLocks noGrp="1"/>
          </p:cNvSpPr>
          <p:nvPr>
            <p:ph type="sldNum" sz="quarter" idx="12"/>
          </p:nvPr>
        </p:nvSpPr>
        <p:spPr/>
        <p:txBody>
          <a:bodyPr/>
          <a:lstStyle/>
          <a:p>
            <a:fld id="{621225AB-15B9-4C79-A121-04D1DC7E2307}" type="slidenum">
              <a:rPr lang="en-US" smtClean="0"/>
              <a:t>33</a:t>
            </a:fld>
            <a:endParaRPr lang="en-US"/>
          </a:p>
        </p:txBody>
      </p:sp>
      <p:pic>
        <p:nvPicPr>
          <p:cNvPr id="4" name="Picture 3">
            <a:extLst>
              <a:ext uri="{FF2B5EF4-FFF2-40B4-BE49-F238E27FC236}">
                <a16:creationId xmlns:a16="http://schemas.microsoft.com/office/drawing/2014/main" id="{A427E0DC-9DF0-4F0F-A8C0-D677FCA2A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83" y="1678822"/>
            <a:ext cx="7429500" cy="4846511"/>
          </a:xfrm>
          <a:prstGeom prst="rect">
            <a:avLst/>
          </a:prstGeom>
        </p:spPr>
      </p:pic>
      <p:sp>
        <p:nvSpPr>
          <p:cNvPr id="5" name="TextBox 4">
            <a:extLst>
              <a:ext uri="{FF2B5EF4-FFF2-40B4-BE49-F238E27FC236}">
                <a16:creationId xmlns:a16="http://schemas.microsoft.com/office/drawing/2014/main" id="{A02DB996-7E76-4820-B874-7DEAF9CF2D21}"/>
              </a:ext>
            </a:extLst>
          </p:cNvPr>
          <p:cNvSpPr txBox="1"/>
          <p:nvPr/>
        </p:nvSpPr>
        <p:spPr>
          <a:xfrm>
            <a:off x="457200" y="304800"/>
            <a:ext cx="6324600" cy="830997"/>
          </a:xfrm>
          <a:prstGeom prst="rect">
            <a:avLst/>
          </a:prstGeom>
          <a:noFill/>
        </p:spPr>
        <p:txBody>
          <a:bodyPr wrap="square" rtlCol="0">
            <a:spAutoFit/>
          </a:bodyPr>
          <a:lstStyle/>
          <a:p>
            <a:r>
              <a:rPr lang="en-US" sz="2400" b="1" dirty="0"/>
              <a:t>1769</a:t>
            </a:r>
            <a:r>
              <a:rPr lang="en-US" sz="2400" dirty="0"/>
              <a:t>: Visualization of the history of civilizations &amp; empires over ~3000 years --Joseph Priestley</a:t>
            </a:r>
          </a:p>
        </p:txBody>
      </p:sp>
      <p:sp>
        <p:nvSpPr>
          <p:cNvPr id="6" name="TextBox 5">
            <a:extLst>
              <a:ext uri="{FF2B5EF4-FFF2-40B4-BE49-F238E27FC236}">
                <a16:creationId xmlns:a16="http://schemas.microsoft.com/office/drawing/2014/main" id="{1F8D2BEB-F931-43AE-A944-BB132F0C999F}"/>
              </a:ext>
            </a:extLst>
          </p:cNvPr>
          <p:cNvSpPr txBox="1"/>
          <p:nvPr/>
        </p:nvSpPr>
        <p:spPr>
          <a:xfrm>
            <a:off x="7745183" y="2035629"/>
            <a:ext cx="1066800" cy="338554"/>
          </a:xfrm>
          <a:prstGeom prst="rect">
            <a:avLst/>
          </a:prstGeom>
          <a:noFill/>
        </p:spPr>
        <p:txBody>
          <a:bodyPr wrap="square" rtlCol="0">
            <a:spAutoFit/>
          </a:bodyPr>
          <a:lstStyle/>
          <a:p>
            <a:r>
              <a:rPr lang="en-US" sz="1600" dirty="0"/>
              <a:t>America</a:t>
            </a:r>
          </a:p>
        </p:txBody>
      </p:sp>
      <p:sp>
        <p:nvSpPr>
          <p:cNvPr id="7" name="TextBox 6">
            <a:extLst>
              <a:ext uri="{FF2B5EF4-FFF2-40B4-BE49-F238E27FC236}">
                <a16:creationId xmlns:a16="http://schemas.microsoft.com/office/drawing/2014/main" id="{B314274C-6886-4163-A480-B6AD78270D46}"/>
              </a:ext>
            </a:extLst>
          </p:cNvPr>
          <p:cNvSpPr txBox="1"/>
          <p:nvPr/>
        </p:nvSpPr>
        <p:spPr>
          <a:xfrm>
            <a:off x="7761517" y="2561713"/>
            <a:ext cx="1066800" cy="338554"/>
          </a:xfrm>
          <a:prstGeom prst="rect">
            <a:avLst/>
          </a:prstGeom>
          <a:noFill/>
        </p:spPr>
        <p:txBody>
          <a:bodyPr wrap="square" rtlCol="0">
            <a:spAutoFit/>
          </a:bodyPr>
          <a:lstStyle/>
          <a:p>
            <a:r>
              <a:rPr lang="en-US" sz="1600" dirty="0"/>
              <a:t>China</a:t>
            </a:r>
          </a:p>
        </p:txBody>
      </p:sp>
      <p:sp>
        <p:nvSpPr>
          <p:cNvPr id="8" name="TextBox 7">
            <a:extLst>
              <a:ext uri="{FF2B5EF4-FFF2-40B4-BE49-F238E27FC236}">
                <a16:creationId xmlns:a16="http://schemas.microsoft.com/office/drawing/2014/main" id="{03A76ED1-DB8B-42A0-A5FD-D66309D7DA86}"/>
              </a:ext>
            </a:extLst>
          </p:cNvPr>
          <p:cNvSpPr txBox="1"/>
          <p:nvPr/>
        </p:nvSpPr>
        <p:spPr>
          <a:xfrm>
            <a:off x="7783288" y="4499233"/>
            <a:ext cx="838200" cy="338554"/>
          </a:xfrm>
          <a:prstGeom prst="rect">
            <a:avLst/>
          </a:prstGeom>
          <a:noFill/>
        </p:spPr>
        <p:txBody>
          <a:bodyPr wrap="square" rtlCol="0">
            <a:spAutoFit/>
          </a:bodyPr>
          <a:lstStyle/>
          <a:p>
            <a:r>
              <a:rPr lang="en-US" sz="1600" dirty="0"/>
              <a:t>France</a:t>
            </a:r>
          </a:p>
        </p:txBody>
      </p:sp>
      <p:sp>
        <p:nvSpPr>
          <p:cNvPr id="9" name="TextBox 8">
            <a:extLst>
              <a:ext uri="{FF2B5EF4-FFF2-40B4-BE49-F238E27FC236}">
                <a16:creationId xmlns:a16="http://schemas.microsoft.com/office/drawing/2014/main" id="{58957E75-CD11-4964-AC77-6BC652B7834B}"/>
              </a:ext>
            </a:extLst>
          </p:cNvPr>
          <p:cNvSpPr txBox="1"/>
          <p:nvPr/>
        </p:nvSpPr>
        <p:spPr>
          <a:xfrm>
            <a:off x="7783288" y="4206327"/>
            <a:ext cx="838200" cy="338554"/>
          </a:xfrm>
          <a:prstGeom prst="rect">
            <a:avLst/>
          </a:prstGeom>
          <a:noFill/>
        </p:spPr>
        <p:txBody>
          <a:bodyPr wrap="square" rtlCol="0">
            <a:spAutoFit/>
          </a:bodyPr>
          <a:lstStyle/>
          <a:p>
            <a:r>
              <a:rPr lang="en-US" sz="1600" dirty="0"/>
              <a:t>Italy</a:t>
            </a:r>
          </a:p>
        </p:txBody>
      </p:sp>
      <p:sp>
        <p:nvSpPr>
          <p:cNvPr id="10" name="TextBox 9">
            <a:extLst>
              <a:ext uri="{FF2B5EF4-FFF2-40B4-BE49-F238E27FC236}">
                <a16:creationId xmlns:a16="http://schemas.microsoft.com/office/drawing/2014/main" id="{2A426928-6C9B-49A9-B4BF-B6153BE170DB}"/>
              </a:ext>
            </a:extLst>
          </p:cNvPr>
          <p:cNvSpPr txBox="1"/>
          <p:nvPr/>
        </p:nvSpPr>
        <p:spPr>
          <a:xfrm>
            <a:off x="7783288" y="4930434"/>
            <a:ext cx="1066800" cy="338554"/>
          </a:xfrm>
          <a:prstGeom prst="rect">
            <a:avLst/>
          </a:prstGeom>
          <a:noFill/>
        </p:spPr>
        <p:txBody>
          <a:bodyPr wrap="square" rtlCol="0">
            <a:spAutoFit/>
          </a:bodyPr>
          <a:lstStyle/>
          <a:p>
            <a:r>
              <a:rPr lang="en-US" sz="1600" dirty="0"/>
              <a:t>Spain</a:t>
            </a:r>
          </a:p>
        </p:txBody>
      </p:sp>
      <p:sp>
        <p:nvSpPr>
          <p:cNvPr id="11" name="TextBox 10">
            <a:extLst>
              <a:ext uri="{FF2B5EF4-FFF2-40B4-BE49-F238E27FC236}">
                <a16:creationId xmlns:a16="http://schemas.microsoft.com/office/drawing/2014/main" id="{2C25ECF4-3003-4A55-9B4F-28D032728CB6}"/>
              </a:ext>
            </a:extLst>
          </p:cNvPr>
          <p:cNvSpPr txBox="1"/>
          <p:nvPr/>
        </p:nvSpPr>
        <p:spPr>
          <a:xfrm>
            <a:off x="3102684" y="6428729"/>
            <a:ext cx="394608" cy="369332"/>
          </a:xfrm>
          <a:prstGeom prst="rect">
            <a:avLst/>
          </a:prstGeom>
          <a:noFill/>
        </p:spPr>
        <p:txBody>
          <a:bodyPr wrap="square" rtlCol="0">
            <a:spAutoFit/>
          </a:bodyPr>
          <a:lstStyle/>
          <a:p>
            <a:pPr algn="ctr"/>
            <a:r>
              <a:rPr lang="en-US" dirty="0"/>
              <a:t>0</a:t>
            </a:r>
          </a:p>
        </p:txBody>
      </p:sp>
      <p:sp>
        <p:nvSpPr>
          <p:cNvPr id="12" name="TextBox 11">
            <a:extLst>
              <a:ext uri="{FF2B5EF4-FFF2-40B4-BE49-F238E27FC236}">
                <a16:creationId xmlns:a16="http://schemas.microsoft.com/office/drawing/2014/main" id="{01B243CA-49C3-4EFF-A972-E3DDD0FE50BC}"/>
              </a:ext>
            </a:extLst>
          </p:cNvPr>
          <p:cNvSpPr txBox="1"/>
          <p:nvPr/>
        </p:nvSpPr>
        <p:spPr>
          <a:xfrm>
            <a:off x="367678" y="6424215"/>
            <a:ext cx="1104905" cy="369332"/>
          </a:xfrm>
          <a:prstGeom prst="rect">
            <a:avLst/>
          </a:prstGeom>
          <a:noFill/>
        </p:spPr>
        <p:txBody>
          <a:bodyPr wrap="square" rtlCol="0">
            <a:spAutoFit/>
          </a:bodyPr>
          <a:lstStyle/>
          <a:p>
            <a:pPr algn="ctr"/>
            <a:r>
              <a:rPr lang="en-US" dirty="0"/>
              <a:t>1000 BC</a:t>
            </a:r>
          </a:p>
        </p:txBody>
      </p:sp>
      <p:sp>
        <p:nvSpPr>
          <p:cNvPr id="13" name="TextBox 12">
            <a:extLst>
              <a:ext uri="{FF2B5EF4-FFF2-40B4-BE49-F238E27FC236}">
                <a16:creationId xmlns:a16="http://schemas.microsoft.com/office/drawing/2014/main" id="{F11F8182-CBAD-442C-A695-CDE00BB6DFA0}"/>
              </a:ext>
            </a:extLst>
          </p:cNvPr>
          <p:cNvSpPr txBox="1"/>
          <p:nvPr/>
        </p:nvSpPr>
        <p:spPr>
          <a:xfrm>
            <a:off x="5145966" y="6455740"/>
            <a:ext cx="1001488" cy="369332"/>
          </a:xfrm>
          <a:prstGeom prst="rect">
            <a:avLst/>
          </a:prstGeom>
          <a:noFill/>
        </p:spPr>
        <p:txBody>
          <a:bodyPr wrap="square" rtlCol="0">
            <a:spAutoFit/>
          </a:bodyPr>
          <a:lstStyle/>
          <a:p>
            <a:pPr algn="ctr"/>
            <a:r>
              <a:rPr lang="en-US" dirty="0"/>
              <a:t>1000</a:t>
            </a:r>
          </a:p>
        </p:txBody>
      </p:sp>
      <p:pic>
        <p:nvPicPr>
          <p:cNvPr id="14" name="Picture 13" descr="A picture containing text, clothing, black&#10;&#10;Description automatically generated">
            <a:extLst>
              <a:ext uri="{FF2B5EF4-FFF2-40B4-BE49-F238E27FC236}">
                <a16:creationId xmlns:a16="http://schemas.microsoft.com/office/drawing/2014/main" id="{49EEF582-6B75-4C76-BB44-7BA35A17F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346" y="217051"/>
            <a:ext cx="942975" cy="1257300"/>
          </a:xfrm>
          <a:prstGeom prst="rect">
            <a:avLst/>
          </a:prstGeom>
        </p:spPr>
      </p:pic>
    </p:spTree>
    <p:extLst>
      <p:ext uri="{BB962C8B-B14F-4D97-AF65-F5344CB8AC3E}">
        <p14:creationId xmlns:p14="http://schemas.microsoft.com/office/powerpoint/2010/main" val="428281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descr="C:\Dropbox\Documents\OriginOfGraphicalSpecies\ch06-scat\fig\playfair-whea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48" y="2066544"/>
            <a:ext cx="7706591" cy="4069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6324600"/>
            <a:ext cx="79724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3"/>
          <p:cNvSpPr>
            <a:spLocks noGrp="1"/>
          </p:cNvSpPr>
          <p:nvPr>
            <p:ph type="sldNum" sz="quarter" idx="12"/>
          </p:nvPr>
        </p:nvSpPr>
        <p:spPr/>
        <p:txBody>
          <a:bodyPr/>
          <a:lstStyle/>
          <a:p>
            <a:fld id="{D722181F-DBFA-489B-9973-C79587FB82F6}" type="slidenum">
              <a:rPr lang="en-US" altLang="en-US"/>
              <a:pPr/>
              <a:t>34</a:t>
            </a:fld>
            <a:endParaRPr lang="en-US" altLang="en-US"/>
          </a:p>
        </p:txBody>
      </p:sp>
      <p:sp>
        <p:nvSpPr>
          <p:cNvPr id="44035" name="Text Box 3"/>
          <p:cNvSpPr txBox="1">
            <a:spLocks noChangeArrowheads="1"/>
          </p:cNvSpPr>
          <p:nvPr/>
        </p:nvSpPr>
        <p:spPr bwMode="auto">
          <a:xfrm>
            <a:off x="457200" y="533400"/>
            <a:ext cx="800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400" b="1" dirty="0"/>
              <a:t>1786</a:t>
            </a:r>
            <a:r>
              <a:rPr lang="en-US" altLang="en-US" sz="2400" dirty="0"/>
              <a:t>: Bar chart and line graph showing three time series: Price of </a:t>
            </a:r>
            <a:r>
              <a:rPr lang="en-US" altLang="en-US" sz="2400" dirty="0">
                <a:solidFill>
                  <a:srgbClr val="FF0000"/>
                </a:solidFill>
              </a:rPr>
              <a:t>wheat</a:t>
            </a:r>
            <a:r>
              <a:rPr lang="en-US" altLang="en-US" sz="2400" dirty="0"/>
              <a:t>,  weekly </a:t>
            </a:r>
            <a:r>
              <a:rPr lang="en-US" altLang="en-US" sz="2400" dirty="0">
                <a:solidFill>
                  <a:srgbClr val="FF0000"/>
                </a:solidFill>
              </a:rPr>
              <a:t>wages</a:t>
            </a:r>
            <a:r>
              <a:rPr lang="en-US" altLang="en-US" sz="2400" dirty="0"/>
              <a:t> and reigning </a:t>
            </a:r>
            <a:r>
              <a:rPr lang="en-US" altLang="en-US" sz="2400" dirty="0">
                <a:solidFill>
                  <a:srgbClr val="FF0000"/>
                </a:solidFill>
              </a:rPr>
              <a:t>monarch</a:t>
            </a:r>
            <a:r>
              <a:rPr lang="en-US" altLang="en-US" sz="2400" dirty="0"/>
              <a:t> over a 250+ year span- William Playfair</a:t>
            </a:r>
          </a:p>
        </p:txBody>
      </p:sp>
      <p:sp>
        <p:nvSpPr>
          <p:cNvPr id="44036" name="Text Box 4"/>
          <p:cNvSpPr txBox="1">
            <a:spLocks noChangeArrowheads="1"/>
          </p:cNvSpPr>
          <p:nvPr/>
        </p:nvSpPr>
        <p:spPr bwMode="auto">
          <a:xfrm>
            <a:off x="152400" y="23622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altLang="en-US" sz="1600"/>
              <a:t>monarch</a:t>
            </a:r>
          </a:p>
        </p:txBody>
      </p:sp>
      <p:sp>
        <p:nvSpPr>
          <p:cNvPr id="44037" name="Rectangle 5"/>
          <p:cNvSpPr>
            <a:spLocks noChangeArrowheads="1"/>
          </p:cNvSpPr>
          <p:nvPr/>
        </p:nvSpPr>
        <p:spPr bwMode="auto">
          <a:xfrm>
            <a:off x="0" y="4191000"/>
            <a:ext cx="12334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altLang="en-US" sz="1600"/>
              <a:t>price of wheat</a:t>
            </a:r>
          </a:p>
        </p:txBody>
      </p:sp>
      <p:sp>
        <p:nvSpPr>
          <p:cNvPr id="44038" name="Rectangle 6"/>
          <p:cNvSpPr>
            <a:spLocks noChangeArrowheads="1"/>
          </p:cNvSpPr>
          <p:nvPr/>
        </p:nvSpPr>
        <p:spPr bwMode="auto">
          <a:xfrm>
            <a:off x="284163" y="5486400"/>
            <a:ext cx="769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Tx/>
              <a:buNone/>
            </a:pPr>
            <a:r>
              <a:rPr lang="en-US" altLang="en-US" sz="1600"/>
              <a:t>wages</a:t>
            </a:r>
          </a:p>
        </p:txBody>
      </p:sp>
      <p:sp>
        <p:nvSpPr>
          <p:cNvPr id="44039" name="Rectangle 7"/>
          <p:cNvSpPr>
            <a:spLocks noChangeArrowheads="1"/>
          </p:cNvSpPr>
          <p:nvPr/>
        </p:nvSpPr>
        <p:spPr bwMode="auto">
          <a:xfrm>
            <a:off x="7391400" y="1828800"/>
            <a:ext cx="1111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buFontTx/>
              <a:buNone/>
            </a:pPr>
            <a:r>
              <a:rPr lang="en-US" altLang="en-US" sz="1600"/>
              <a:t>George IV</a:t>
            </a:r>
          </a:p>
        </p:txBody>
      </p:sp>
      <p:sp>
        <p:nvSpPr>
          <p:cNvPr id="44041" name="Rectangle 9"/>
          <p:cNvSpPr>
            <a:spLocks noChangeArrowheads="1"/>
          </p:cNvSpPr>
          <p:nvPr/>
        </p:nvSpPr>
        <p:spPr bwMode="auto">
          <a:xfrm>
            <a:off x="990600" y="594360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en-US" sz="1600"/>
              <a:t>1565</a:t>
            </a:r>
          </a:p>
        </p:txBody>
      </p:sp>
      <p:sp>
        <p:nvSpPr>
          <p:cNvPr id="44042" name="Rectangle 10"/>
          <p:cNvSpPr>
            <a:spLocks noChangeArrowheads="1"/>
          </p:cNvSpPr>
          <p:nvPr/>
        </p:nvSpPr>
        <p:spPr bwMode="auto">
          <a:xfrm>
            <a:off x="7848600" y="594360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en-US" sz="1600"/>
              <a:t>1820</a:t>
            </a:r>
          </a:p>
        </p:txBody>
      </p:sp>
      <p:sp>
        <p:nvSpPr>
          <p:cNvPr id="44043" name="Rectangle 11"/>
          <p:cNvSpPr>
            <a:spLocks noChangeArrowheads="1"/>
          </p:cNvSpPr>
          <p:nvPr/>
        </p:nvSpPr>
        <p:spPr bwMode="auto">
          <a:xfrm>
            <a:off x="1143000" y="1828800"/>
            <a:ext cx="1017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en-US" sz="1600"/>
              <a:t>Elizabeth</a:t>
            </a:r>
          </a:p>
        </p:txBody>
      </p:sp>
      <p:sp>
        <p:nvSpPr>
          <p:cNvPr id="44040" name="Oval 8"/>
          <p:cNvSpPr>
            <a:spLocks noChangeArrowheads="1"/>
          </p:cNvSpPr>
          <p:nvPr/>
        </p:nvSpPr>
        <p:spPr bwMode="auto">
          <a:xfrm>
            <a:off x="30480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8352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t>1800-1849: Beginning of modern data graphics</a:t>
            </a:r>
            <a:endParaRPr lang="en-US" sz="3200" dirty="0"/>
          </a:p>
        </p:txBody>
      </p:sp>
      <p:sp>
        <p:nvSpPr>
          <p:cNvPr id="3" name="Content Placeholder 2"/>
          <p:cNvSpPr>
            <a:spLocks noGrp="1"/>
          </p:cNvSpPr>
          <p:nvPr>
            <p:ph idx="1"/>
          </p:nvPr>
        </p:nvSpPr>
        <p:spPr/>
        <p:txBody>
          <a:bodyPr/>
          <a:lstStyle/>
          <a:p>
            <a:r>
              <a:rPr lang="en-US" sz="2600" dirty="0"/>
              <a:t>The first half of the 19</a:t>
            </a:r>
            <a:r>
              <a:rPr lang="en-US" sz="2600" baseline="30000" dirty="0"/>
              <a:t>th</a:t>
            </a:r>
            <a:r>
              <a:rPr lang="en-US" sz="2600" dirty="0"/>
              <a:t>  century witnessed an explosive growth in statistical graphics and thematic mapping</a:t>
            </a:r>
          </a:p>
          <a:p>
            <a:pPr lvl="1"/>
            <a:r>
              <a:rPr lang="en-US" sz="2200" dirty="0"/>
              <a:t>Polar coordinates, log axes</a:t>
            </a:r>
          </a:p>
          <a:p>
            <a:pPr lvl="1"/>
            <a:r>
              <a:rPr lang="en-US" sz="2200" dirty="0"/>
              <a:t>Shaded (</a:t>
            </a:r>
            <a:r>
              <a:rPr lang="en-US" sz="2200" dirty="0" err="1"/>
              <a:t>choropleth</a:t>
            </a:r>
            <a:r>
              <a:rPr lang="en-US" sz="2200" dirty="0"/>
              <a:t>) maps of social data (literacy, crime)</a:t>
            </a:r>
          </a:p>
          <a:p>
            <a:r>
              <a:rPr lang="en-US" sz="2600" dirty="0"/>
              <a:t>The </a:t>
            </a:r>
            <a:r>
              <a:rPr lang="en-US" sz="2600" dirty="0">
                <a:solidFill>
                  <a:srgbClr val="FF0000"/>
                </a:solidFill>
              </a:rPr>
              <a:t>birth of data</a:t>
            </a:r>
            <a:r>
              <a:rPr lang="en-US" sz="2600" dirty="0"/>
              <a:t>: widespread national collection of data on social and medical issues</a:t>
            </a:r>
          </a:p>
          <a:p>
            <a:pPr lvl="1"/>
            <a:r>
              <a:rPr lang="en-US" sz="2200" dirty="0"/>
              <a:t>France: data on crime, literacy, prostitution, … collected centrally</a:t>
            </a:r>
          </a:p>
          <a:p>
            <a:pPr lvl="1"/>
            <a:r>
              <a:rPr lang="en-US" sz="2200" dirty="0"/>
              <a:t>England: Births, deaths, disease mortality collected by Registrar General (William Farr)</a:t>
            </a:r>
          </a:p>
        </p:txBody>
      </p:sp>
      <p:sp>
        <p:nvSpPr>
          <p:cNvPr id="4" name="Slide Number Placeholder 3"/>
          <p:cNvSpPr>
            <a:spLocks noGrp="1"/>
          </p:cNvSpPr>
          <p:nvPr>
            <p:ph type="sldNum" sz="quarter" idx="12"/>
          </p:nvPr>
        </p:nvSpPr>
        <p:spPr/>
        <p:txBody>
          <a:bodyPr/>
          <a:lstStyle/>
          <a:p>
            <a:fld id="{621225AB-15B9-4C79-A121-04D1DC7E2307}" type="slidenum">
              <a:rPr lang="en-US" smtClean="0"/>
              <a:t>35</a:t>
            </a:fld>
            <a:endParaRPr lang="en-US"/>
          </a:p>
        </p:txBody>
      </p:sp>
      <p:grpSp>
        <p:nvGrpSpPr>
          <p:cNvPr id="5" name="Group 4"/>
          <p:cNvGrpSpPr/>
          <p:nvPr/>
        </p:nvGrpSpPr>
        <p:grpSpPr>
          <a:xfrm>
            <a:off x="585788" y="6324600"/>
            <a:ext cx="7972425" cy="476250"/>
            <a:chOff x="585788" y="6324600"/>
            <a:chExt cx="7972425" cy="47625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6324600"/>
              <a:ext cx="79724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21"/>
            <p:cNvSpPr>
              <a:spLocks noChangeArrowheads="1"/>
            </p:cNvSpPr>
            <p:nvPr/>
          </p:nvSpPr>
          <p:spPr bwMode="auto">
            <a:xfrm>
              <a:off x="41910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09391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fld id="{FEB50B12-2B55-4EEF-B279-F18B1FF312B2}" type="slidenum">
              <a:rPr lang="en-US" altLang="en-US"/>
              <a:pPr/>
              <a:t>36</a:t>
            </a:fld>
            <a:endParaRPr lang="en-US" altLang="en-US"/>
          </a:p>
        </p:txBody>
      </p:sp>
      <p:sp>
        <p:nvSpPr>
          <p:cNvPr id="47106" name="Rectangle 2"/>
          <p:cNvSpPr>
            <a:spLocks noGrp="1" noChangeArrowheads="1"/>
          </p:cNvSpPr>
          <p:nvPr>
            <p:ph type="title"/>
          </p:nvPr>
        </p:nvSpPr>
        <p:spPr>
          <a:xfrm>
            <a:off x="228600" y="381000"/>
            <a:ext cx="8686800" cy="838200"/>
          </a:xfrm>
        </p:spPr>
        <p:txBody>
          <a:bodyPr/>
          <a:lstStyle/>
          <a:p>
            <a:r>
              <a:rPr lang="en-US" altLang="en-US" sz="3200" dirty="0"/>
              <a:t>1800-1849: Beginning of modern data graphics</a:t>
            </a:r>
          </a:p>
        </p:txBody>
      </p:sp>
      <p:pic>
        <p:nvPicPr>
          <p:cNvPr id="47116" name="Picture 12" descr="playf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484313"/>
            <a:ext cx="2616200" cy="1944687"/>
          </a:xfrm>
          <a:prstGeom prst="rect">
            <a:avLst/>
          </a:prstGeom>
          <a:noFill/>
          <a:extLst>
            <a:ext uri="{909E8E84-426E-40DD-AFC4-6F175D3DCCD1}">
              <a14:hiddenFill xmlns:a14="http://schemas.microsoft.com/office/drawing/2010/main">
                <a:solidFill>
                  <a:srgbClr val="FFFFFF"/>
                </a:solidFill>
              </a14:hiddenFill>
            </a:ext>
          </a:extLst>
        </p:spPr>
      </p:pic>
      <p:sp>
        <p:nvSpPr>
          <p:cNvPr id="47117" name="Rectangle 13"/>
          <p:cNvSpPr>
            <a:spLocks noChangeArrowheads="1"/>
          </p:cNvSpPr>
          <p:nvPr/>
        </p:nvSpPr>
        <p:spPr bwMode="auto">
          <a:xfrm>
            <a:off x="304800" y="1600200"/>
            <a:ext cx="16002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altLang="en-US" sz="1400" b="1"/>
              <a:t>1801</a:t>
            </a:r>
            <a:r>
              <a:rPr lang="en-US" altLang="en-US" sz="1400"/>
              <a:t>: Pie chart, circle graph invented- William Playfair</a:t>
            </a:r>
          </a:p>
        </p:txBody>
      </p:sp>
      <p:sp>
        <p:nvSpPr>
          <p:cNvPr id="47119" name="Rectangle 15"/>
          <p:cNvSpPr>
            <a:spLocks noChangeArrowheads="1"/>
          </p:cNvSpPr>
          <p:nvPr/>
        </p:nvSpPr>
        <p:spPr bwMode="auto">
          <a:xfrm>
            <a:off x="4572000" y="1600200"/>
            <a:ext cx="1981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altLang="en-US" sz="1400" b="1" dirty="0"/>
              <a:t>1826</a:t>
            </a:r>
            <a:r>
              <a:rPr lang="en-US" altLang="en-US" sz="1400" dirty="0"/>
              <a:t>: First modern statistical map (illiteracy in France)- Charles </a:t>
            </a:r>
            <a:r>
              <a:rPr lang="en-US" altLang="en-US" sz="1400" dirty="0" err="1"/>
              <a:t>Dupin</a:t>
            </a:r>
            <a:endParaRPr lang="en-US" altLang="en-US" sz="1400" dirty="0"/>
          </a:p>
        </p:txBody>
      </p:sp>
      <p:sp>
        <p:nvSpPr>
          <p:cNvPr id="47121" name="Rectangle 17"/>
          <p:cNvSpPr>
            <a:spLocks noChangeArrowheads="1"/>
          </p:cNvSpPr>
          <p:nvPr/>
        </p:nvSpPr>
        <p:spPr bwMode="auto">
          <a:xfrm>
            <a:off x="7315200" y="4343400"/>
            <a:ext cx="1676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buFontTx/>
              <a:buNone/>
            </a:pPr>
            <a:r>
              <a:rPr lang="en-US" altLang="en-US" sz="1400" b="1"/>
              <a:t>1844</a:t>
            </a:r>
            <a:r>
              <a:rPr lang="en-US" altLang="en-US" sz="1400"/>
              <a:t>:  variable-width, divided bars, area ~ cost of transport- C. J. Minard</a:t>
            </a:r>
          </a:p>
        </p:txBody>
      </p:sp>
      <p:pic>
        <p:nvPicPr>
          <p:cNvPr id="47122" name="Picture 18" descr="windr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14800"/>
            <a:ext cx="3048000" cy="2062163"/>
          </a:xfrm>
          <a:prstGeom prst="rect">
            <a:avLst/>
          </a:prstGeom>
          <a:noFill/>
          <a:extLst>
            <a:ext uri="{909E8E84-426E-40DD-AFC4-6F175D3DCCD1}">
              <a14:hiddenFill xmlns:a14="http://schemas.microsoft.com/office/drawing/2010/main">
                <a:solidFill>
                  <a:srgbClr val="FFFFFF"/>
                </a:solidFill>
              </a14:hiddenFill>
            </a:ext>
          </a:extLst>
        </p:spPr>
      </p:pic>
      <p:sp>
        <p:nvSpPr>
          <p:cNvPr id="47123" name="Rectangle 19"/>
          <p:cNvSpPr>
            <a:spLocks noChangeArrowheads="1"/>
          </p:cNvSpPr>
          <p:nvPr/>
        </p:nvSpPr>
        <p:spPr bwMode="auto">
          <a:xfrm>
            <a:off x="152400" y="37338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altLang="en-US" sz="1400" b="1"/>
              <a:t>1843</a:t>
            </a:r>
            <a:r>
              <a:rPr lang="en-US" altLang="en-US" sz="1400"/>
              <a:t>: Wind-rose (polar coordinates)- L. Lalanne</a:t>
            </a:r>
          </a:p>
        </p:txBody>
      </p:sp>
      <p:pic>
        <p:nvPicPr>
          <p:cNvPr id="47124" name="Picture 20" descr="img09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4191000"/>
            <a:ext cx="2971800" cy="210661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85788" y="6324600"/>
            <a:ext cx="7972425" cy="476250"/>
            <a:chOff x="585788" y="6324600"/>
            <a:chExt cx="7972425" cy="476250"/>
          </a:xfrm>
        </p:grpSpPr>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88" y="6324600"/>
              <a:ext cx="797242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25" name="Oval 21"/>
            <p:cNvSpPr>
              <a:spLocks noChangeArrowheads="1"/>
            </p:cNvSpPr>
            <p:nvPr/>
          </p:nvSpPr>
          <p:spPr bwMode="auto">
            <a:xfrm>
              <a:off x="41910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 name="Picture 14" descr="Map&#10;&#10;Description automatically generated">
            <a:extLst>
              <a:ext uri="{FF2B5EF4-FFF2-40B4-BE49-F238E27FC236}">
                <a16:creationId xmlns:a16="http://schemas.microsoft.com/office/drawing/2014/main" id="{4353BF39-5A98-4AEF-B189-5B9CDD2C10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6507" y="1585256"/>
            <a:ext cx="2110293" cy="2212441"/>
          </a:xfrm>
          <a:prstGeom prst="rect">
            <a:avLst/>
          </a:prstGeom>
        </p:spPr>
      </p:pic>
    </p:spTree>
    <p:extLst>
      <p:ext uri="{BB962C8B-B14F-4D97-AF65-F5344CB8AC3E}">
        <p14:creationId xmlns:p14="http://schemas.microsoft.com/office/powerpoint/2010/main" val="651525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playf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7467600" cy="529431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p:cNvSpPr txBox="1">
            <a:spLocks noChangeArrowheads="1"/>
          </p:cNvSpPr>
          <p:nvPr/>
        </p:nvSpPr>
        <p:spPr bwMode="auto">
          <a:xfrm>
            <a:off x="800100" y="304800"/>
            <a:ext cx="7543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400" b="1" dirty="0"/>
              <a:t>1801</a:t>
            </a:r>
            <a:r>
              <a:rPr lang="en-US" altLang="en-US" sz="2400" dirty="0"/>
              <a:t>: Pie chart, circle graph invented- William Playfair</a:t>
            </a:r>
          </a:p>
          <a:p>
            <a:pPr>
              <a:spcBef>
                <a:spcPct val="0"/>
              </a:spcBef>
              <a:buFontTx/>
              <a:buNone/>
            </a:pPr>
            <a:r>
              <a:rPr lang="en-US" altLang="en-US" dirty="0"/>
              <a:t>(But with a graphic sin &amp; fallacy – What are they?)</a:t>
            </a:r>
          </a:p>
        </p:txBody>
      </p:sp>
      <p:grpSp>
        <p:nvGrpSpPr>
          <p:cNvPr id="3" name="Group 2">
            <a:extLst>
              <a:ext uri="{FF2B5EF4-FFF2-40B4-BE49-F238E27FC236}">
                <a16:creationId xmlns:a16="http://schemas.microsoft.com/office/drawing/2014/main" id="{81136554-5ABB-EBEE-52D5-6C745ABAD8E3}"/>
              </a:ext>
            </a:extLst>
          </p:cNvPr>
          <p:cNvGrpSpPr/>
          <p:nvPr/>
        </p:nvGrpSpPr>
        <p:grpSpPr>
          <a:xfrm>
            <a:off x="381000" y="2819400"/>
            <a:ext cx="1828800" cy="366713"/>
            <a:chOff x="381000" y="2819400"/>
            <a:chExt cx="1828800" cy="366713"/>
          </a:xfrm>
        </p:grpSpPr>
        <p:sp>
          <p:nvSpPr>
            <p:cNvPr id="86020" name="Text Box 4"/>
            <p:cNvSpPr txBox="1">
              <a:spLocks noChangeArrowheads="1"/>
            </p:cNvSpPr>
            <p:nvPr/>
          </p:nvSpPr>
          <p:spPr bwMode="auto">
            <a:xfrm>
              <a:off x="381000" y="28194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en-US" sz="1800" dirty="0"/>
                <a:t>pop</a:t>
              </a:r>
            </a:p>
          </p:txBody>
        </p:sp>
        <p:sp>
          <p:nvSpPr>
            <p:cNvPr id="86022" name="Line 6"/>
            <p:cNvSpPr>
              <a:spLocks noChangeShapeType="1"/>
            </p:cNvSpPr>
            <p:nvPr/>
          </p:nvSpPr>
          <p:spPr bwMode="auto">
            <a:xfrm>
              <a:off x="990600" y="3002756"/>
              <a:ext cx="12192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a:extLst>
              <a:ext uri="{FF2B5EF4-FFF2-40B4-BE49-F238E27FC236}">
                <a16:creationId xmlns:a16="http://schemas.microsoft.com/office/drawing/2014/main" id="{02244B3D-9CC8-02C5-816B-C924382542BA}"/>
              </a:ext>
            </a:extLst>
          </p:cNvPr>
          <p:cNvGrpSpPr/>
          <p:nvPr/>
        </p:nvGrpSpPr>
        <p:grpSpPr>
          <a:xfrm>
            <a:off x="381000" y="4267200"/>
            <a:ext cx="3810000" cy="366713"/>
            <a:chOff x="381000" y="4267200"/>
            <a:chExt cx="3810000" cy="366713"/>
          </a:xfrm>
        </p:grpSpPr>
        <p:sp>
          <p:nvSpPr>
            <p:cNvPr id="86021" name="Text Box 5"/>
            <p:cNvSpPr txBox="1">
              <a:spLocks noChangeArrowheads="1"/>
            </p:cNvSpPr>
            <p:nvPr/>
          </p:nvSpPr>
          <p:spPr bwMode="auto">
            <a:xfrm>
              <a:off x="381000" y="42672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FontTx/>
                <a:buNone/>
              </a:pPr>
              <a:r>
                <a:rPr lang="en-US" altLang="en-US" sz="1800" dirty="0"/>
                <a:t>taxes</a:t>
              </a:r>
            </a:p>
          </p:txBody>
        </p:sp>
        <p:sp>
          <p:nvSpPr>
            <p:cNvPr id="86023" name="Line 7"/>
            <p:cNvSpPr>
              <a:spLocks noChangeShapeType="1"/>
            </p:cNvSpPr>
            <p:nvPr/>
          </p:nvSpPr>
          <p:spPr bwMode="auto">
            <a:xfrm>
              <a:off x="1143000" y="4450556"/>
              <a:ext cx="30480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Oval 1">
            <a:extLst>
              <a:ext uri="{FF2B5EF4-FFF2-40B4-BE49-F238E27FC236}">
                <a16:creationId xmlns:a16="http://schemas.microsoft.com/office/drawing/2014/main" id="{D62A7B7A-8A7F-8E05-01C1-F9940A8E7DCB}"/>
              </a:ext>
            </a:extLst>
          </p:cNvPr>
          <p:cNvSpPr/>
          <p:nvPr/>
        </p:nvSpPr>
        <p:spPr>
          <a:xfrm rot="16980000">
            <a:off x="5849493" y="2774155"/>
            <a:ext cx="1905000" cy="4572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1FCC4EB-C63C-89B9-2475-AA9D4BEE3457}"/>
                  </a:ext>
                </a:extLst>
              </p:cNvPr>
              <p:cNvSpPr txBox="1"/>
              <p:nvPr/>
            </p:nvSpPr>
            <p:spPr>
              <a:xfrm>
                <a:off x="2971800" y="2543043"/>
                <a:ext cx="1600200" cy="512576"/>
              </a:xfrm>
              <a:prstGeom prst="rect">
                <a:avLst/>
              </a:prstGeom>
              <a:noFill/>
            </p:spPr>
            <p:txBody>
              <a:bodyPr wrap="square" rtlCol="0">
                <a:spAutoFit/>
              </a:bodyPr>
              <a:lstStyle/>
              <a:p>
                <a:r>
                  <a:rPr lang="en-CA" dirty="0"/>
                  <a:t>Slope =</a:t>
                </a:r>
                <a14:m>
                  <m:oMath xmlns:m="http://schemas.openxmlformats.org/officeDocument/2006/math">
                    <m:f>
                      <m:fPr>
                        <m:ctrlPr>
                          <a:rPr lang="en-CA" i="1" smtClean="0">
                            <a:latin typeface="Cambria Math" panose="02040503050406030204" pitchFamily="18" charset="0"/>
                          </a:rPr>
                        </m:ctrlPr>
                      </m:fPr>
                      <m:num>
                        <m:r>
                          <a:rPr lang="en-CA" b="0" i="1" smtClean="0">
                            <a:latin typeface="Cambria Math" panose="02040503050406030204" pitchFamily="18" charset="0"/>
                          </a:rPr>
                          <m:t>𝑡𝑎𝑥𝑒𝑠</m:t>
                        </m:r>
                      </m:num>
                      <m:den>
                        <m:r>
                          <a:rPr lang="en-CA" b="0" i="1" smtClean="0">
                            <a:latin typeface="Cambria Math" panose="02040503050406030204" pitchFamily="18" charset="0"/>
                          </a:rPr>
                          <m:t>𝑝𝑜𝑝</m:t>
                        </m:r>
                      </m:den>
                    </m:f>
                    <m:r>
                      <a:rPr lang="en-CA" b="0" i="1" smtClean="0">
                        <a:latin typeface="Cambria Math" panose="02040503050406030204" pitchFamily="18" charset="0"/>
                      </a:rPr>
                      <m:t> ?</m:t>
                    </m:r>
                  </m:oMath>
                </a14:m>
                <a:endParaRPr lang="en-CA" dirty="0"/>
              </a:p>
            </p:txBody>
          </p:sp>
        </mc:Choice>
        <mc:Fallback xmlns="">
          <p:sp>
            <p:nvSpPr>
              <p:cNvPr id="10" name="TextBox 9">
                <a:extLst>
                  <a:ext uri="{FF2B5EF4-FFF2-40B4-BE49-F238E27FC236}">
                    <a16:creationId xmlns:a16="http://schemas.microsoft.com/office/drawing/2014/main" id="{21FCC4EB-C63C-89B9-2475-AA9D4BEE3457}"/>
                  </a:ext>
                </a:extLst>
              </p:cNvPr>
              <p:cNvSpPr txBox="1">
                <a:spLocks noRot="1" noChangeAspect="1" noMove="1" noResize="1" noEditPoints="1" noAdjustHandles="1" noChangeArrowheads="1" noChangeShapeType="1" noTextEdit="1"/>
              </p:cNvSpPr>
              <p:nvPr/>
            </p:nvSpPr>
            <p:spPr>
              <a:xfrm>
                <a:off x="2971800" y="2543043"/>
                <a:ext cx="1600200" cy="512576"/>
              </a:xfrm>
              <a:prstGeom prst="rect">
                <a:avLst/>
              </a:prstGeom>
              <a:blipFill>
                <a:blip r:embed="rId4"/>
                <a:stretch>
                  <a:fillRect l="-3435" b="-2381"/>
                </a:stretch>
              </a:blipFill>
            </p:spPr>
            <p:txBody>
              <a:bodyPr/>
              <a:lstStyle/>
              <a:p>
                <a:r>
                  <a:rPr lang="en-CA">
                    <a:noFill/>
                  </a:rPr>
                  <a:t> </a:t>
                </a:r>
              </a:p>
            </p:txBody>
          </p:sp>
        </mc:Fallback>
      </mc:AlternateContent>
      <p:sp>
        <p:nvSpPr>
          <p:cNvPr id="11" name="TextBox 10">
            <a:extLst>
              <a:ext uri="{FF2B5EF4-FFF2-40B4-BE49-F238E27FC236}">
                <a16:creationId xmlns:a16="http://schemas.microsoft.com/office/drawing/2014/main" id="{64E69FD2-E8EA-9823-99E0-5C9F902EED01}"/>
              </a:ext>
            </a:extLst>
          </p:cNvPr>
          <p:cNvSpPr txBox="1"/>
          <p:nvPr/>
        </p:nvSpPr>
        <p:spPr>
          <a:xfrm>
            <a:off x="6078093" y="1509548"/>
            <a:ext cx="1447800" cy="523220"/>
          </a:xfrm>
          <a:prstGeom prst="rect">
            <a:avLst/>
          </a:prstGeom>
          <a:noFill/>
        </p:spPr>
        <p:txBody>
          <a:bodyPr wrap="square" rtlCol="0">
            <a:spAutoFit/>
          </a:bodyPr>
          <a:lstStyle/>
          <a:p>
            <a:pPr algn="ctr"/>
            <a:r>
              <a:rPr lang="en-CA" sz="1400" dirty="0"/>
              <a:t>British are overtaxed!!</a:t>
            </a:r>
          </a:p>
        </p:txBody>
      </p:sp>
    </p:spTree>
    <p:extLst>
      <p:ext uri="{BB962C8B-B14F-4D97-AF65-F5344CB8AC3E}">
        <p14:creationId xmlns:p14="http://schemas.microsoft.com/office/powerpoint/2010/main" val="3390128888"/>
      </p:ext>
    </p:ext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BF9AE2-1391-4EFF-9AA3-DFB3D4CDD9BA}"/>
              </a:ext>
            </a:extLst>
          </p:cNvPr>
          <p:cNvSpPr>
            <a:spLocks noGrp="1"/>
          </p:cNvSpPr>
          <p:nvPr>
            <p:ph type="sldNum" sz="quarter" idx="12"/>
          </p:nvPr>
        </p:nvSpPr>
        <p:spPr/>
        <p:txBody>
          <a:bodyPr/>
          <a:lstStyle/>
          <a:p>
            <a:fld id="{621225AB-15B9-4C79-A121-04D1DC7E2307}" type="slidenum">
              <a:rPr lang="en-US" smtClean="0"/>
              <a:t>38</a:t>
            </a:fld>
            <a:endParaRPr lang="en-US" dirty="0"/>
          </a:p>
        </p:txBody>
      </p:sp>
      <p:sp>
        <p:nvSpPr>
          <p:cNvPr id="3" name="TextBox 2">
            <a:extLst>
              <a:ext uri="{FF2B5EF4-FFF2-40B4-BE49-F238E27FC236}">
                <a16:creationId xmlns:a16="http://schemas.microsoft.com/office/drawing/2014/main" id="{CC5CC2A6-9B59-4B02-88D9-60DB69E4EE31}"/>
              </a:ext>
            </a:extLst>
          </p:cNvPr>
          <p:cNvSpPr txBox="1"/>
          <p:nvPr/>
        </p:nvSpPr>
        <p:spPr>
          <a:xfrm>
            <a:off x="609600" y="457200"/>
            <a:ext cx="7620000" cy="830997"/>
          </a:xfrm>
          <a:prstGeom prst="rect">
            <a:avLst/>
          </a:prstGeom>
          <a:noFill/>
        </p:spPr>
        <p:txBody>
          <a:bodyPr wrap="square" rtlCol="0">
            <a:spAutoFit/>
          </a:bodyPr>
          <a:lstStyle/>
          <a:p>
            <a:r>
              <a:rPr lang="en-US" sz="2400" b="1" dirty="0"/>
              <a:t>1826</a:t>
            </a:r>
            <a:r>
              <a:rPr lang="en-US" sz="2400" dirty="0"/>
              <a:t>: The 1</a:t>
            </a:r>
            <a:r>
              <a:rPr lang="en-US" sz="2400" baseline="30000" dirty="0"/>
              <a:t>st</a:t>
            </a:r>
            <a:r>
              <a:rPr lang="en-US" sz="2400" dirty="0"/>
              <a:t> choropleth map, showing the distribution of literacy in France – Baron Charles </a:t>
            </a:r>
            <a:r>
              <a:rPr lang="en-US" sz="2400" dirty="0" err="1"/>
              <a:t>Dupin</a:t>
            </a:r>
            <a:endParaRPr lang="en-US" sz="2400" dirty="0"/>
          </a:p>
        </p:txBody>
      </p:sp>
      <p:pic>
        <p:nvPicPr>
          <p:cNvPr id="5" name="Picture 4" descr="Map&#10;&#10;Description automatically generated">
            <a:extLst>
              <a:ext uri="{FF2B5EF4-FFF2-40B4-BE49-F238E27FC236}">
                <a16:creationId xmlns:a16="http://schemas.microsoft.com/office/drawing/2014/main" id="{D21063AF-1DE7-4B9B-AF39-08E1287EB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77031"/>
            <a:ext cx="5125218" cy="5373303"/>
          </a:xfrm>
          <a:prstGeom prst="rect">
            <a:avLst/>
          </a:prstGeom>
        </p:spPr>
      </p:pic>
      <p:pic>
        <p:nvPicPr>
          <p:cNvPr id="7" name="Picture 6">
            <a:extLst>
              <a:ext uri="{FF2B5EF4-FFF2-40B4-BE49-F238E27FC236}">
                <a16:creationId xmlns:a16="http://schemas.microsoft.com/office/drawing/2014/main" id="{4AE5761A-C08C-41F0-8BFB-17B5E7654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649767"/>
            <a:ext cx="2328034" cy="2743200"/>
          </a:xfrm>
          <a:prstGeom prst="rect">
            <a:avLst/>
          </a:prstGeom>
        </p:spPr>
      </p:pic>
      <p:sp>
        <p:nvSpPr>
          <p:cNvPr id="8" name="TextBox 7">
            <a:extLst>
              <a:ext uri="{FF2B5EF4-FFF2-40B4-BE49-F238E27FC236}">
                <a16:creationId xmlns:a16="http://schemas.microsoft.com/office/drawing/2014/main" id="{179097F9-2B66-43C6-8ABC-A79A5D5BAC36}"/>
              </a:ext>
            </a:extLst>
          </p:cNvPr>
          <p:cNvSpPr txBox="1"/>
          <p:nvPr/>
        </p:nvSpPr>
        <p:spPr>
          <a:xfrm>
            <a:off x="6172200" y="4648200"/>
            <a:ext cx="2514600" cy="1200329"/>
          </a:xfrm>
          <a:prstGeom prst="rect">
            <a:avLst/>
          </a:prstGeom>
          <a:solidFill>
            <a:schemeClr val="accent3">
              <a:lumMod val="20000"/>
              <a:lumOff val="80000"/>
              <a:alpha val="50000"/>
            </a:schemeClr>
          </a:solidFill>
        </p:spPr>
        <p:txBody>
          <a:bodyPr wrap="square" rtlCol="0">
            <a:spAutoFit/>
          </a:bodyPr>
          <a:lstStyle/>
          <a:p>
            <a:r>
              <a:rPr lang="en-US" dirty="0"/>
              <a:t>Social variables became:</a:t>
            </a:r>
          </a:p>
          <a:p>
            <a:pPr marL="285750" indent="-285750">
              <a:buFont typeface="Arial" panose="020B0604020202020204" pitchFamily="34" charset="0"/>
              <a:buChar char="•"/>
            </a:pPr>
            <a:r>
              <a:rPr lang="en-US" dirty="0"/>
              <a:t>visual</a:t>
            </a:r>
          </a:p>
          <a:p>
            <a:pPr marL="285750" indent="-285750">
              <a:buFont typeface="Arial" panose="020B0604020202020204" pitchFamily="34" charset="0"/>
              <a:buChar char="•"/>
            </a:pPr>
            <a:r>
              <a:rPr lang="en-US" dirty="0"/>
              <a:t>subject to scientific discussion</a:t>
            </a:r>
          </a:p>
        </p:txBody>
      </p:sp>
    </p:spTree>
    <p:extLst>
      <p:ext uri="{BB962C8B-B14F-4D97-AF65-F5344CB8AC3E}">
        <p14:creationId xmlns:p14="http://schemas.microsoft.com/office/powerpoint/2010/main" val="3271157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mg0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295400"/>
            <a:ext cx="6781800" cy="5386388"/>
          </a:xfrm>
          <a:prstGeom prst="rect">
            <a:avLst/>
          </a:prstGeom>
          <a:noFill/>
          <a:extLst>
            <a:ext uri="{909E8E84-426E-40DD-AFC4-6F175D3DCCD1}">
              <a14:hiddenFill xmlns:a14="http://schemas.microsoft.com/office/drawing/2010/main">
                <a:solidFill>
                  <a:srgbClr val="FFFFFF"/>
                </a:solidFill>
              </a14:hiddenFill>
            </a:ext>
          </a:extLst>
        </p:spPr>
      </p:pic>
      <p:sp>
        <p:nvSpPr>
          <p:cNvPr id="88067" name="Text Box 3"/>
          <p:cNvSpPr txBox="1">
            <a:spLocks noChangeArrowheads="1"/>
          </p:cNvSpPr>
          <p:nvPr/>
        </p:nvSpPr>
        <p:spPr bwMode="auto">
          <a:xfrm>
            <a:off x="762000" y="228600"/>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None/>
            </a:pPr>
            <a:r>
              <a:rPr lang="en-US" altLang="en-US" sz="2400" b="1"/>
              <a:t>1844</a:t>
            </a:r>
            <a:r>
              <a:rPr lang="en-US" altLang="en-US" sz="2400"/>
              <a:t>: </a:t>
            </a:r>
            <a:r>
              <a:rPr lang="en-US" altLang="en-US" sz="2400" i="1"/>
              <a:t>Tableau-graphique</a:t>
            </a:r>
            <a:r>
              <a:rPr lang="en-US" altLang="en-US" sz="2400"/>
              <a:t>: variable-width, divided bars, area ~ cost of transport- Charles Joseph Minard</a:t>
            </a:r>
            <a:endParaRPr lang="en-US" altLang="en-US" sz="2400">
              <a:latin typeface="Times New Roman" pitchFamily="18" charset="0"/>
            </a:endParaRPr>
          </a:p>
        </p:txBody>
      </p:sp>
      <p:pic>
        <p:nvPicPr>
          <p:cNvPr id="3" name="Picture 2">
            <a:extLst>
              <a:ext uri="{FF2B5EF4-FFF2-40B4-BE49-F238E27FC236}">
                <a16:creationId xmlns:a16="http://schemas.microsoft.com/office/drawing/2014/main" id="{CD9B1AFB-AFD9-1391-EBA8-E0A3BDB08C02}"/>
              </a:ext>
            </a:extLst>
          </p:cNvPr>
          <p:cNvPicPr>
            <a:picLocks noChangeAspect="1"/>
          </p:cNvPicPr>
          <p:nvPr/>
        </p:nvPicPr>
        <p:blipFill>
          <a:blip r:embed="rId4"/>
          <a:stretch>
            <a:fillRect/>
          </a:stretch>
        </p:blipFill>
        <p:spPr>
          <a:xfrm>
            <a:off x="765349" y="2124238"/>
            <a:ext cx="2628571" cy="1304762"/>
          </a:xfrm>
          <a:prstGeom prst="rect">
            <a:avLst/>
          </a:prstGeom>
        </p:spPr>
      </p:pic>
    </p:spTree>
    <p:extLst>
      <p:ext uri="{BB962C8B-B14F-4D97-AF65-F5344CB8AC3E}">
        <p14:creationId xmlns:p14="http://schemas.microsoft.com/office/powerpoint/2010/main" val="261686290"/>
      </p:ext>
    </p:extLst>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a:t>Orienting Q: Visualization-based discoveries ??</a:t>
            </a:r>
          </a:p>
        </p:txBody>
      </p:sp>
      <p:sp>
        <p:nvSpPr>
          <p:cNvPr id="3" name="Content Placeholder 2"/>
          <p:cNvSpPr>
            <a:spLocks noGrp="1"/>
          </p:cNvSpPr>
          <p:nvPr>
            <p:ph idx="1"/>
          </p:nvPr>
        </p:nvSpPr>
        <p:spPr/>
        <p:txBody>
          <a:bodyPr/>
          <a:lstStyle/>
          <a:p>
            <a:r>
              <a:rPr lang="en-US" sz="2800" dirty="0"/>
              <a:t>When have graphics led to discoveries that might not have been achieved otherwise?</a:t>
            </a:r>
          </a:p>
          <a:p>
            <a:pPr lvl="1"/>
            <a:r>
              <a:rPr lang="en-US" sz="2000" dirty="0"/>
              <a:t>Snow (1854): cholera as a water-borne disease</a:t>
            </a:r>
          </a:p>
          <a:p>
            <a:pPr lvl="1"/>
            <a:r>
              <a:rPr lang="en-US" sz="2000" dirty="0"/>
              <a:t>Galton (1883): anti-cyclonic weather patterns</a:t>
            </a:r>
          </a:p>
          <a:p>
            <a:pPr lvl="1"/>
            <a:r>
              <a:rPr lang="en-US" sz="2000" dirty="0"/>
              <a:t>E.W. Maunder (1904): 11-year sunspot cycle</a:t>
            </a:r>
          </a:p>
          <a:p>
            <a:pPr lvl="1"/>
            <a:r>
              <a:rPr lang="en-US" sz="2000" dirty="0" err="1"/>
              <a:t>Hertzsprung</a:t>
            </a:r>
            <a:r>
              <a:rPr lang="en-US" sz="2000" dirty="0"/>
              <a:t>/Russell (1911): spectral classes of stars</a:t>
            </a:r>
          </a:p>
          <a:p>
            <a:pPr marL="0" indent="0">
              <a:buNone/>
            </a:pPr>
            <a:endParaRPr lang="en-US" sz="2800" dirty="0"/>
          </a:p>
        </p:txBody>
      </p:sp>
      <p:sp>
        <p:nvSpPr>
          <p:cNvPr id="4" name="Slide Number Placeholder 3"/>
          <p:cNvSpPr>
            <a:spLocks noGrp="1"/>
          </p:cNvSpPr>
          <p:nvPr>
            <p:ph type="sldNum" sz="quarter" idx="12"/>
          </p:nvPr>
        </p:nvSpPr>
        <p:spPr/>
        <p:txBody>
          <a:bodyPr/>
          <a:lstStyle/>
          <a:p>
            <a:fld id="{742B4A98-4706-4A7C-B46A-363487981E2A}" type="slidenum">
              <a:rPr lang="en-US" altLang="en-US" smtClean="0"/>
              <a:pPr/>
              <a:t>4</a:t>
            </a:fld>
            <a:endParaRPr lang="en-US" altLang="en-US"/>
          </a:p>
        </p:txBody>
      </p:sp>
      <p:grpSp>
        <p:nvGrpSpPr>
          <p:cNvPr id="15" name="Group 14"/>
          <p:cNvGrpSpPr/>
          <p:nvPr/>
        </p:nvGrpSpPr>
        <p:grpSpPr>
          <a:xfrm>
            <a:off x="381000" y="4373878"/>
            <a:ext cx="2057400" cy="1922147"/>
            <a:chOff x="381000" y="4373878"/>
            <a:chExt cx="2057400" cy="1922147"/>
          </a:xfrm>
        </p:grpSpPr>
        <p:pic>
          <p:nvPicPr>
            <p:cNvPr id="6" name="Picture 4" descr="snow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01507"/>
              <a:ext cx="2057400" cy="159451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586740" y="4373878"/>
              <a:ext cx="1645920" cy="30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dirty="0"/>
                <a:t>Snow (1854)</a:t>
              </a:r>
            </a:p>
          </p:txBody>
        </p:sp>
      </p:grpSp>
      <p:grpSp>
        <p:nvGrpSpPr>
          <p:cNvPr id="8" name="Group 13"/>
          <p:cNvGrpSpPr>
            <a:grpSpLocks/>
          </p:cNvGrpSpPr>
          <p:nvPr/>
        </p:nvGrpSpPr>
        <p:grpSpPr bwMode="auto">
          <a:xfrm>
            <a:off x="2602079" y="4267200"/>
            <a:ext cx="2143125" cy="2156493"/>
            <a:chOff x="1968" y="2592"/>
            <a:chExt cx="1686" cy="1728"/>
          </a:xfrm>
        </p:grpSpPr>
        <p:pic>
          <p:nvPicPr>
            <p:cNvPr id="9" name="Picture 5" descr="galton_pressure-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801"/>
              <a:ext cx="1686" cy="15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2361" y="2592"/>
              <a:ext cx="1005"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400" dirty="0"/>
                <a:t>Galton (1863)</a:t>
              </a:r>
            </a:p>
          </p:txBody>
        </p:sp>
      </p:grpSp>
      <p:grpSp>
        <p:nvGrpSpPr>
          <p:cNvPr id="13" name="Group 12"/>
          <p:cNvGrpSpPr/>
          <p:nvPr/>
        </p:nvGrpSpPr>
        <p:grpSpPr>
          <a:xfrm>
            <a:off x="4953000" y="4320799"/>
            <a:ext cx="1893764" cy="2019935"/>
            <a:chOff x="4953000" y="4320799"/>
            <a:chExt cx="1893764" cy="2019935"/>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528026"/>
              <a:ext cx="1893764" cy="1812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61682" y="4320799"/>
              <a:ext cx="1676400" cy="307777"/>
            </a:xfrm>
            <a:prstGeom prst="rect">
              <a:avLst/>
            </a:prstGeom>
            <a:noFill/>
          </p:spPr>
          <p:txBody>
            <a:bodyPr wrap="square" rtlCol="0">
              <a:spAutoFit/>
            </a:bodyPr>
            <a:lstStyle/>
            <a:p>
              <a:r>
                <a:rPr lang="en-US" sz="1400" dirty="0"/>
                <a:t>Maunder (1904)</a:t>
              </a:r>
            </a:p>
          </p:txBody>
        </p:sp>
      </p:grpSp>
      <p:grpSp>
        <p:nvGrpSpPr>
          <p:cNvPr id="14" name="Group 13"/>
          <p:cNvGrpSpPr/>
          <p:nvPr/>
        </p:nvGrpSpPr>
        <p:grpSpPr>
          <a:xfrm>
            <a:off x="6934200" y="4305622"/>
            <a:ext cx="1676400" cy="2206835"/>
            <a:chOff x="6934200" y="4305622"/>
            <a:chExt cx="1676400" cy="2206835"/>
          </a:xfrm>
        </p:grpSpPr>
        <p:pic>
          <p:nvPicPr>
            <p:cNvPr id="3076" name="Picture 4" descr="http://euclid.psych.yorku.ca/SCS/Gallery/images/main_sequen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528026"/>
              <a:ext cx="1676400" cy="19844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39000" y="4305622"/>
              <a:ext cx="1242060" cy="307777"/>
            </a:xfrm>
            <a:prstGeom prst="rect">
              <a:avLst/>
            </a:prstGeom>
            <a:noFill/>
          </p:spPr>
          <p:txBody>
            <a:bodyPr wrap="square" rtlCol="0">
              <a:spAutoFit/>
            </a:bodyPr>
            <a:lstStyle/>
            <a:p>
              <a:r>
                <a:rPr lang="en-US" sz="1400" dirty="0"/>
                <a:t>H/R (1911)</a:t>
              </a:r>
            </a:p>
          </p:txBody>
        </p:sp>
      </p:grpSp>
    </p:spTree>
    <p:extLst>
      <p:ext uri="{BB962C8B-B14F-4D97-AF65-F5344CB8AC3E}">
        <p14:creationId xmlns:p14="http://schemas.microsoft.com/office/powerpoint/2010/main" val="85988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9938" y="6372225"/>
            <a:ext cx="7891462" cy="457200"/>
            <a:chOff x="769938" y="6400800"/>
            <a:chExt cx="7891462" cy="457200"/>
          </a:xfrm>
        </p:grpSpPr>
        <p:pic>
          <p:nvPicPr>
            <p:cNvPr id="6" name="Picture 14" descr="chron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6440488"/>
              <a:ext cx="78914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3"/>
            <p:cNvSpPr>
              <a:spLocks noChangeArrowheads="1"/>
            </p:cNvSpPr>
            <p:nvPr/>
          </p:nvSpPr>
          <p:spPr bwMode="auto">
            <a:xfrm>
              <a:off x="52578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itle 1"/>
          <p:cNvSpPr>
            <a:spLocks noGrp="1"/>
          </p:cNvSpPr>
          <p:nvPr>
            <p:ph type="title"/>
          </p:nvPr>
        </p:nvSpPr>
        <p:spPr/>
        <p:txBody>
          <a:bodyPr>
            <a:normAutofit fontScale="90000"/>
          </a:bodyPr>
          <a:lstStyle/>
          <a:p>
            <a:r>
              <a:rPr lang="en-US" dirty="0"/>
              <a:t>1850-1900: Golden Age</a:t>
            </a:r>
          </a:p>
        </p:txBody>
      </p:sp>
      <p:sp>
        <p:nvSpPr>
          <p:cNvPr id="4" name="Slide Number Placeholder 3"/>
          <p:cNvSpPr>
            <a:spLocks noGrp="1"/>
          </p:cNvSpPr>
          <p:nvPr>
            <p:ph type="sldNum" sz="quarter" idx="12"/>
          </p:nvPr>
        </p:nvSpPr>
        <p:spPr/>
        <p:txBody>
          <a:bodyPr/>
          <a:lstStyle/>
          <a:p>
            <a:fld id="{621225AB-15B9-4C79-A121-04D1DC7E2307}" type="slidenum">
              <a:rPr lang="en-US" smtClean="0"/>
              <a:t>40</a:t>
            </a:fld>
            <a:endParaRPr lang="en-US"/>
          </a:p>
        </p:txBody>
      </p:sp>
      <p:sp>
        <p:nvSpPr>
          <p:cNvPr id="3" name="Content Placeholder 2"/>
          <p:cNvSpPr>
            <a:spLocks noGrp="1"/>
          </p:cNvSpPr>
          <p:nvPr>
            <p:ph idx="1"/>
          </p:nvPr>
        </p:nvSpPr>
        <p:spPr>
          <a:xfrm>
            <a:off x="457200" y="1143000"/>
            <a:ext cx="8229600" cy="4800600"/>
          </a:xfrm>
        </p:spPr>
        <p:txBody>
          <a:bodyPr>
            <a:normAutofit lnSpcReduction="10000"/>
          </a:bodyPr>
          <a:lstStyle/>
          <a:p>
            <a:r>
              <a:rPr lang="en-US" dirty="0"/>
              <a:t>By the last half of the 19</a:t>
            </a:r>
            <a:r>
              <a:rPr lang="en-US" baseline="30000" dirty="0"/>
              <a:t>th</a:t>
            </a:r>
            <a:r>
              <a:rPr lang="en-US" dirty="0"/>
              <a:t> century the conditions for rapid growth of visualization had been established:</a:t>
            </a:r>
          </a:p>
          <a:p>
            <a:pPr lvl="1">
              <a:spcBef>
                <a:spcPts val="300"/>
              </a:spcBef>
            </a:pPr>
            <a:r>
              <a:rPr lang="en-US" dirty="0"/>
              <a:t>widespread data collection for planning, commerce, social theory </a:t>
            </a:r>
          </a:p>
          <a:p>
            <a:pPr lvl="1">
              <a:spcBef>
                <a:spcPts val="300"/>
              </a:spcBef>
            </a:pPr>
            <a:r>
              <a:rPr lang="en-US" dirty="0"/>
              <a:t> the beginnings of statistical theory and visual thinking</a:t>
            </a:r>
          </a:p>
          <a:p>
            <a:pPr lvl="1">
              <a:spcBef>
                <a:spcPts val="300"/>
              </a:spcBef>
            </a:pPr>
            <a:r>
              <a:rPr lang="en-US" dirty="0"/>
              <a:t>a wide range of graphic forms, reasonably well understood</a:t>
            </a:r>
          </a:p>
          <a:p>
            <a:pPr lvl="1">
              <a:spcBef>
                <a:spcPts val="300"/>
              </a:spcBef>
            </a:pPr>
            <a:r>
              <a:rPr lang="en-US" dirty="0"/>
              <a:t>technology:</a:t>
            </a:r>
          </a:p>
          <a:p>
            <a:pPr lvl="2">
              <a:spcBef>
                <a:spcPts val="300"/>
              </a:spcBef>
            </a:pPr>
            <a:r>
              <a:rPr lang="en-US" dirty="0"/>
              <a:t>lithography and color printing</a:t>
            </a:r>
          </a:p>
          <a:p>
            <a:pPr lvl="2">
              <a:spcBef>
                <a:spcPts val="300"/>
              </a:spcBef>
            </a:pPr>
            <a:r>
              <a:rPr lang="en-US" dirty="0"/>
              <a:t>automatic recording devices</a:t>
            </a:r>
          </a:p>
          <a:p>
            <a:pPr lvl="2">
              <a:spcBef>
                <a:spcPts val="300"/>
              </a:spcBef>
            </a:pPr>
            <a:r>
              <a:rPr lang="en-US" dirty="0"/>
              <a:t>calculation: machines &amp; graphical calculators</a:t>
            </a:r>
          </a:p>
          <a:p>
            <a:r>
              <a:rPr lang="en-US" dirty="0"/>
              <a:t>The result was a perfect storm-- among the most exquisite graphics ever produced.</a:t>
            </a:r>
          </a:p>
        </p:txBody>
      </p:sp>
    </p:spTree>
    <p:extLst>
      <p:ext uri="{BB962C8B-B14F-4D97-AF65-F5344CB8AC3E}">
        <p14:creationId xmlns:p14="http://schemas.microsoft.com/office/powerpoint/2010/main" val="123256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12"/>
          </p:nvPr>
        </p:nvSpPr>
        <p:spPr/>
        <p:txBody>
          <a:bodyPr/>
          <a:lstStyle/>
          <a:p>
            <a:fld id="{03B9FB50-E205-4664-B942-A30E319A63C1}" type="slidenum">
              <a:rPr lang="en-US"/>
              <a:pPr/>
              <a:t>41</a:t>
            </a:fld>
            <a:endParaRPr lang="en-US"/>
          </a:p>
        </p:txBody>
      </p:sp>
      <p:sp>
        <p:nvSpPr>
          <p:cNvPr id="139266" name="Rectangle 2"/>
          <p:cNvSpPr>
            <a:spLocks noGrp="1" noChangeArrowheads="1"/>
          </p:cNvSpPr>
          <p:nvPr>
            <p:ph type="title"/>
          </p:nvPr>
        </p:nvSpPr>
        <p:spPr>
          <a:xfrm>
            <a:off x="381000" y="228600"/>
            <a:ext cx="8382000" cy="685800"/>
          </a:xfrm>
        </p:spPr>
        <p:txBody>
          <a:bodyPr>
            <a:normAutofit fontScale="90000"/>
          </a:bodyPr>
          <a:lstStyle/>
          <a:p>
            <a:r>
              <a:rPr lang="en-US"/>
              <a:t>1850-1900: Golden Age</a:t>
            </a:r>
          </a:p>
        </p:txBody>
      </p:sp>
      <p:pic>
        <p:nvPicPr>
          <p:cNvPr id="139267" name="Picture 3" descr="snow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00175"/>
            <a:ext cx="23622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139268" name="Picture 4" descr="bertil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10000"/>
            <a:ext cx="2743200" cy="2427288"/>
          </a:xfrm>
          <a:prstGeom prst="rect">
            <a:avLst/>
          </a:prstGeom>
          <a:noFill/>
          <a:extLst>
            <a:ext uri="{909E8E84-426E-40DD-AFC4-6F175D3DCCD1}">
              <a14:hiddenFill xmlns:a14="http://schemas.microsoft.com/office/drawing/2010/main">
                <a:solidFill>
                  <a:srgbClr val="FFFFFF"/>
                </a:solidFill>
              </a14:hiddenFill>
            </a:ext>
          </a:extLst>
        </p:spPr>
      </p:pic>
      <p:pic>
        <p:nvPicPr>
          <p:cNvPr id="139269" name="Picture 5" descr="stere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700" y="990600"/>
            <a:ext cx="19208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9270" name="Picture 6" descr="A_1883_voyagers_sma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429000"/>
            <a:ext cx="2208213" cy="2828925"/>
          </a:xfrm>
          <a:prstGeom prst="rect">
            <a:avLst/>
          </a:prstGeom>
          <a:noFill/>
          <a:extLst>
            <a:ext uri="{909E8E84-426E-40DD-AFC4-6F175D3DCCD1}">
              <a14:hiddenFill xmlns:a14="http://schemas.microsoft.com/office/drawing/2010/main">
                <a:solidFill>
                  <a:srgbClr val="FFFFFF"/>
                </a:solidFill>
              </a14:hiddenFill>
            </a:ext>
          </a:extLst>
        </p:spPr>
      </p:pic>
      <p:sp>
        <p:nvSpPr>
          <p:cNvPr id="139271" name="Rectangle 7"/>
          <p:cNvSpPr>
            <a:spLocks noChangeArrowheads="1"/>
          </p:cNvSpPr>
          <p:nvPr/>
        </p:nvSpPr>
        <p:spPr bwMode="auto">
          <a:xfrm>
            <a:off x="2590800" y="1447800"/>
            <a:ext cx="2133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1855</a:t>
            </a:r>
            <a:r>
              <a:rPr lang="en-US" sz="1400"/>
              <a:t>: Dot map of disease data (cholera)- John Snow</a:t>
            </a:r>
          </a:p>
        </p:txBody>
      </p:sp>
      <p:sp>
        <p:nvSpPr>
          <p:cNvPr id="139272" name="Rectangle 8"/>
          <p:cNvSpPr>
            <a:spLocks noChangeArrowheads="1"/>
          </p:cNvSpPr>
          <p:nvPr/>
        </p:nvSpPr>
        <p:spPr bwMode="auto">
          <a:xfrm>
            <a:off x="4419600" y="2481263"/>
            <a:ext cx="2514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1879</a:t>
            </a:r>
            <a:r>
              <a:rPr lang="en-US" sz="1400"/>
              <a:t>: Stereogram (3D population pyramid)- Luigi Perozzo</a:t>
            </a:r>
          </a:p>
        </p:txBody>
      </p:sp>
      <p:sp>
        <p:nvSpPr>
          <p:cNvPr id="139273" name="Rectangle 9"/>
          <p:cNvSpPr>
            <a:spLocks noChangeArrowheads="1"/>
          </p:cNvSpPr>
          <p:nvPr/>
        </p:nvSpPr>
        <p:spPr bwMode="auto">
          <a:xfrm>
            <a:off x="4419600" y="3962400"/>
            <a:ext cx="18288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1896</a:t>
            </a:r>
            <a:r>
              <a:rPr lang="en-US" sz="1400"/>
              <a:t>: Area rectangles on a map to display two variables and their product- Jacques Bertillon</a:t>
            </a:r>
          </a:p>
        </p:txBody>
      </p:sp>
      <p:sp>
        <p:nvSpPr>
          <p:cNvPr id="139274" name="Text Box 10"/>
          <p:cNvSpPr txBox="1">
            <a:spLocks noChangeArrowheads="1"/>
          </p:cNvSpPr>
          <p:nvPr/>
        </p:nvSpPr>
        <p:spPr bwMode="auto">
          <a:xfrm>
            <a:off x="228600" y="3962400"/>
            <a:ext cx="18288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1884</a:t>
            </a:r>
            <a:r>
              <a:rPr lang="en-US" sz="1400"/>
              <a:t>: Recursive multi-mosaic on a map- Emile Cheysson</a:t>
            </a:r>
          </a:p>
        </p:txBody>
      </p:sp>
      <p:sp>
        <p:nvSpPr>
          <p:cNvPr id="139275" name="Text Box 11"/>
          <p:cNvSpPr txBox="1">
            <a:spLocks noChangeArrowheads="1"/>
          </p:cNvSpPr>
          <p:nvPr/>
        </p:nvSpPr>
        <p:spPr bwMode="auto">
          <a:xfrm>
            <a:off x="2667000" y="2667000"/>
            <a:ext cx="1241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1200"/>
              <a:t>Broad St. pump</a:t>
            </a:r>
          </a:p>
        </p:txBody>
      </p:sp>
      <p:sp>
        <p:nvSpPr>
          <p:cNvPr id="139276" name="Line 12"/>
          <p:cNvSpPr>
            <a:spLocks noChangeShapeType="1"/>
          </p:cNvSpPr>
          <p:nvPr/>
        </p:nvSpPr>
        <p:spPr bwMode="auto">
          <a:xfrm flipH="1" flipV="1">
            <a:off x="1447800" y="2514600"/>
            <a:ext cx="1295400" cy="30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 name="Group 1"/>
          <p:cNvGrpSpPr/>
          <p:nvPr/>
        </p:nvGrpSpPr>
        <p:grpSpPr>
          <a:xfrm>
            <a:off x="769938" y="6400800"/>
            <a:ext cx="7891462" cy="457200"/>
            <a:chOff x="769938" y="6400800"/>
            <a:chExt cx="7891462" cy="457200"/>
          </a:xfrm>
        </p:grpSpPr>
        <p:pic>
          <p:nvPicPr>
            <p:cNvPr id="139278" name="Picture 14" descr="chronolo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938" y="6440488"/>
              <a:ext cx="78914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7" name="Oval 13"/>
            <p:cNvSpPr>
              <a:spLocks noChangeArrowheads="1"/>
            </p:cNvSpPr>
            <p:nvPr/>
          </p:nvSpPr>
          <p:spPr bwMode="auto">
            <a:xfrm>
              <a:off x="5257800" y="6400800"/>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03843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E.-J. </a:t>
            </a:r>
            <a:r>
              <a:rPr lang="en-US" dirty="0" err="1"/>
              <a:t>Marey</a:t>
            </a:r>
            <a:r>
              <a:rPr lang="en-US" dirty="0"/>
              <a:t>: </a:t>
            </a:r>
            <a:r>
              <a:rPr lang="en-US" i="1" dirty="0"/>
              <a:t>La </a:t>
            </a:r>
            <a:r>
              <a:rPr lang="en-US" i="1" dirty="0" err="1"/>
              <a:t>Méthode</a:t>
            </a:r>
            <a:r>
              <a:rPr lang="en-US" i="1" dirty="0"/>
              <a:t> </a:t>
            </a:r>
            <a:r>
              <a:rPr lang="en-US" i="1" dirty="0" err="1"/>
              <a:t>Graphique</a:t>
            </a:r>
            <a:endParaRPr lang="en-US" i="1" dirty="0"/>
          </a:p>
        </p:txBody>
      </p:sp>
      <p:sp>
        <p:nvSpPr>
          <p:cNvPr id="3" name="Content Placeholder 2"/>
          <p:cNvSpPr>
            <a:spLocks noGrp="1"/>
          </p:cNvSpPr>
          <p:nvPr>
            <p:ph idx="1"/>
          </p:nvPr>
        </p:nvSpPr>
        <p:spPr>
          <a:xfrm>
            <a:off x="457200" y="1143000"/>
            <a:ext cx="6477000" cy="2667000"/>
          </a:xfrm>
        </p:spPr>
        <p:txBody>
          <a:bodyPr>
            <a:normAutofit/>
          </a:bodyPr>
          <a:lstStyle/>
          <a:p>
            <a:r>
              <a:rPr lang="en-US" sz="2400" dirty="0"/>
              <a:t>How to make human and animal motion subject to precise scientific study?</a:t>
            </a:r>
          </a:p>
          <a:p>
            <a:r>
              <a:rPr lang="en-US" sz="2400" dirty="0"/>
              <a:t>e.g., aerial locomotion of flying insects &amp; birds</a:t>
            </a:r>
          </a:p>
          <a:p>
            <a:pPr lvl="1"/>
            <a:r>
              <a:rPr lang="en-US" sz="1800" dirty="0"/>
              <a:t>What is the frequency of wings of different species?</a:t>
            </a:r>
          </a:p>
          <a:p>
            <a:pPr lvl="1"/>
            <a:r>
              <a:rPr lang="en-US" sz="1800" dirty="0"/>
              <a:t>What are the mechanisms of wings to produce lift and forward motion?</a:t>
            </a:r>
          </a:p>
          <a:p>
            <a:pPr marL="0" indent="0">
              <a:buNone/>
            </a:pPr>
            <a:endParaRPr lang="en-US" dirty="0"/>
          </a:p>
        </p:txBody>
      </p:sp>
      <p:sp>
        <p:nvSpPr>
          <p:cNvPr id="4" name="Slide Number Placeholder 3"/>
          <p:cNvSpPr>
            <a:spLocks noGrp="1"/>
          </p:cNvSpPr>
          <p:nvPr>
            <p:ph type="sldNum" sz="quarter" idx="12"/>
          </p:nvPr>
        </p:nvSpPr>
        <p:spPr/>
        <p:txBody>
          <a:bodyPr/>
          <a:lstStyle/>
          <a:p>
            <a:fld id="{810B7604-93B8-4136-B9BD-D1CE89EE20B0}" type="slidenum">
              <a:rPr lang="en-US" smtClean="0">
                <a:solidFill>
                  <a:prstClr val="black">
                    <a:tint val="75000"/>
                  </a:prstClr>
                </a:solidFill>
              </a:rPr>
              <a:pPr/>
              <a:t>42</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356" y="3810000"/>
            <a:ext cx="3352800" cy="2450592"/>
          </a:xfrm>
          <a:prstGeom prst="rect">
            <a:avLst/>
          </a:prstGeom>
        </p:spPr>
      </p:pic>
      <p:sp>
        <p:nvSpPr>
          <p:cNvPr id="6" name="TextBox 5"/>
          <p:cNvSpPr txBox="1"/>
          <p:nvPr/>
        </p:nvSpPr>
        <p:spPr>
          <a:xfrm>
            <a:off x="685800" y="4267200"/>
            <a:ext cx="3200400" cy="1446550"/>
          </a:xfrm>
          <a:prstGeom prst="rect">
            <a:avLst/>
          </a:prstGeom>
          <a:noFill/>
        </p:spPr>
        <p:txBody>
          <a:bodyPr wrap="square" rtlCol="0">
            <a:spAutoFit/>
          </a:bodyPr>
          <a:lstStyle/>
          <a:p>
            <a:r>
              <a:rPr lang="en-US" dirty="0"/>
              <a:t>A harness, designed to register the trajectory, force and speed of a bird’s wing in flight</a:t>
            </a:r>
          </a:p>
          <a:p>
            <a:endParaRPr lang="en-US" dirty="0"/>
          </a:p>
          <a:p>
            <a:r>
              <a:rPr lang="en-US" sz="1600" dirty="0" err="1"/>
              <a:t>Marey</a:t>
            </a:r>
            <a:r>
              <a:rPr lang="en-US" sz="1600" dirty="0"/>
              <a:t> (1870) </a:t>
            </a:r>
            <a:r>
              <a:rPr lang="en-US" sz="1600" i="1" dirty="0"/>
              <a:t>Animal Mechanism</a:t>
            </a:r>
          </a:p>
        </p:txBody>
      </p:sp>
      <p:pic>
        <p:nvPicPr>
          <p:cNvPr id="8" name="Picture 7">
            <a:extLst>
              <a:ext uri="{FF2B5EF4-FFF2-40B4-BE49-F238E27FC236}">
                <a16:creationId xmlns:a16="http://schemas.microsoft.com/office/drawing/2014/main" id="{C8812CC0-5A7A-4A57-94C0-C42113E00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162" y="1086358"/>
            <a:ext cx="990600" cy="1369206"/>
          </a:xfrm>
          <a:prstGeom prst="rect">
            <a:avLst/>
          </a:prstGeom>
        </p:spPr>
      </p:pic>
    </p:spTree>
    <p:extLst>
      <p:ext uri="{BB962C8B-B14F-4D97-AF65-F5344CB8AC3E}">
        <p14:creationId xmlns:p14="http://schemas.microsoft.com/office/powerpoint/2010/main" val="649559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E.-J. </a:t>
            </a:r>
            <a:r>
              <a:rPr lang="en-US" dirty="0" err="1"/>
              <a:t>Marey</a:t>
            </a:r>
            <a:r>
              <a:rPr lang="en-US" dirty="0"/>
              <a:t>: Chronophotography</a:t>
            </a:r>
          </a:p>
        </p:txBody>
      </p:sp>
      <p:sp>
        <p:nvSpPr>
          <p:cNvPr id="4" name="Slide Number Placeholder 3"/>
          <p:cNvSpPr>
            <a:spLocks noGrp="1"/>
          </p:cNvSpPr>
          <p:nvPr>
            <p:ph type="sldNum" sz="quarter" idx="12"/>
          </p:nvPr>
        </p:nvSpPr>
        <p:spPr/>
        <p:txBody>
          <a:bodyPr/>
          <a:lstStyle/>
          <a:p>
            <a:fld id="{810B7604-93B8-4136-B9BD-D1CE89EE20B0}" type="slidenum">
              <a:rPr lang="en-US" smtClean="0">
                <a:solidFill>
                  <a:prstClr val="black">
                    <a:tint val="75000"/>
                  </a:prstClr>
                </a:solidFill>
              </a:rPr>
              <a:pPr/>
              <a:t>43</a:t>
            </a:fld>
            <a:endParaRPr lang="en-US">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114800"/>
            <a:ext cx="7308550" cy="1931878"/>
          </a:xfrm>
          <a:prstGeom prst="rect">
            <a:avLst/>
          </a:prstGeom>
        </p:spPr>
      </p:pic>
      <p:sp>
        <p:nvSpPr>
          <p:cNvPr id="6" name="TextBox 5"/>
          <p:cNvSpPr txBox="1"/>
          <p:nvPr/>
        </p:nvSpPr>
        <p:spPr>
          <a:xfrm>
            <a:off x="2514600" y="990600"/>
            <a:ext cx="6477000" cy="2308324"/>
          </a:xfrm>
          <a:prstGeom prst="rect">
            <a:avLst/>
          </a:prstGeom>
          <a:noFill/>
        </p:spPr>
        <p:txBody>
          <a:bodyPr wrap="square" rtlCol="0">
            <a:spAutoFit/>
          </a:bodyPr>
          <a:lstStyle/>
          <a:p>
            <a:r>
              <a:rPr lang="en-US" dirty="0"/>
              <a:t>Rather than separate frames, </a:t>
            </a:r>
            <a:r>
              <a:rPr lang="en-US" dirty="0" err="1"/>
              <a:t>Marey’s</a:t>
            </a:r>
            <a:r>
              <a:rPr lang="en-US" dirty="0"/>
              <a:t> “fusil </a:t>
            </a:r>
            <a:r>
              <a:rPr lang="en-US" dirty="0" err="1"/>
              <a:t>photographique</a:t>
            </a:r>
            <a:r>
              <a:rPr lang="en-US" dirty="0"/>
              <a:t>” allowed one to see motion continuously in a single static image.</a:t>
            </a:r>
          </a:p>
          <a:p>
            <a:endParaRPr lang="en-US" dirty="0"/>
          </a:p>
          <a:p>
            <a:r>
              <a:rPr lang="en-US" dirty="0"/>
              <a:t>This provides a visual analysis of a sprint:</a:t>
            </a:r>
          </a:p>
          <a:p>
            <a:pPr marL="285750" indent="-285750">
              <a:buFont typeface="Arial" panose="020B0604020202020204" pitchFamily="34" charset="0"/>
              <a:buChar char="•"/>
            </a:pPr>
            <a:r>
              <a:rPr lang="en-US" dirty="0"/>
              <a:t>The runner takes about ½ second (7 frames) to make it to an upright position</a:t>
            </a:r>
          </a:p>
          <a:p>
            <a:pPr marL="285750" indent="-285750">
              <a:buFont typeface="Arial" panose="020B0604020202020204" pitchFamily="34" charset="0"/>
              <a:buChar char="•"/>
            </a:pPr>
            <a:r>
              <a:rPr lang="en-US" dirty="0"/>
              <a:t>Successive frames alternate between power push from the hind leg to landing on the opposite leg</a:t>
            </a:r>
          </a:p>
        </p:txBody>
      </p:sp>
      <p:sp>
        <p:nvSpPr>
          <p:cNvPr id="3" name="TextBox 2"/>
          <p:cNvSpPr txBox="1"/>
          <p:nvPr/>
        </p:nvSpPr>
        <p:spPr>
          <a:xfrm>
            <a:off x="457200" y="6248400"/>
            <a:ext cx="7772400" cy="307777"/>
          </a:xfrm>
          <a:prstGeom prst="rect">
            <a:avLst/>
          </a:prstGeom>
          <a:noFill/>
        </p:spPr>
        <p:txBody>
          <a:bodyPr wrap="square" rtlCol="0">
            <a:spAutoFit/>
          </a:bodyPr>
          <a:lstStyle/>
          <a:p>
            <a:r>
              <a:rPr lang="en-CA" sz="1400" dirty="0"/>
              <a:t>Source: </a:t>
            </a:r>
            <a:r>
              <a:rPr lang="en-CA" sz="1400" u="sng" dirty="0">
                <a:hlinkClick r:id="rId4"/>
              </a:rPr>
              <a:t>https://lightsmellsloud.wordpress.com/tag/etienne-jules-marey/</a:t>
            </a:r>
            <a:endParaRPr lang="en-US" sz="1400" dirty="0"/>
          </a:p>
        </p:txBody>
      </p:sp>
      <p:pic>
        <p:nvPicPr>
          <p:cNvPr id="9" name="Picture 8">
            <a:extLst>
              <a:ext uri="{FF2B5EF4-FFF2-40B4-BE49-F238E27FC236}">
                <a16:creationId xmlns:a16="http://schemas.microsoft.com/office/drawing/2014/main" id="{9D15EFC5-0FA4-4673-A522-40B48622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16" y="1063165"/>
            <a:ext cx="1599564" cy="2697931"/>
          </a:xfrm>
          <a:prstGeom prst="rect">
            <a:avLst/>
          </a:prstGeom>
        </p:spPr>
      </p:pic>
    </p:spTree>
    <p:extLst>
      <p:ext uri="{BB962C8B-B14F-4D97-AF65-F5344CB8AC3E}">
        <p14:creationId xmlns:p14="http://schemas.microsoft.com/office/powerpoint/2010/main" val="2025012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126B1-B9E2-4416-8C92-1DAB77C56356}"/>
              </a:ext>
            </a:extLst>
          </p:cNvPr>
          <p:cNvSpPr>
            <a:spLocks noGrp="1"/>
          </p:cNvSpPr>
          <p:nvPr>
            <p:ph type="title"/>
          </p:nvPr>
        </p:nvSpPr>
        <p:spPr/>
        <p:txBody>
          <a:bodyPr>
            <a:normAutofit fontScale="90000"/>
          </a:bodyPr>
          <a:lstStyle/>
          <a:p>
            <a:r>
              <a:rPr lang="en-US" dirty="0"/>
              <a:t>The Falling Cat Problem</a:t>
            </a:r>
          </a:p>
        </p:txBody>
      </p:sp>
      <p:sp>
        <p:nvSpPr>
          <p:cNvPr id="3" name="Slide Number Placeholder 2">
            <a:extLst>
              <a:ext uri="{FF2B5EF4-FFF2-40B4-BE49-F238E27FC236}">
                <a16:creationId xmlns:a16="http://schemas.microsoft.com/office/drawing/2014/main" id="{6442FF27-8063-4882-A360-4BEF287951BA}"/>
              </a:ext>
            </a:extLst>
          </p:cNvPr>
          <p:cNvSpPr>
            <a:spLocks noGrp="1"/>
          </p:cNvSpPr>
          <p:nvPr>
            <p:ph type="sldNum" sz="quarter" idx="12"/>
          </p:nvPr>
        </p:nvSpPr>
        <p:spPr/>
        <p:txBody>
          <a:bodyPr/>
          <a:lstStyle/>
          <a:p>
            <a:fld id="{621225AB-15B9-4C79-A121-04D1DC7E2307}" type="slidenum">
              <a:rPr lang="en-US" smtClean="0"/>
              <a:t>44</a:t>
            </a:fld>
            <a:endParaRPr lang="en-US"/>
          </a:p>
        </p:txBody>
      </p:sp>
      <p:pic>
        <p:nvPicPr>
          <p:cNvPr id="5" name="Picture 4" descr="A picture containing text, grass, outdoor, mammal&#10;&#10;Description automatically generated">
            <a:extLst>
              <a:ext uri="{FF2B5EF4-FFF2-40B4-BE49-F238E27FC236}">
                <a16:creationId xmlns:a16="http://schemas.microsoft.com/office/drawing/2014/main" id="{734D9D14-D128-42AD-BA60-B6A654234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30742"/>
            <a:ext cx="7162038" cy="4408170"/>
          </a:xfrm>
          <a:prstGeom prst="rect">
            <a:avLst/>
          </a:prstGeom>
        </p:spPr>
      </p:pic>
      <p:sp>
        <p:nvSpPr>
          <p:cNvPr id="6" name="TextBox 5">
            <a:extLst>
              <a:ext uri="{FF2B5EF4-FFF2-40B4-BE49-F238E27FC236}">
                <a16:creationId xmlns:a16="http://schemas.microsoft.com/office/drawing/2014/main" id="{36587790-2398-4D18-9974-3FE681F6315F}"/>
              </a:ext>
            </a:extLst>
          </p:cNvPr>
          <p:cNvSpPr txBox="1"/>
          <p:nvPr/>
        </p:nvSpPr>
        <p:spPr>
          <a:xfrm>
            <a:off x="457200" y="1143000"/>
            <a:ext cx="8229600" cy="707886"/>
          </a:xfrm>
          <a:prstGeom prst="rect">
            <a:avLst/>
          </a:prstGeom>
          <a:noFill/>
        </p:spPr>
        <p:txBody>
          <a:bodyPr wrap="square" rtlCol="0">
            <a:spAutoFit/>
          </a:bodyPr>
          <a:lstStyle/>
          <a:p>
            <a:r>
              <a:rPr lang="en-US" sz="2000" dirty="0"/>
              <a:t>Another fundamental problem answered by </a:t>
            </a:r>
            <a:r>
              <a:rPr lang="en-US" sz="2000" dirty="0" err="1"/>
              <a:t>chronophotography</a:t>
            </a:r>
            <a:r>
              <a:rPr lang="en-US" sz="2000" dirty="0"/>
              <a:t>:</a:t>
            </a:r>
          </a:p>
          <a:p>
            <a:pPr marL="285750" indent="-285750">
              <a:buFont typeface="Arial" panose="020B0604020202020204" pitchFamily="34" charset="0"/>
              <a:buChar char="•"/>
            </a:pPr>
            <a:r>
              <a:rPr lang="en-US" sz="2000" dirty="0"/>
              <a:t>How does a falling cat usually land on her feet? An OMG moment!</a:t>
            </a:r>
          </a:p>
        </p:txBody>
      </p:sp>
    </p:spTree>
    <p:extLst>
      <p:ext uri="{BB962C8B-B14F-4D97-AF65-F5344CB8AC3E}">
        <p14:creationId xmlns:p14="http://schemas.microsoft.com/office/powerpoint/2010/main" val="376857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7A0A2-9821-484C-847A-22B4C82275A5}"/>
              </a:ext>
            </a:extLst>
          </p:cNvPr>
          <p:cNvSpPr>
            <a:spLocks noGrp="1"/>
          </p:cNvSpPr>
          <p:nvPr>
            <p:ph type="title"/>
          </p:nvPr>
        </p:nvSpPr>
        <p:spPr/>
        <p:txBody>
          <a:bodyPr>
            <a:normAutofit fontScale="90000"/>
          </a:bodyPr>
          <a:lstStyle/>
          <a:p>
            <a:r>
              <a:rPr lang="en-US" dirty="0"/>
              <a:t>Nomography</a:t>
            </a:r>
          </a:p>
        </p:txBody>
      </p:sp>
      <p:sp>
        <p:nvSpPr>
          <p:cNvPr id="2" name="Slide Number Placeholder 1">
            <a:extLst>
              <a:ext uri="{FF2B5EF4-FFF2-40B4-BE49-F238E27FC236}">
                <a16:creationId xmlns:a16="http://schemas.microsoft.com/office/drawing/2014/main" id="{CDFA0A3D-DF1E-4AAF-80DB-8EC83BF5D022}"/>
              </a:ext>
            </a:extLst>
          </p:cNvPr>
          <p:cNvSpPr>
            <a:spLocks noGrp="1"/>
          </p:cNvSpPr>
          <p:nvPr>
            <p:ph type="sldNum" sz="quarter" idx="12"/>
          </p:nvPr>
        </p:nvSpPr>
        <p:spPr/>
        <p:txBody>
          <a:bodyPr/>
          <a:lstStyle/>
          <a:p>
            <a:fld id="{621225AB-15B9-4C79-A121-04D1DC7E2307}" type="slidenum">
              <a:rPr lang="en-US" smtClean="0"/>
              <a:t>45</a:t>
            </a:fld>
            <a:endParaRPr lang="en-US" dirty="0"/>
          </a:p>
        </p:txBody>
      </p:sp>
      <p:sp>
        <p:nvSpPr>
          <p:cNvPr id="6" name="TextBox 5">
            <a:extLst>
              <a:ext uri="{FF2B5EF4-FFF2-40B4-BE49-F238E27FC236}">
                <a16:creationId xmlns:a16="http://schemas.microsoft.com/office/drawing/2014/main" id="{20383F04-0FF5-4120-8A00-B4E8B2AE4746}"/>
              </a:ext>
            </a:extLst>
          </p:cNvPr>
          <p:cNvSpPr txBox="1"/>
          <p:nvPr/>
        </p:nvSpPr>
        <p:spPr>
          <a:xfrm>
            <a:off x="457200" y="1147761"/>
            <a:ext cx="8229600" cy="923330"/>
          </a:xfrm>
          <a:prstGeom prst="rect">
            <a:avLst/>
          </a:prstGeom>
          <a:noFill/>
        </p:spPr>
        <p:txBody>
          <a:bodyPr wrap="square" rtlCol="0">
            <a:spAutoFit/>
          </a:bodyPr>
          <a:lstStyle/>
          <a:p>
            <a:r>
              <a:rPr lang="en-US" b="1" dirty="0"/>
              <a:t>1885</a:t>
            </a:r>
            <a:r>
              <a:rPr lang="en-US" dirty="0"/>
              <a:t>: Charles </a:t>
            </a:r>
            <a:r>
              <a:rPr lang="en-US" dirty="0" err="1"/>
              <a:t>Lallemand</a:t>
            </a:r>
            <a:r>
              <a:rPr lang="en-US" dirty="0"/>
              <a:t>, graphical calculator for compass course corrections of a ship at sea</a:t>
            </a:r>
          </a:p>
          <a:p>
            <a:r>
              <a:rPr lang="en-US" dirty="0"/>
              <a:t>Combines: anamorphic maps, hexagonal coordinates, trigonometric scales (5 </a:t>
            </a:r>
            <a:r>
              <a:rPr lang="en-US" dirty="0" err="1"/>
              <a:t>eqns</a:t>
            </a:r>
            <a:r>
              <a:rPr lang="en-US" dirty="0"/>
              <a:t>)</a:t>
            </a:r>
          </a:p>
        </p:txBody>
      </p:sp>
      <p:pic>
        <p:nvPicPr>
          <p:cNvPr id="8" name="Picture 7">
            <a:extLst>
              <a:ext uri="{FF2B5EF4-FFF2-40B4-BE49-F238E27FC236}">
                <a16:creationId xmlns:a16="http://schemas.microsoft.com/office/drawing/2014/main" id="{006183C2-D938-4576-8AD4-A5F7566BD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602" y="2257612"/>
            <a:ext cx="1393334" cy="2370476"/>
          </a:xfrm>
          <a:prstGeom prst="rect">
            <a:avLst/>
          </a:prstGeom>
        </p:spPr>
      </p:pic>
      <p:pic>
        <p:nvPicPr>
          <p:cNvPr id="7" name="Picture 6" descr="Diagram&#10;&#10;Description automatically generated">
            <a:extLst>
              <a:ext uri="{FF2B5EF4-FFF2-40B4-BE49-F238E27FC236}">
                <a16:creationId xmlns:a16="http://schemas.microsoft.com/office/drawing/2014/main" id="{4AAF2C1E-15B9-4A8C-A800-CF8D4C55B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83" y="2240048"/>
            <a:ext cx="6718762" cy="3972571"/>
          </a:xfrm>
          <a:prstGeom prst="rect">
            <a:avLst/>
          </a:prstGeom>
        </p:spPr>
      </p:pic>
      <p:sp>
        <p:nvSpPr>
          <p:cNvPr id="9" name="Oval 8">
            <a:extLst>
              <a:ext uri="{FF2B5EF4-FFF2-40B4-BE49-F238E27FC236}">
                <a16:creationId xmlns:a16="http://schemas.microsoft.com/office/drawing/2014/main" id="{A38F47B0-32B0-41C6-943C-C0924674CA2D}"/>
              </a:ext>
            </a:extLst>
          </p:cNvPr>
          <p:cNvSpPr/>
          <p:nvPr/>
        </p:nvSpPr>
        <p:spPr>
          <a:xfrm>
            <a:off x="2743200" y="4452652"/>
            <a:ext cx="457200" cy="457201"/>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0A1F253-F534-4C4C-AEC2-AE22EAD443FD}"/>
              </a:ext>
            </a:extLst>
          </p:cNvPr>
          <p:cNvSpPr txBox="1"/>
          <p:nvPr/>
        </p:nvSpPr>
        <p:spPr>
          <a:xfrm>
            <a:off x="457200" y="6356350"/>
            <a:ext cx="7543800" cy="276999"/>
          </a:xfrm>
          <a:prstGeom prst="rect">
            <a:avLst/>
          </a:prstGeom>
          <a:noFill/>
        </p:spPr>
        <p:txBody>
          <a:bodyPr wrap="square" rtlCol="0">
            <a:spAutoFit/>
          </a:bodyPr>
          <a:lstStyle/>
          <a:p>
            <a:r>
              <a:rPr lang="en-US" sz="1200" dirty="0">
                <a:hlinkClick r:id="rId5"/>
              </a:rPr>
              <a:t>https://deadreckonings.files.wordpress.com/2010/05/lallemandhexagonalchartstriangularcoordinates.pdf</a:t>
            </a:r>
            <a:r>
              <a:rPr lang="en-US" sz="1200" dirty="0"/>
              <a:t> </a:t>
            </a:r>
          </a:p>
        </p:txBody>
      </p:sp>
    </p:spTree>
    <p:extLst>
      <p:ext uri="{BB962C8B-B14F-4D97-AF65-F5344CB8AC3E}">
        <p14:creationId xmlns:p14="http://schemas.microsoft.com/office/powerpoint/2010/main" val="332085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074" descr="bertil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447800"/>
            <a:ext cx="6934200" cy="5092700"/>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075"/>
          <p:cNvSpPr txBox="1">
            <a:spLocks noChangeArrowheads="1"/>
          </p:cNvSpPr>
          <p:nvPr/>
        </p:nvSpPr>
        <p:spPr bwMode="auto">
          <a:xfrm>
            <a:off x="514350" y="381000"/>
            <a:ext cx="60388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None/>
            </a:pPr>
            <a:r>
              <a:rPr lang="en-US" altLang="en-US" sz="2400" b="1" dirty="0"/>
              <a:t>1896</a:t>
            </a:r>
            <a:r>
              <a:rPr lang="en-US" altLang="en-US" sz="2400" dirty="0"/>
              <a:t>: Area rectangles on a map to display two variables and their product- Jacques Bertillon</a:t>
            </a:r>
          </a:p>
        </p:txBody>
      </p:sp>
      <p:sp>
        <p:nvSpPr>
          <p:cNvPr id="89092" name="Rectangle 3076"/>
          <p:cNvSpPr>
            <a:spLocks noChangeArrowheads="1"/>
          </p:cNvSpPr>
          <p:nvPr/>
        </p:nvSpPr>
        <p:spPr bwMode="auto">
          <a:xfrm>
            <a:off x="609600" y="3733800"/>
            <a:ext cx="685800" cy="1295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3" name="Line 3077"/>
          <p:cNvSpPr>
            <a:spLocks noChangeShapeType="1"/>
          </p:cNvSpPr>
          <p:nvPr/>
        </p:nvSpPr>
        <p:spPr bwMode="auto">
          <a:xfrm>
            <a:off x="1524000" y="3733800"/>
            <a:ext cx="0" cy="12954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4" name="Line 3078"/>
          <p:cNvSpPr>
            <a:spLocks noChangeShapeType="1"/>
          </p:cNvSpPr>
          <p:nvPr/>
        </p:nvSpPr>
        <p:spPr bwMode="auto">
          <a:xfrm>
            <a:off x="609600" y="3429000"/>
            <a:ext cx="685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5" name="Text Box 3079"/>
          <p:cNvSpPr txBox="1">
            <a:spLocks noChangeArrowheads="1"/>
          </p:cNvSpPr>
          <p:nvPr/>
        </p:nvSpPr>
        <p:spPr bwMode="auto">
          <a:xfrm rot="16200000">
            <a:off x="1089819" y="4167981"/>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altLang="en-US" sz="1200"/>
              <a:t>population</a:t>
            </a:r>
          </a:p>
        </p:txBody>
      </p:sp>
      <p:sp>
        <p:nvSpPr>
          <p:cNvPr id="89096" name="Text Box 3080"/>
          <p:cNvSpPr txBox="1">
            <a:spLocks noChangeArrowheads="1"/>
          </p:cNvSpPr>
          <p:nvPr/>
        </p:nvSpPr>
        <p:spPr bwMode="auto">
          <a:xfrm>
            <a:off x="457200" y="3429000"/>
            <a:ext cx="10366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FontTx/>
              <a:buNone/>
            </a:pPr>
            <a:r>
              <a:rPr lang="en-US" altLang="en-US" sz="1200" dirty="0"/>
              <a:t>% foreigners</a:t>
            </a:r>
          </a:p>
        </p:txBody>
      </p:sp>
      <p:sp>
        <p:nvSpPr>
          <p:cNvPr id="2" name="TextBox 1">
            <a:extLst>
              <a:ext uri="{FF2B5EF4-FFF2-40B4-BE49-F238E27FC236}">
                <a16:creationId xmlns:a16="http://schemas.microsoft.com/office/drawing/2014/main" id="{1833EBFD-8833-4D16-AF23-4226F8548B01}"/>
              </a:ext>
            </a:extLst>
          </p:cNvPr>
          <p:cNvSpPr txBox="1"/>
          <p:nvPr/>
        </p:nvSpPr>
        <p:spPr>
          <a:xfrm>
            <a:off x="171450" y="5256312"/>
            <a:ext cx="685800" cy="307777"/>
          </a:xfrm>
          <a:prstGeom prst="rect">
            <a:avLst/>
          </a:prstGeom>
          <a:noFill/>
        </p:spPr>
        <p:txBody>
          <a:bodyPr wrap="square" rtlCol="0">
            <a:spAutoFit/>
          </a:bodyPr>
          <a:lstStyle/>
          <a:p>
            <a:pPr algn="ctr"/>
            <a:r>
              <a:rPr lang="en-US" sz="1400" dirty="0"/>
              <a:t>total #</a:t>
            </a:r>
          </a:p>
        </p:txBody>
      </p:sp>
      <p:cxnSp>
        <p:nvCxnSpPr>
          <p:cNvPr id="4" name="Straight Arrow Connector 3">
            <a:extLst>
              <a:ext uri="{FF2B5EF4-FFF2-40B4-BE49-F238E27FC236}">
                <a16:creationId xmlns:a16="http://schemas.microsoft.com/office/drawing/2014/main" id="{17A280DD-006A-4AF9-8C3D-50C44299595C}"/>
              </a:ext>
            </a:extLst>
          </p:cNvPr>
          <p:cNvCxnSpPr>
            <a:stCxn id="2" idx="0"/>
          </p:cNvCxnSpPr>
          <p:nvPr/>
        </p:nvCxnSpPr>
        <p:spPr>
          <a:xfrm flipV="1">
            <a:off x="514350" y="4495800"/>
            <a:ext cx="438150" cy="760512"/>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85C4D9-C346-42BB-9D82-244C00C31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3438" y="144768"/>
            <a:ext cx="815662" cy="1303460"/>
          </a:xfrm>
          <a:prstGeom prst="rect">
            <a:avLst/>
          </a:prstGeom>
        </p:spPr>
      </p:pic>
    </p:spTree>
    <p:extLst>
      <p:ext uri="{BB962C8B-B14F-4D97-AF65-F5344CB8AC3E}">
        <p14:creationId xmlns:p14="http://schemas.microsoft.com/office/powerpoint/2010/main" val="1215159768"/>
      </p:ext>
    </p:extLst>
  </p:cSld>
  <p:clrMapOvr>
    <a:masterClrMapping/>
  </p:clrMapOvr>
  <p:transition advClick="0"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1900-1949: The Modern Dark Ages</a:t>
            </a:r>
          </a:p>
        </p:txBody>
      </p:sp>
      <p:sp>
        <p:nvSpPr>
          <p:cNvPr id="4" name="Content Placeholder 3"/>
          <p:cNvSpPr>
            <a:spLocks noGrp="1"/>
          </p:cNvSpPr>
          <p:nvPr>
            <p:ph idx="1"/>
          </p:nvPr>
        </p:nvSpPr>
        <p:spPr/>
        <p:txBody>
          <a:bodyPr>
            <a:normAutofit/>
          </a:bodyPr>
          <a:lstStyle/>
          <a:p>
            <a:r>
              <a:rPr lang="en-US" dirty="0">
                <a:latin typeface="Arial" charset="0"/>
              </a:rPr>
              <a:t>By the 1930s, the growth of statistical methods supplanted enthusiasm for graphics</a:t>
            </a:r>
          </a:p>
          <a:p>
            <a:pPr lvl="1"/>
            <a:r>
              <a:rPr lang="en-US" dirty="0">
                <a:latin typeface="Arial" charset="0"/>
              </a:rPr>
              <a:t>There were few graphic innovations</a:t>
            </a:r>
          </a:p>
          <a:p>
            <a:pPr lvl="1"/>
            <a:r>
              <a:rPr lang="en-US" dirty="0">
                <a:latin typeface="Arial" charset="0"/>
              </a:rPr>
              <a:t>In statistics: numbers were precise; graphs were just “pretty pictures”</a:t>
            </a:r>
          </a:p>
          <a:p>
            <a:r>
              <a:rPr lang="en-US" dirty="0">
                <a:latin typeface="Arial" charset="0"/>
              </a:rPr>
              <a:t>But graphical methods had entered the mainstream &amp; were popularized</a:t>
            </a:r>
          </a:p>
          <a:p>
            <a:pPr lvl="1"/>
            <a:r>
              <a:rPr lang="en-US" dirty="0">
                <a:latin typeface="Arial" charset="0"/>
              </a:rPr>
              <a:t>Text books, college courses</a:t>
            </a:r>
          </a:p>
          <a:p>
            <a:r>
              <a:rPr lang="en-US" dirty="0">
                <a:latin typeface="Arial" charset="0"/>
              </a:rPr>
              <a:t>There were several graphic-based scientific discoveries</a:t>
            </a:r>
          </a:p>
          <a:p>
            <a:r>
              <a:rPr lang="en-US" dirty="0">
                <a:latin typeface="Arial" charset="0"/>
              </a:rPr>
              <a:t>Electronic computers were born</a:t>
            </a:r>
            <a:endParaRPr lang="en-US" dirty="0"/>
          </a:p>
        </p:txBody>
      </p:sp>
      <p:sp>
        <p:nvSpPr>
          <p:cNvPr id="3" name="Slide Number Placeholder 2"/>
          <p:cNvSpPr>
            <a:spLocks noGrp="1"/>
          </p:cNvSpPr>
          <p:nvPr>
            <p:ph type="sldNum" sz="quarter" idx="12"/>
          </p:nvPr>
        </p:nvSpPr>
        <p:spPr/>
        <p:txBody>
          <a:bodyPr/>
          <a:lstStyle/>
          <a:p>
            <a:fld id="{621225AB-15B9-4C79-A121-04D1DC7E2307}" type="slidenum">
              <a:rPr lang="en-US" smtClean="0"/>
              <a:t>47</a:t>
            </a:fld>
            <a:endParaRPr lang="en-US"/>
          </a:p>
        </p:txBody>
      </p:sp>
      <p:pic>
        <p:nvPicPr>
          <p:cNvPr id="7" name="Picture 14" descr="chronology">
            <a:extLst>
              <a:ext uri="{FF2B5EF4-FFF2-40B4-BE49-F238E27FC236}">
                <a16:creationId xmlns:a16="http://schemas.microsoft.com/office/drawing/2014/main" id="{D3D2605D-5C34-4FD4-BD84-B3DDEFE2D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6440488"/>
            <a:ext cx="78914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3">
            <a:extLst>
              <a:ext uri="{FF2B5EF4-FFF2-40B4-BE49-F238E27FC236}">
                <a16:creationId xmlns:a16="http://schemas.microsoft.com/office/drawing/2014/main" id="{B88C5A4C-FE70-4A15-ABC0-341E75F608AD}"/>
              </a:ext>
            </a:extLst>
          </p:cNvPr>
          <p:cNvSpPr>
            <a:spLocks noChangeArrowheads="1"/>
          </p:cNvSpPr>
          <p:nvPr/>
        </p:nvSpPr>
        <p:spPr bwMode="auto">
          <a:xfrm>
            <a:off x="6248400" y="6441909"/>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987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1900-1949: The Modern Dark Ages</a:t>
            </a:r>
          </a:p>
        </p:txBody>
      </p:sp>
      <p:sp>
        <p:nvSpPr>
          <p:cNvPr id="3" name="Slide Number Placeholder 2"/>
          <p:cNvSpPr>
            <a:spLocks noGrp="1"/>
          </p:cNvSpPr>
          <p:nvPr>
            <p:ph type="sldNum" sz="quarter" idx="12"/>
          </p:nvPr>
        </p:nvSpPr>
        <p:spPr/>
        <p:txBody>
          <a:bodyPr/>
          <a:lstStyle/>
          <a:p>
            <a:fld id="{621225AB-15B9-4C79-A121-04D1DC7E2307}" type="slidenum">
              <a:rPr lang="en-US" smtClean="0"/>
              <a:t>48</a:t>
            </a:fld>
            <a:endParaRPr lang="en-US" dirty="0"/>
          </a:p>
        </p:txBody>
      </p:sp>
      <p:grpSp>
        <p:nvGrpSpPr>
          <p:cNvPr id="17" name="Group 16">
            <a:extLst>
              <a:ext uri="{FF2B5EF4-FFF2-40B4-BE49-F238E27FC236}">
                <a16:creationId xmlns:a16="http://schemas.microsoft.com/office/drawing/2014/main" id="{AAC53BBC-F102-4136-895F-F2B204BEE49C}"/>
              </a:ext>
            </a:extLst>
          </p:cNvPr>
          <p:cNvGrpSpPr/>
          <p:nvPr/>
        </p:nvGrpSpPr>
        <p:grpSpPr>
          <a:xfrm>
            <a:off x="4724399" y="1170623"/>
            <a:ext cx="3952552" cy="1920240"/>
            <a:chOff x="4724399" y="1170623"/>
            <a:chExt cx="3952552" cy="192024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201" y="1170623"/>
              <a:ext cx="1809750" cy="1920240"/>
            </a:xfrm>
            <a:prstGeom prst="rect">
              <a:avLst/>
            </a:prstGeom>
          </p:spPr>
        </p:pic>
        <p:sp>
          <p:nvSpPr>
            <p:cNvPr id="9" name="TextBox 8"/>
            <p:cNvSpPr txBox="1"/>
            <p:nvPr/>
          </p:nvSpPr>
          <p:spPr>
            <a:xfrm>
              <a:off x="4724399" y="1371600"/>
              <a:ext cx="2142801" cy="738664"/>
            </a:xfrm>
            <a:prstGeom prst="rect">
              <a:avLst/>
            </a:prstGeom>
            <a:noFill/>
          </p:spPr>
          <p:txBody>
            <a:bodyPr wrap="square" rtlCol="0">
              <a:spAutoFit/>
            </a:bodyPr>
            <a:lstStyle/>
            <a:p>
              <a:r>
                <a:rPr lang="en-US" sz="1400" b="1" dirty="0"/>
                <a:t>1924</a:t>
              </a:r>
              <a:r>
                <a:rPr lang="en-US" sz="1400" dirty="0"/>
                <a:t>: ISOTYPE method of pictorial graphics—Otto </a:t>
              </a:r>
              <a:r>
                <a:rPr lang="en-US" sz="1400" dirty="0" err="1"/>
                <a:t>Neurath</a:t>
              </a:r>
              <a:endParaRPr lang="en-US" sz="1400" dirty="0"/>
            </a:p>
          </p:txBody>
        </p:sp>
      </p:grpSp>
      <p:grpSp>
        <p:nvGrpSpPr>
          <p:cNvPr id="15" name="Group 14">
            <a:extLst>
              <a:ext uri="{FF2B5EF4-FFF2-40B4-BE49-F238E27FC236}">
                <a16:creationId xmlns:a16="http://schemas.microsoft.com/office/drawing/2014/main" id="{E6A41F96-9148-439E-8956-EC52CDF4890F}"/>
              </a:ext>
            </a:extLst>
          </p:cNvPr>
          <p:cNvGrpSpPr/>
          <p:nvPr/>
        </p:nvGrpSpPr>
        <p:grpSpPr>
          <a:xfrm>
            <a:off x="447675" y="3100070"/>
            <a:ext cx="2371725" cy="3166884"/>
            <a:chOff x="447675" y="3100070"/>
            <a:chExt cx="2371725" cy="3166884"/>
          </a:xfrm>
        </p:grpSpPr>
        <p:pic>
          <p:nvPicPr>
            <p:cNvPr id="10" name="Picture 2" descr="I:\SCS\Gallery\icons\MoseleyGrap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39520"/>
              <a:ext cx="1478756" cy="23274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7675" y="3100070"/>
              <a:ext cx="2371725" cy="738664"/>
            </a:xfrm>
            <a:prstGeom prst="rect">
              <a:avLst/>
            </a:prstGeom>
            <a:noFill/>
          </p:spPr>
          <p:txBody>
            <a:bodyPr wrap="square" rtlCol="0">
              <a:spAutoFit/>
            </a:bodyPr>
            <a:lstStyle/>
            <a:p>
              <a:r>
                <a:rPr lang="en-US" altLang="en-US" sz="1400" b="1" dirty="0">
                  <a:latin typeface="Arial" charset="0"/>
                </a:rPr>
                <a:t>1913</a:t>
              </a:r>
              <a:r>
                <a:rPr lang="en-US" altLang="en-US" sz="1400" dirty="0">
                  <a:latin typeface="Arial" charset="0"/>
                </a:rPr>
                <a:t>: Discovery of atomic number, based on graphical analysis- H. Mosely</a:t>
              </a:r>
              <a:endParaRPr lang="en-US" altLang="en-US" sz="1400" dirty="0"/>
            </a:p>
          </p:txBody>
        </p:sp>
      </p:grpSp>
      <p:grpSp>
        <p:nvGrpSpPr>
          <p:cNvPr id="18" name="Group 17">
            <a:extLst>
              <a:ext uri="{FF2B5EF4-FFF2-40B4-BE49-F238E27FC236}">
                <a16:creationId xmlns:a16="http://schemas.microsoft.com/office/drawing/2014/main" id="{3DBB3CE1-D849-447F-B3B0-0567113D1EE5}"/>
              </a:ext>
            </a:extLst>
          </p:cNvPr>
          <p:cNvGrpSpPr/>
          <p:nvPr/>
        </p:nvGrpSpPr>
        <p:grpSpPr>
          <a:xfrm>
            <a:off x="6248400" y="3581400"/>
            <a:ext cx="2514600" cy="2286000"/>
            <a:chOff x="6248400" y="3581400"/>
            <a:chExt cx="2514600" cy="2286000"/>
          </a:xfrm>
        </p:grpSpPr>
        <p:pic>
          <p:nvPicPr>
            <p:cNvPr id="8" name="Picture 2" descr="I:\SCS\Gallery\images\hstfig1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839" y="4495800"/>
              <a:ext cx="22860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48400" y="3581400"/>
              <a:ext cx="2514600" cy="738664"/>
            </a:xfrm>
            <a:prstGeom prst="rect">
              <a:avLst/>
            </a:prstGeom>
            <a:noFill/>
          </p:spPr>
          <p:txBody>
            <a:bodyPr wrap="square" rtlCol="0">
              <a:spAutoFit/>
            </a:bodyPr>
            <a:lstStyle/>
            <a:p>
              <a:r>
                <a:rPr lang="en-US" altLang="en-US" sz="1400" b="1" dirty="0">
                  <a:latin typeface="Arial" charset="0"/>
                </a:rPr>
                <a:t>1944</a:t>
              </a:r>
              <a:r>
                <a:rPr lang="en-US" altLang="en-US" sz="1400" dirty="0">
                  <a:latin typeface="Arial" charset="0"/>
                </a:rPr>
                <a:t>: Harvard's Mark I, the first digital computer- Howard Aiken, Grace Hopper</a:t>
              </a:r>
              <a:endParaRPr lang="en-US" altLang="en-US" sz="1400" dirty="0"/>
            </a:p>
          </p:txBody>
        </p:sp>
      </p:grpSp>
      <p:grpSp>
        <p:nvGrpSpPr>
          <p:cNvPr id="6" name="Group 5">
            <a:extLst>
              <a:ext uri="{FF2B5EF4-FFF2-40B4-BE49-F238E27FC236}">
                <a16:creationId xmlns:a16="http://schemas.microsoft.com/office/drawing/2014/main" id="{81114806-F7A2-4435-BF78-BD98B5C4AAE7}"/>
              </a:ext>
            </a:extLst>
          </p:cNvPr>
          <p:cNvGrpSpPr/>
          <p:nvPr/>
        </p:nvGrpSpPr>
        <p:grpSpPr>
          <a:xfrm>
            <a:off x="3038475" y="3315514"/>
            <a:ext cx="2600001" cy="2898467"/>
            <a:chOff x="3038475" y="3315514"/>
            <a:chExt cx="2600001" cy="2898467"/>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4149219"/>
              <a:ext cx="2590476" cy="2064762"/>
            </a:xfrm>
            <a:prstGeom prst="rect">
              <a:avLst/>
            </a:prstGeom>
          </p:spPr>
        </p:pic>
        <p:sp>
          <p:nvSpPr>
            <p:cNvPr id="13" name="TextBox 12"/>
            <p:cNvSpPr txBox="1"/>
            <p:nvPr/>
          </p:nvSpPr>
          <p:spPr>
            <a:xfrm>
              <a:off x="3038475" y="3315514"/>
              <a:ext cx="2590476" cy="738664"/>
            </a:xfrm>
            <a:prstGeom prst="rect">
              <a:avLst/>
            </a:prstGeom>
            <a:noFill/>
          </p:spPr>
          <p:txBody>
            <a:bodyPr wrap="square" rtlCol="0">
              <a:spAutoFit/>
            </a:bodyPr>
            <a:lstStyle/>
            <a:p>
              <a:r>
                <a:rPr lang="en-US" sz="1400" b="1" dirty="0"/>
                <a:t>1911-1913</a:t>
              </a:r>
              <a:r>
                <a:rPr lang="en-US" sz="1400" dirty="0"/>
                <a:t>: The </a:t>
              </a:r>
              <a:r>
                <a:rPr lang="en-US" sz="1400" dirty="0" err="1"/>
                <a:t>Hertzsprung</a:t>
              </a:r>
              <a:r>
                <a:rPr lang="en-US" sz="1400" dirty="0"/>
                <a:t>-Russell diagram &amp; evolution of stars</a:t>
              </a:r>
            </a:p>
          </p:txBody>
        </p:sp>
      </p:grpSp>
      <p:grpSp>
        <p:nvGrpSpPr>
          <p:cNvPr id="16" name="Group 15">
            <a:extLst>
              <a:ext uri="{FF2B5EF4-FFF2-40B4-BE49-F238E27FC236}">
                <a16:creationId xmlns:a16="http://schemas.microsoft.com/office/drawing/2014/main" id="{2D79194E-2C8E-4C2C-B8B5-2F2A87C7B673}"/>
              </a:ext>
            </a:extLst>
          </p:cNvPr>
          <p:cNvGrpSpPr/>
          <p:nvPr/>
        </p:nvGrpSpPr>
        <p:grpSpPr>
          <a:xfrm>
            <a:off x="457200" y="1129636"/>
            <a:ext cx="3725441" cy="1862961"/>
            <a:chOff x="457200" y="1129636"/>
            <a:chExt cx="3725441" cy="1862961"/>
          </a:xfrm>
        </p:grpSpPr>
        <p:sp>
          <p:nvSpPr>
            <p:cNvPr id="7" name="TextBox 6"/>
            <p:cNvSpPr txBox="1"/>
            <p:nvPr/>
          </p:nvSpPr>
          <p:spPr>
            <a:xfrm>
              <a:off x="457200" y="1279684"/>
              <a:ext cx="2209800" cy="738664"/>
            </a:xfrm>
            <a:prstGeom prst="rect">
              <a:avLst/>
            </a:prstGeom>
            <a:noFill/>
          </p:spPr>
          <p:txBody>
            <a:bodyPr wrap="square" rtlCol="0">
              <a:spAutoFit/>
            </a:bodyPr>
            <a:lstStyle/>
            <a:p>
              <a:r>
                <a:rPr lang="en-US" altLang="en-US" sz="1400" b="1" dirty="0">
                  <a:latin typeface="Arial" charset="0"/>
                </a:rPr>
                <a:t>1914</a:t>
              </a:r>
              <a:r>
                <a:rPr lang="en-US" altLang="en-US" sz="1400" dirty="0">
                  <a:latin typeface="Arial" charset="0"/>
                </a:rPr>
                <a:t>: Brinton: </a:t>
              </a:r>
              <a:r>
                <a:rPr lang="en-US" altLang="en-US" sz="1400" i="1" dirty="0">
                  <a:latin typeface="Arial" charset="0"/>
                </a:rPr>
                <a:t>Graphic Methods for Presenting Facts</a:t>
              </a:r>
            </a:p>
          </p:txBody>
        </p:sp>
        <p:pic>
          <p:nvPicPr>
            <p:cNvPr id="14" name="Picture 13" descr="A picture containing timeline&#10;&#10;Description automatically generated">
              <a:extLst>
                <a:ext uri="{FF2B5EF4-FFF2-40B4-BE49-F238E27FC236}">
                  <a16:creationId xmlns:a16="http://schemas.microsoft.com/office/drawing/2014/main" id="{257AAA33-6D65-44F4-B8EE-35FC64AE07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5132" y="1129636"/>
              <a:ext cx="1297509" cy="1862961"/>
            </a:xfrm>
            <a:prstGeom prst="rect">
              <a:avLst/>
            </a:prstGeom>
          </p:spPr>
        </p:pic>
      </p:grpSp>
    </p:spTree>
    <p:extLst>
      <p:ext uri="{BB962C8B-B14F-4D97-AF65-F5344CB8AC3E}">
        <p14:creationId xmlns:p14="http://schemas.microsoft.com/office/powerpoint/2010/main" val="145887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36B5C89E-C371-49CA-8C3C-E09BE2D3AA04}" type="slidenum">
              <a:rPr lang="en-US" altLang="en-US"/>
              <a:pPr/>
              <a:t>49</a:t>
            </a:fld>
            <a:endParaRPr lang="en-US" altLang="en-US"/>
          </a:p>
        </p:txBody>
      </p:sp>
      <p:sp>
        <p:nvSpPr>
          <p:cNvPr id="93188" name="Rectangle 4"/>
          <p:cNvSpPr>
            <a:spLocks noGrp="1" noChangeArrowheads="1"/>
          </p:cNvSpPr>
          <p:nvPr>
            <p:ph type="title"/>
          </p:nvPr>
        </p:nvSpPr>
        <p:spPr/>
        <p:txBody>
          <a:bodyPr>
            <a:normAutofit fontScale="90000"/>
          </a:bodyPr>
          <a:lstStyle/>
          <a:p>
            <a:r>
              <a:rPr lang="en-US" altLang="en-US"/>
              <a:t>Maunder: Butterfly diagram</a:t>
            </a:r>
          </a:p>
        </p:txBody>
      </p:sp>
      <p:pic>
        <p:nvPicPr>
          <p:cNvPr id="93189" name="Picture 5" descr="maunder-butterfly19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276600"/>
            <a:ext cx="7400925" cy="3381375"/>
          </a:xfrm>
          <a:prstGeom prst="rect">
            <a:avLst/>
          </a:prstGeom>
          <a:noFill/>
          <a:extLst>
            <a:ext uri="{909E8E84-426E-40DD-AFC4-6F175D3DCCD1}">
              <a14:hiddenFill xmlns:a14="http://schemas.microsoft.com/office/drawing/2010/main">
                <a:solidFill>
                  <a:srgbClr val="FFFFFF"/>
                </a:solidFill>
              </a14:hiddenFill>
            </a:ext>
          </a:extLst>
        </p:spPr>
      </p:pic>
      <p:sp>
        <p:nvSpPr>
          <p:cNvPr id="93190" name="Text Box 6"/>
          <p:cNvSpPr txBox="1">
            <a:spLocks noChangeArrowheads="1"/>
          </p:cNvSpPr>
          <p:nvPr/>
        </p:nvSpPr>
        <p:spPr bwMode="auto">
          <a:xfrm>
            <a:off x="430369" y="1192158"/>
            <a:ext cx="67056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t>1904</a:t>
            </a:r>
            <a:r>
              <a:rPr lang="en-US" altLang="en-US" dirty="0"/>
              <a:t>: E.W. Maunder plots distribution of sunspots in sun’s latitude by time</a:t>
            </a:r>
          </a:p>
          <a:p>
            <a:pPr>
              <a:spcBef>
                <a:spcPct val="50000"/>
              </a:spcBef>
              <a:buFontTx/>
              <a:buChar char="•"/>
            </a:pPr>
            <a:r>
              <a:rPr lang="en-US" altLang="en-US" dirty="0"/>
              <a:t> Discovery of 11-year sunspot cycles (&amp; 22-yr: reversal of sun’s magnetic field)</a:t>
            </a:r>
          </a:p>
        </p:txBody>
      </p:sp>
      <p:sp>
        <p:nvSpPr>
          <p:cNvPr id="2" name="TextBox 1"/>
          <p:cNvSpPr txBox="1"/>
          <p:nvPr/>
        </p:nvSpPr>
        <p:spPr>
          <a:xfrm>
            <a:off x="228600" y="5562600"/>
            <a:ext cx="609600" cy="381000"/>
          </a:xfrm>
          <a:prstGeom prst="rect">
            <a:avLst/>
          </a:prstGeom>
          <a:noFill/>
        </p:spPr>
        <p:txBody>
          <a:bodyPr wrap="square" rtlCol="0">
            <a:spAutoFit/>
          </a:bodyPr>
          <a:lstStyle/>
          <a:p>
            <a:r>
              <a:rPr lang="en-US" dirty="0"/>
              <a:t>area</a:t>
            </a:r>
          </a:p>
        </p:txBody>
      </p:sp>
      <p:sp>
        <p:nvSpPr>
          <p:cNvPr id="3" name="TextBox 2"/>
          <p:cNvSpPr txBox="1"/>
          <p:nvPr/>
        </p:nvSpPr>
        <p:spPr>
          <a:xfrm>
            <a:off x="228600" y="3429000"/>
            <a:ext cx="800100" cy="307777"/>
          </a:xfrm>
          <a:prstGeom prst="rect">
            <a:avLst/>
          </a:prstGeom>
          <a:noFill/>
        </p:spPr>
        <p:txBody>
          <a:bodyPr wrap="square" rtlCol="0">
            <a:spAutoFit/>
          </a:bodyPr>
          <a:lstStyle/>
          <a:p>
            <a:r>
              <a:rPr lang="en-US" sz="1400" dirty="0"/>
              <a:t>latitude</a:t>
            </a:r>
          </a:p>
        </p:txBody>
      </p:sp>
      <p:pic>
        <p:nvPicPr>
          <p:cNvPr id="5" name="Picture 4" descr="A picture containing person, suit, necktie&#10;&#10;Description automatically generated">
            <a:extLst>
              <a:ext uri="{FF2B5EF4-FFF2-40B4-BE49-F238E27FC236}">
                <a16:creationId xmlns:a16="http://schemas.microsoft.com/office/drawing/2014/main" id="{D57C5F36-0507-40D9-BB22-B576B8AC8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1602" y="1115601"/>
            <a:ext cx="1237979" cy="1788192"/>
          </a:xfrm>
          <a:prstGeom prst="rect">
            <a:avLst/>
          </a:prstGeom>
        </p:spPr>
      </p:pic>
    </p:spTree>
    <p:extLst>
      <p:ext uri="{BB962C8B-B14F-4D97-AF65-F5344CB8AC3E}">
        <p14:creationId xmlns:p14="http://schemas.microsoft.com/office/powerpoint/2010/main" val="100340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pPr>
              <a:lnSpc>
                <a:spcPct val="90000"/>
              </a:lnSpc>
            </a:pPr>
            <a:r>
              <a:rPr lang="en-US" sz="4700"/>
              <a:t>Orienting Q: Visualization-based discoveries ??</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6330414" cy="4119172"/>
          </a:xfrm>
        </p:spPr>
        <p:txBody>
          <a:bodyPr anchor="t">
            <a:normAutofit/>
          </a:bodyPr>
          <a:lstStyle/>
          <a:p>
            <a:r>
              <a:rPr lang="en-US" sz="2400" dirty="0"/>
              <a:t>In the history of graphs, what features, and data led to such discoveries?</a:t>
            </a:r>
          </a:p>
          <a:p>
            <a:pPr lvl="1"/>
            <a:r>
              <a:rPr lang="en-US" sz="1900" dirty="0"/>
              <a:t>What were they thinking??</a:t>
            </a:r>
          </a:p>
          <a:p>
            <a:pPr lvl="1"/>
            <a:r>
              <a:rPr lang="en-US" sz="1900" dirty="0"/>
              <a:t>What visual ideas/representations were available?</a:t>
            </a:r>
          </a:p>
          <a:p>
            <a:pPr lvl="1"/>
            <a:r>
              <a:rPr lang="en-US" sz="1900" dirty="0"/>
              <a:t>What was </a:t>
            </a:r>
            <a:r>
              <a:rPr lang="en-US" sz="2000" dirty="0"/>
              <a:t>needed</a:t>
            </a:r>
            <a:r>
              <a:rPr lang="en-US" sz="1900" dirty="0"/>
              <a:t> to see/understand something new?</a:t>
            </a:r>
          </a:p>
          <a:p>
            <a:r>
              <a:rPr lang="en-US" sz="2400" dirty="0"/>
              <a:t>As we go forward, are there any lessons?</a:t>
            </a:r>
          </a:p>
          <a:p>
            <a:pPr lvl="1"/>
            <a:r>
              <a:rPr lang="en-US" sz="1900" dirty="0"/>
              <a:t>What are the Big Questions for today?</a:t>
            </a:r>
          </a:p>
          <a:p>
            <a:pPr lvl="1"/>
            <a:r>
              <a:rPr lang="en-US" sz="1900" dirty="0"/>
              <a:t>How can data visualization help?</a:t>
            </a:r>
          </a:p>
        </p:txBody>
      </p:sp>
      <p:pic>
        <p:nvPicPr>
          <p:cNvPr id="6" name="Picture 5" descr="Icon&#10;&#10;Description automatically generated">
            <a:extLst>
              <a:ext uri="{FF2B5EF4-FFF2-40B4-BE49-F238E27FC236}">
                <a16:creationId xmlns:a16="http://schemas.microsoft.com/office/drawing/2014/main" id="{37A4FC6D-BA40-4F45-82A5-4CB28BF44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70" r="11574" b="-3"/>
          <a:stretch/>
        </p:blipFill>
        <p:spPr>
          <a:xfrm>
            <a:off x="6759783" y="2093854"/>
            <a:ext cx="2160912" cy="2994860"/>
          </a:xfrm>
          <a:prstGeom prst="rect">
            <a:avLst/>
          </a:prstGeom>
        </p:spPr>
      </p:pic>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742B4A98-4706-4A7C-B46A-363487981E2A}" type="slidenum">
              <a:rPr lang="en-US" altLang="en-US" smtClean="0"/>
              <a:pPr>
                <a:spcAft>
                  <a:spcPts val="600"/>
                </a:spcAft>
              </a:pPr>
              <a:t>5</a:t>
            </a:fld>
            <a:endParaRPr lang="en-US" altLang="en-US"/>
          </a:p>
        </p:txBody>
      </p:sp>
    </p:spTree>
    <p:extLst>
      <p:ext uri="{BB962C8B-B14F-4D97-AF65-F5344CB8AC3E}">
        <p14:creationId xmlns:p14="http://schemas.microsoft.com/office/powerpoint/2010/main" val="226722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31144CEA-8821-4672-B870-BD2070D39C7B}" type="slidenum">
              <a:rPr lang="en-US" altLang="en-US"/>
              <a:pPr/>
              <a:t>50</a:t>
            </a:fld>
            <a:endParaRPr lang="en-US" altLang="en-US"/>
          </a:p>
        </p:txBody>
      </p:sp>
      <p:sp>
        <p:nvSpPr>
          <p:cNvPr id="96258" name="Rectangle 2"/>
          <p:cNvSpPr>
            <a:spLocks noGrp="1" noChangeArrowheads="1"/>
          </p:cNvSpPr>
          <p:nvPr>
            <p:ph type="title"/>
          </p:nvPr>
        </p:nvSpPr>
        <p:spPr/>
        <p:txBody>
          <a:bodyPr>
            <a:normAutofit fontScale="90000"/>
          </a:bodyPr>
          <a:lstStyle/>
          <a:p>
            <a:r>
              <a:rPr lang="en-US" altLang="en-US"/>
              <a:t>Maunder: Butterfly diagram</a:t>
            </a:r>
          </a:p>
        </p:txBody>
      </p:sp>
      <p:sp>
        <p:nvSpPr>
          <p:cNvPr id="96260" name="Text Box 4"/>
          <p:cNvSpPr txBox="1">
            <a:spLocks noChangeArrowheads="1"/>
          </p:cNvSpPr>
          <p:nvPr/>
        </p:nvSpPr>
        <p:spPr bwMode="auto">
          <a:xfrm>
            <a:off x="457200" y="1600200"/>
            <a:ext cx="83058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1904</a:t>
            </a:r>
            <a:r>
              <a:rPr lang="en-US" altLang="en-US"/>
              <a:t>: E.W. Maunder plots distribution of sunspots in sun’s latitude by time</a:t>
            </a:r>
          </a:p>
          <a:p>
            <a:pPr>
              <a:spcBef>
                <a:spcPct val="50000"/>
              </a:spcBef>
              <a:buFontTx/>
              <a:buChar char="•"/>
            </a:pPr>
            <a:r>
              <a:rPr lang="en-US" altLang="en-US"/>
              <a:t> Discovery of “Maunder minimum” (1645-1715): “Little Ice Age”</a:t>
            </a:r>
          </a:p>
          <a:p>
            <a:pPr>
              <a:spcBef>
                <a:spcPct val="50000"/>
              </a:spcBef>
              <a:buFontTx/>
              <a:buChar char="•"/>
            </a:pPr>
            <a:r>
              <a:rPr lang="en-US" altLang="en-US"/>
              <a:t> Smoothing reveals other extrema</a:t>
            </a:r>
          </a:p>
        </p:txBody>
      </p:sp>
      <p:pic>
        <p:nvPicPr>
          <p:cNvPr id="96261" name="Picture 5" descr="maunder-Sunspot_Num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8077200" cy="343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34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1DA53E-43B2-4F57-A7E2-7A15E1A4E0C1}"/>
              </a:ext>
            </a:extLst>
          </p:cNvPr>
          <p:cNvSpPr>
            <a:spLocks noGrp="1"/>
          </p:cNvSpPr>
          <p:nvPr>
            <p:ph type="sldNum" sz="quarter" idx="12"/>
          </p:nvPr>
        </p:nvSpPr>
        <p:spPr/>
        <p:txBody>
          <a:bodyPr/>
          <a:lstStyle/>
          <a:p>
            <a:fld id="{621225AB-15B9-4C79-A121-04D1DC7E2307}" type="slidenum">
              <a:rPr lang="en-US" smtClean="0"/>
              <a:t>51</a:t>
            </a:fld>
            <a:endParaRPr lang="en-US"/>
          </a:p>
        </p:txBody>
      </p:sp>
      <p:pic>
        <p:nvPicPr>
          <p:cNvPr id="5" name="Picture 4" descr="A picture containing timeline&#10;&#10;Description automatically generated">
            <a:extLst>
              <a:ext uri="{FF2B5EF4-FFF2-40B4-BE49-F238E27FC236}">
                <a16:creationId xmlns:a16="http://schemas.microsoft.com/office/drawing/2014/main" id="{B23FFF2B-497B-4BDB-8A73-9BF92247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7" y="1628337"/>
            <a:ext cx="3525012" cy="5061204"/>
          </a:xfrm>
          <a:prstGeom prst="rect">
            <a:avLst/>
          </a:prstGeom>
        </p:spPr>
      </p:pic>
      <p:pic>
        <p:nvPicPr>
          <p:cNvPr id="7" name="Picture 6" descr="Timeline&#10;&#10;Description automatically generated">
            <a:extLst>
              <a:ext uri="{FF2B5EF4-FFF2-40B4-BE49-F238E27FC236}">
                <a16:creationId xmlns:a16="http://schemas.microsoft.com/office/drawing/2014/main" id="{7AA884EA-B447-4C82-818C-8A40EF8E7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448" y="1779032"/>
            <a:ext cx="4459034" cy="4552283"/>
          </a:xfrm>
          <a:prstGeom prst="rect">
            <a:avLst/>
          </a:prstGeom>
        </p:spPr>
      </p:pic>
      <p:sp>
        <p:nvSpPr>
          <p:cNvPr id="8" name="TextBox 7">
            <a:extLst>
              <a:ext uri="{FF2B5EF4-FFF2-40B4-BE49-F238E27FC236}">
                <a16:creationId xmlns:a16="http://schemas.microsoft.com/office/drawing/2014/main" id="{4767FB5E-C1AB-4A68-B31C-773AA9318E6C}"/>
              </a:ext>
            </a:extLst>
          </p:cNvPr>
          <p:cNvSpPr txBox="1"/>
          <p:nvPr/>
        </p:nvSpPr>
        <p:spPr>
          <a:xfrm>
            <a:off x="381000" y="371136"/>
            <a:ext cx="6374802" cy="707886"/>
          </a:xfrm>
          <a:prstGeom prst="rect">
            <a:avLst/>
          </a:prstGeom>
          <a:noFill/>
        </p:spPr>
        <p:txBody>
          <a:bodyPr wrap="square" rtlCol="0">
            <a:spAutoFit/>
          </a:bodyPr>
          <a:lstStyle/>
          <a:p>
            <a:r>
              <a:rPr lang="en-US" sz="2000" b="1" dirty="0"/>
              <a:t>1914</a:t>
            </a:r>
            <a:r>
              <a:rPr lang="en-US" sz="2000" dirty="0"/>
              <a:t>: Willard C. Brinton publishes </a:t>
            </a:r>
            <a:r>
              <a:rPr lang="en-US" sz="2000" i="1" dirty="0"/>
              <a:t>Graphic Methods for Presenting Facts</a:t>
            </a:r>
            <a:r>
              <a:rPr lang="en-US" sz="2000" dirty="0"/>
              <a:t>, the 1</a:t>
            </a:r>
            <a:r>
              <a:rPr lang="en-US" sz="2000" baseline="30000" dirty="0"/>
              <a:t>st</a:t>
            </a:r>
            <a:r>
              <a:rPr lang="en-US" sz="2000" dirty="0"/>
              <a:t>  popular book on the topic</a:t>
            </a:r>
          </a:p>
        </p:txBody>
      </p:sp>
      <p:pic>
        <p:nvPicPr>
          <p:cNvPr id="10" name="Picture 9">
            <a:extLst>
              <a:ext uri="{FF2B5EF4-FFF2-40B4-BE49-F238E27FC236}">
                <a16:creationId xmlns:a16="http://schemas.microsoft.com/office/drawing/2014/main" id="{AA61CE62-35D0-4178-B69E-A360282AA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83934"/>
            <a:ext cx="1114316" cy="1114316"/>
          </a:xfrm>
          <a:prstGeom prst="rect">
            <a:avLst/>
          </a:prstGeom>
        </p:spPr>
      </p:pic>
      <p:sp>
        <p:nvSpPr>
          <p:cNvPr id="11" name="TextBox 10">
            <a:extLst>
              <a:ext uri="{FF2B5EF4-FFF2-40B4-BE49-F238E27FC236}">
                <a16:creationId xmlns:a16="http://schemas.microsoft.com/office/drawing/2014/main" id="{80144BC5-ABCD-42C7-B16D-477D9F5655FD}"/>
              </a:ext>
            </a:extLst>
          </p:cNvPr>
          <p:cNvSpPr txBox="1"/>
          <p:nvPr/>
        </p:nvSpPr>
        <p:spPr>
          <a:xfrm>
            <a:off x="324297" y="1270652"/>
            <a:ext cx="1114316" cy="369332"/>
          </a:xfrm>
          <a:prstGeom prst="rect">
            <a:avLst/>
          </a:prstGeom>
          <a:noFill/>
        </p:spPr>
        <p:txBody>
          <a:bodyPr wrap="square" rtlCol="0">
            <a:spAutoFit/>
          </a:bodyPr>
          <a:lstStyle/>
          <a:p>
            <a:pPr algn="ctr"/>
            <a:r>
              <a:rPr lang="en-US" dirty="0">
                <a:solidFill>
                  <a:srgbClr val="FF0000"/>
                </a:solidFill>
              </a:rPr>
              <a:t>heatmap</a:t>
            </a:r>
          </a:p>
        </p:txBody>
      </p:sp>
      <p:sp>
        <p:nvSpPr>
          <p:cNvPr id="12" name="TextBox 11">
            <a:extLst>
              <a:ext uri="{FF2B5EF4-FFF2-40B4-BE49-F238E27FC236}">
                <a16:creationId xmlns:a16="http://schemas.microsoft.com/office/drawing/2014/main" id="{C121AF2A-81D1-4C93-A6A8-1471891A9377}"/>
              </a:ext>
            </a:extLst>
          </p:cNvPr>
          <p:cNvSpPr txBox="1"/>
          <p:nvPr/>
        </p:nvSpPr>
        <p:spPr>
          <a:xfrm>
            <a:off x="4339707" y="1270652"/>
            <a:ext cx="1603893" cy="369332"/>
          </a:xfrm>
          <a:prstGeom prst="rect">
            <a:avLst/>
          </a:prstGeom>
          <a:noFill/>
        </p:spPr>
        <p:txBody>
          <a:bodyPr wrap="square" rtlCol="0">
            <a:spAutoFit/>
          </a:bodyPr>
          <a:lstStyle/>
          <a:p>
            <a:r>
              <a:rPr lang="en-US" dirty="0">
                <a:solidFill>
                  <a:srgbClr val="FF0000"/>
                </a:solidFill>
              </a:rPr>
              <a:t>pictogram</a:t>
            </a:r>
          </a:p>
        </p:txBody>
      </p:sp>
      <p:sp>
        <p:nvSpPr>
          <p:cNvPr id="2" name="TextBox 1">
            <a:extLst>
              <a:ext uri="{FF2B5EF4-FFF2-40B4-BE49-F238E27FC236}">
                <a16:creationId xmlns:a16="http://schemas.microsoft.com/office/drawing/2014/main" id="{67B12E4E-2024-4B25-9292-659DDEBABFD5}"/>
              </a:ext>
            </a:extLst>
          </p:cNvPr>
          <p:cNvSpPr txBox="1"/>
          <p:nvPr/>
        </p:nvSpPr>
        <p:spPr>
          <a:xfrm>
            <a:off x="7315200" y="1905000"/>
            <a:ext cx="1600200" cy="646331"/>
          </a:xfrm>
          <a:prstGeom prst="rect">
            <a:avLst/>
          </a:prstGeom>
          <a:noFill/>
        </p:spPr>
        <p:txBody>
          <a:bodyPr wrap="square" rtlCol="0">
            <a:spAutoFit/>
          </a:bodyPr>
          <a:lstStyle/>
          <a:p>
            <a:r>
              <a:rPr lang="en-US" dirty="0"/>
              <a:t>college graduates</a:t>
            </a:r>
          </a:p>
        </p:txBody>
      </p:sp>
    </p:spTree>
    <p:extLst>
      <p:ext uri="{BB962C8B-B14F-4D97-AF65-F5344CB8AC3E}">
        <p14:creationId xmlns:p14="http://schemas.microsoft.com/office/powerpoint/2010/main" val="4061077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34EA77-E0AD-4E3F-AAF8-F303A9A9FB32}"/>
              </a:ext>
            </a:extLst>
          </p:cNvPr>
          <p:cNvSpPr>
            <a:spLocks noGrp="1"/>
          </p:cNvSpPr>
          <p:nvPr>
            <p:ph type="sldNum" sz="quarter" idx="12"/>
          </p:nvPr>
        </p:nvSpPr>
        <p:spPr/>
        <p:txBody>
          <a:bodyPr/>
          <a:lstStyle/>
          <a:p>
            <a:fld id="{621225AB-15B9-4C79-A121-04D1DC7E2307}" type="slidenum">
              <a:rPr lang="en-US" smtClean="0"/>
              <a:t>52</a:t>
            </a:fld>
            <a:endParaRPr lang="en-US"/>
          </a:p>
        </p:txBody>
      </p:sp>
      <p:pic>
        <p:nvPicPr>
          <p:cNvPr id="6" name="Picture 5" descr="A picture containing diagram&#10;&#10;Description automatically generated">
            <a:extLst>
              <a:ext uri="{FF2B5EF4-FFF2-40B4-BE49-F238E27FC236}">
                <a16:creationId xmlns:a16="http://schemas.microsoft.com/office/drawing/2014/main" id="{F24C7C5E-1F46-47FB-9D71-7B7CE0AFF35B}"/>
              </a:ext>
            </a:extLst>
          </p:cNvPr>
          <p:cNvPicPr>
            <a:picLocks noChangeAspect="1"/>
          </p:cNvPicPr>
          <p:nvPr/>
        </p:nvPicPr>
        <p:blipFill rotWithShape="1">
          <a:blip r:embed="rId3">
            <a:extLst>
              <a:ext uri="{28A0092B-C50C-407E-A947-70E740481C1C}">
                <a14:useLocalDpi xmlns:a14="http://schemas.microsoft.com/office/drawing/2010/main" val="0"/>
              </a:ext>
            </a:extLst>
          </a:blip>
          <a:srcRect l="1" r="61458"/>
          <a:stretch/>
        </p:blipFill>
        <p:spPr>
          <a:xfrm>
            <a:off x="894218" y="1909465"/>
            <a:ext cx="3068182" cy="4643735"/>
          </a:xfrm>
          <a:prstGeom prst="rect">
            <a:avLst/>
          </a:prstGeom>
        </p:spPr>
      </p:pic>
      <p:sp>
        <p:nvSpPr>
          <p:cNvPr id="7" name="TextBox 6">
            <a:extLst>
              <a:ext uri="{FF2B5EF4-FFF2-40B4-BE49-F238E27FC236}">
                <a16:creationId xmlns:a16="http://schemas.microsoft.com/office/drawing/2014/main" id="{FF552F24-93F8-4F2D-9EE9-9CA4C5B138F6}"/>
              </a:ext>
            </a:extLst>
          </p:cNvPr>
          <p:cNvSpPr txBox="1"/>
          <p:nvPr/>
        </p:nvSpPr>
        <p:spPr>
          <a:xfrm>
            <a:off x="304800" y="428908"/>
            <a:ext cx="6506141" cy="954107"/>
          </a:xfrm>
          <a:prstGeom prst="rect">
            <a:avLst/>
          </a:prstGeom>
          <a:noFill/>
        </p:spPr>
        <p:txBody>
          <a:bodyPr wrap="square" rtlCol="0">
            <a:spAutoFit/>
          </a:bodyPr>
          <a:lstStyle/>
          <a:p>
            <a:r>
              <a:rPr lang="en-US" b="1" dirty="0"/>
              <a:t>1924</a:t>
            </a:r>
            <a:r>
              <a:rPr lang="en-US" dirty="0"/>
              <a:t>: </a:t>
            </a:r>
            <a:r>
              <a:rPr lang="en-US" sz="2000" dirty="0"/>
              <a:t>O</a:t>
            </a:r>
            <a:r>
              <a:rPr lang="en-US" dirty="0"/>
              <a:t>tto </a:t>
            </a:r>
            <a:r>
              <a:rPr lang="en-US" dirty="0" err="1"/>
              <a:t>Neurath</a:t>
            </a:r>
            <a:r>
              <a:rPr lang="en-US" dirty="0"/>
              <a:t> developed the </a:t>
            </a:r>
            <a:r>
              <a:rPr lang="en-US" dirty="0">
                <a:solidFill>
                  <a:srgbClr val="FF0000"/>
                </a:solidFill>
              </a:rPr>
              <a:t>Isotype</a:t>
            </a:r>
            <a:r>
              <a:rPr lang="en-US" dirty="0"/>
              <a:t> (International System of Typographic Picture Education) method to communicate statistical information to the broad public in an intuitive, pictorial way. </a:t>
            </a:r>
          </a:p>
        </p:txBody>
      </p:sp>
      <p:sp>
        <p:nvSpPr>
          <p:cNvPr id="8" name="TextBox 7">
            <a:extLst>
              <a:ext uri="{FF2B5EF4-FFF2-40B4-BE49-F238E27FC236}">
                <a16:creationId xmlns:a16="http://schemas.microsoft.com/office/drawing/2014/main" id="{C85C12D0-25FF-4165-872B-015C6A6E0818}"/>
              </a:ext>
            </a:extLst>
          </p:cNvPr>
          <p:cNvSpPr txBox="1"/>
          <p:nvPr/>
        </p:nvSpPr>
        <p:spPr>
          <a:xfrm>
            <a:off x="205453" y="2690421"/>
            <a:ext cx="657518" cy="523220"/>
          </a:xfrm>
          <a:prstGeom prst="rect">
            <a:avLst/>
          </a:prstGeom>
          <a:noFill/>
        </p:spPr>
        <p:txBody>
          <a:bodyPr wrap="square" rtlCol="0">
            <a:spAutoFit/>
          </a:bodyPr>
          <a:lstStyle/>
          <a:p>
            <a:pPr algn="ctr"/>
            <a:r>
              <a:rPr lang="en-US" sz="2800" dirty="0">
                <a:solidFill>
                  <a:srgbClr val="FF0000"/>
                </a:solidFill>
                <a:sym typeface="Wingdings" panose="05000000000000000000" pitchFamily="2" charset="2"/>
              </a:rPr>
              <a:t></a:t>
            </a:r>
            <a:endParaRPr lang="en-US" sz="2800" dirty="0">
              <a:solidFill>
                <a:srgbClr val="FF0000"/>
              </a:solidFill>
            </a:endParaRPr>
          </a:p>
        </p:txBody>
      </p:sp>
      <p:sp>
        <p:nvSpPr>
          <p:cNvPr id="9" name="TextBox 8">
            <a:extLst>
              <a:ext uri="{FF2B5EF4-FFF2-40B4-BE49-F238E27FC236}">
                <a16:creationId xmlns:a16="http://schemas.microsoft.com/office/drawing/2014/main" id="{78AEE32A-F441-44A4-807D-86C91A4359D6}"/>
              </a:ext>
            </a:extLst>
          </p:cNvPr>
          <p:cNvSpPr txBox="1"/>
          <p:nvPr/>
        </p:nvSpPr>
        <p:spPr>
          <a:xfrm>
            <a:off x="205453" y="4495800"/>
            <a:ext cx="657518" cy="523220"/>
          </a:xfrm>
          <a:prstGeom prst="rect">
            <a:avLst/>
          </a:prstGeom>
          <a:noFill/>
        </p:spPr>
        <p:txBody>
          <a:bodyPr wrap="square" rtlCol="0">
            <a:spAutoFit/>
          </a:bodyPr>
          <a:lstStyle/>
          <a:p>
            <a:pPr algn="ctr"/>
            <a:r>
              <a:rPr lang="en-US" sz="2800" dirty="0">
                <a:solidFill>
                  <a:srgbClr val="00B050"/>
                </a:solidFill>
                <a:sym typeface="Wingdings" panose="05000000000000000000" pitchFamily="2" charset="2"/>
              </a:rPr>
              <a:t></a:t>
            </a:r>
            <a:endParaRPr lang="en-US" sz="2800" dirty="0">
              <a:solidFill>
                <a:srgbClr val="00B050"/>
              </a:solidFill>
            </a:endParaRPr>
          </a:p>
        </p:txBody>
      </p:sp>
      <p:pic>
        <p:nvPicPr>
          <p:cNvPr id="13" name="Picture 12">
            <a:extLst>
              <a:ext uri="{FF2B5EF4-FFF2-40B4-BE49-F238E27FC236}">
                <a16:creationId xmlns:a16="http://schemas.microsoft.com/office/drawing/2014/main" id="{E1F47647-080F-4C29-A076-EAF619552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792932"/>
            <a:ext cx="3829050" cy="4876800"/>
          </a:xfrm>
          <a:prstGeom prst="rect">
            <a:avLst/>
          </a:prstGeom>
        </p:spPr>
      </p:pic>
      <p:sp>
        <p:nvSpPr>
          <p:cNvPr id="14" name="TextBox 13">
            <a:extLst>
              <a:ext uri="{FF2B5EF4-FFF2-40B4-BE49-F238E27FC236}">
                <a16:creationId xmlns:a16="http://schemas.microsoft.com/office/drawing/2014/main" id="{34550566-FBA7-419B-BA6C-E40F68BFA4A9}"/>
              </a:ext>
            </a:extLst>
          </p:cNvPr>
          <p:cNvSpPr txBox="1"/>
          <p:nvPr/>
        </p:nvSpPr>
        <p:spPr>
          <a:xfrm>
            <a:off x="7297282" y="2690421"/>
            <a:ext cx="1905000" cy="523220"/>
          </a:xfrm>
          <a:prstGeom prst="rect">
            <a:avLst/>
          </a:prstGeom>
          <a:noFill/>
        </p:spPr>
        <p:txBody>
          <a:bodyPr wrap="square" rtlCol="0">
            <a:spAutoFit/>
          </a:bodyPr>
          <a:lstStyle/>
          <a:p>
            <a:r>
              <a:rPr lang="en-US" sz="1400" dirty="0"/>
              <a:t>even complex, multivariate data</a:t>
            </a:r>
          </a:p>
        </p:txBody>
      </p:sp>
      <p:sp>
        <p:nvSpPr>
          <p:cNvPr id="11" name="Rectangle 10">
            <a:extLst>
              <a:ext uri="{FF2B5EF4-FFF2-40B4-BE49-F238E27FC236}">
                <a16:creationId xmlns:a16="http://schemas.microsoft.com/office/drawing/2014/main" id="{DA2CCB80-DBFA-4F63-8021-5F83D5329526}"/>
              </a:ext>
            </a:extLst>
          </p:cNvPr>
          <p:cNvSpPr/>
          <p:nvPr/>
        </p:nvSpPr>
        <p:spPr>
          <a:xfrm>
            <a:off x="7191941" y="1942398"/>
            <a:ext cx="748923" cy="523220"/>
          </a:xfrm>
          <a:prstGeom prst="rect">
            <a:avLst/>
          </a:prstGeom>
        </p:spPr>
        <p:txBody>
          <a:bodyPr wrap="none">
            <a:spAutoFit/>
          </a:bodyPr>
          <a:lstStyle/>
          <a:p>
            <a:pPr algn="ctr"/>
            <a:r>
              <a:rPr lang="en-US" sz="2800" dirty="0">
                <a:solidFill>
                  <a:srgbClr val="00B050"/>
                </a:solidFill>
                <a:sym typeface="Wingdings" panose="05000000000000000000" pitchFamily="2" charset="2"/>
              </a:rPr>
              <a:t></a:t>
            </a:r>
            <a:endParaRPr lang="en-US" sz="2800" dirty="0">
              <a:solidFill>
                <a:srgbClr val="00B050"/>
              </a:solidFill>
            </a:endParaRPr>
          </a:p>
        </p:txBody>
      </p:sp>
      <p:sp>
        <p:nvSpPr>
          <p:cNvPr id="15" name="TextBox 14">
            <a:extLst>
              <a:ext uri="{FF2B5EF4-FFF2-40B4-BE49-F238E27FC236}">
                <a16:creationId xmlns:a16="http://schemas.microsoft.com/office/drawing/2014/main" id="{566A0CDC-872B-4020-890B-0B9108A1FA20}"/>
              </a:ext>
            </a:extLst>
          </p:cNvPr>
          <p:cNvSpPr txBox="1"/>
          <p:nvPr/>
        </p:nvSpPr>
        <p:spPr>
          <a:xfrm>
            <a:off x="190500" y="2100590"/>
            <a:ext cx="990600" cy="523220"/>
          </a:xfrm>
          <a:prstGeom prst="rect">
            <a:avLst/>
          </a:prstGeom>
          <a:noFill/>
        </p:spPr>
        <p:txBody>
          <a:bodyPr wrap="square" rtlCol="0">
            <a:spAutoFit/>
          </a:bodyPr>
          <a:lstStyle/>
          <a:p>
            <a:r>
              <a:rPr lang="en-US" sz="1400" dirty="0"/>
              <a:t>NOT pictograms</a:t>
            </a:r>
          </a:p>
        </p:txBody>
      </p:sp>
      <p:pic>
        <p:nvPicPr>
          <p:cNvPr id="16" name="Picture 15">
            <a:extLst>
              <a:ext uri="{FF2B5EF4-FFF2-40B4-BE49-F238E27FC236}">
                <a16:creationId xmlns:a16="http://schemas.microsoft.com/office/drawing/2014/main" id="{7218CD12-F9F0-4FFE-90D7-6C36AB161149}"/>
              </a:ext>
            </a:extLst>
          </p:cNvPr>
          <p:cNvPicPr>
            <a:picLocks noChangeAspect="1"/>
          </p:cNvPicPr>
          <p:nvPr/>
        </p:nvPicPr>
        <p:blipFill>
          <a:blip r:embed="rId5"/>
          <a:stretch>
            <a:fillRect/>
          </a:stretch>
        </p:blipFill>
        <p:spPr>
          <a:xfrm>
            <a:off x="7467600" y="473037"/>
            <a:ext cx="1059460" cy="1120193"/>
          </a:xfrm>
          <a:prstGeom prst="rect">
            <a:avLst/>
          </a:prstGeom>
        </p:spPr>
      </p:pic>
    </p:spTree>
    <p:extLst>
      <p:ext uri="{BB962C8B-B14F-4D97-AF65-F5344CB8AC3E}">
        <p14:creationId xmlns:p14="http://schemas.microsoft.com/office/powerpoint/2010/main" val="890609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t>1950-1974: Re-birth of graphics</a:t>
            </a:r>
          </a:p>
        </p:txBody>
      </p:sp>
      <p:sp>
        <p:nvSpPr>
          <p:cNvPr id="3" name="Content Placeholder 2"/>
          <p:cNvSpPr>
            <a:spLocks noGrp="1"/>
          </p:cNvSpPr>
          <p:nvPr>
            <p:ph idx="1"/>
          </p:nvPr>
        </p:nvSpPr>
        <p:spPr>
          <a:xfrm>
            <a:off x="3724073" y="2438400"/>
            <a:ext cx="4939867" cy="3785419"/>
          </a:xfrm>
        </p:spPr>
        <p:txBody>
          <a:bodyPr>
            <a:normAutofit/>
          </a:bodyPr>
          <a:lstStyle/>
          <a:p>
            <a:r>
              <a:rPr lang="en-US" sz="1700">
                <a:latin typeface="Arial" charset="0"/>
              </a:rPr>
              <a:t>Visualization began to rise from dormancy in the mid 1960s, spurred largely by:</a:t>
            </a:r>
          </a:p>
          <a:p>
            <a:pPr lvl="1"/>
            <a:r>
              <a:rPr lang="en-US" sz="1700">
                <a:latin typeface="Arial" charset="0"/>
              </a:rPr>
              <a:t>J. W. Tukey’s </a:t>
            </a:r>
            <a:r>
              <a:rPr lang="en-US" sz="1700" i="1">
                <a:latin typeface="Arial" charset="0"/>
              </a:rPr>
              <a:t>Exploratory Data Analysis</a:t>
            </a:r>
            <a:r>
              <a:rPr lang="en-US" sz="1700">
                <a:latin typeface="Arial" charset="0"/>
              </a:rPr>
              <a:t>: The power of graphics to show the unexpected in data analysis</a:t>
            </a:r>
          </a:p>
          <a:p>
            <a:pPr lvl="1"/>
            <a:r>
              <a:rPr lang="en-US" sz="1700">
                <a:latin typeface="Arial" charset="0"/>
              </a:rPr>
              <a:t>Jacques Bertin’s </a:t>
            </a:r>
            <a:r>
              <a:rPr lang="en-US" sz="1700" i="1">
                <a:latin typeface="Arial" charset="0"/>
              </a:rPr>
              <a:t>Semiologie Graphique</a:t>
            </a:r>
            <a:r>
              <a:rPr lang="en-US" sz="1700">
                <a:latin typeface="Arial" charset="0"/>
              </a:rPr>
              <a:t>: A general theory of composing graphs and maps</a:t>
            </a:r>
          </a:p>
          <a:p>
            <a:pPr lvl="1"/>
            <a:r>
              <a:rPr lang="en-US" sz="1700">
                <a:latin typeface="Arial" charset="0"/>
              </a:rPr>
              <a:t>computer hardware for computation and display</a:t>
            </a:r>
          </a:p>
          <a:p>
            <a:pPr lvl="1"/>
            <a:r>
              <a:rPr lang="en-US" sz="1700">
                <a:latin typeface="Arial" charset="0"/>
              </a:rPr>
              <a:t>the advent of statistical and graphics software</a:t>
            </a:r>
          </a:p>
        </p:txBody>
      </p:sp>
      <p:pic>
        <p:nvPicPr>
          <p:cNvPr id="6" name="Picture 5" descr="Schematic&#10;&#10;Description automatically generated">
            <a:extLst>
              <a:ext uri="{FF2B5EF4-FFF2-40B4-BE49-F238E27FC236}">
                <a16:creationId xmlns:a16="http://schemas.microsoft.com/office/drawing/2014/main" id="{F86EF55E-5161-4E7F-8DB6-94D00EACD36C}"/>
              </a:ext>
            </a:extLst>
          </p:cNvPr>
          <p:cNvPicPr>
            <a:picLocks noChangeAspect="1"/>
          </p:cNvPicPr>
          <p:nvPr/>
        </p:nvPicPr>
        <p:blipFill rotWithShape="1">
          <a:blip r:embed="rId3">
            <a:extLst>
              <a:ext uri="{28A0092B-C50C-407E-A947-70E740481C1C}">
                <a14:useLocalDpi xmlns:a14="http://schemas.microsoft.com/office/drawing/2010/main" val="0"/>
              </a:ext>
            </a:extLst>
          </a:blip>
          <a:srcRect l="7228" t="10484" r="9663" b="6301"/>
          <a:stretch/>
        </p:blipFill>
        <p:spPr>
          <a:xfrm>
            <a:off x="119966" y="473645"/>
            <a:ext cx="3047979" cy="3857464"/>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73707"/>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7625281" y="6356350"/>
            <a:ext cx="890069" cy="365125"/>
          </a:xfrm>
        </p:spPr>
        <p:txBody>
          <a:bodyPr>
            <a:normAutofit/>
          </a:bodyPr>
          <a:lstStyle/>
          <a:p>
            <a:pPr>
              <a:spcAft>
                <a:spcPts val="600"/>
              </a:spcAft>
            </a:pPr>
            <a:fld id="{621225AB-15B9-4C79-A121-04D1DC7E2307}" type="slidenum">
              <a:rPr lang="en-US" smtClean="0"/>
              <a:pPr>
                <a:spcAft>
                  <a:spcPts val="600"/>
                </a:spcAft>
              </a:pPr>
              <a:t>53</a:t>
            </a:fld>
            <a:endParaRPr lang="en-US"/>
          </a:p>
        </p:txBody>
      </p:sp>
      <p:pic>
        <p:nvPicPr>
          <p:cNvPr id="8" name="Picture 7" descr="Diagram, table&#10;&#10;Description automatically generated">
            <a:extLst>
              <a:ext uri="{FF2B5EF4-FFF2-40B4-BE49-F238E27FC236}">
                <a16:creationId xmlns:a16="http://schemas.microsoft.com/office/drawing/2014/main" id="{813201FB-BF46-475C-AB6E-03FC10FB3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66" y="4518145"/>
            <a:ext cx="3604106" cy="1596339"/>
          </a:xfrm>
          <a:prstGeom prst="rect">
            <a:avLst/>
          </a:prstGeom>
        </p:spPr>
      </p:pic>
      <p:pic>
        <p:nvPicPr>
          <p:cNvPr id="10" name="Picture 14" descr="chronology">
            <a:extLst>
              <a:ext uri="{FF2B5EF4-FFF2-40B4-BE49-F238E27FC236}">
                <a16:creationId xmlns:a16="http://schemas.microsoft.com/office/drawing/2014/main" id="{2AAFE8B1-91D3-492A-AC28-3329469F7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450542"/>
            <a:ext cx="78914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3">
            <a:extLst>
              <a:ext uri="{FF2B5EF4-FFF2-40B4-BE49-F238E27FC236}">
                <a16:creationId xmlns:a16="http://schemas.microsoft.com/office/drawing/2014/main" id="{9867585E-273B-4399-BE94-011B8EB75CB7}"/>
              </a:ext>
            </a:extLst>
          </p:cNvPr>
          <p:cNvSpPr>
            <a:spLocks noChangeArrowheads="1"/>
          </p:cNvSpPr>
          <p:nvPr/>
        </p:nvSpPr>
        <p:spPr bwMode="auto">
          <a:xfrm>
            <a:off x="7205662" y="6445577"/>
            <a:ext cx="11430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48694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1950-1974: Re-birth of graphics</a:t>
            </a:r>
          </a:p>
        </p:txBody>
      </p:sp>
      <p:sp>
        <p:nvSpPr>
          <p:cNvPr id="4" name="Slide Number Placeholder 3"/>
          <p:cNvSpPr>
            <a:spLocks noGrp="1"/>
          </p:cNvSpPr>
          <p:nvPr>
            <p:ph type="sldNum" sz="quarter" idx="12"/>
          </p:nvPr>
        </p:nvSpPr>
        <p:spPr/>
        <p:txBody>
          <a:bodyPr/>
          <a:lstStyle/>
          <a:p>
            <a:fld id="{621225AB-15B9-4C79-A121-04D1DC7E2307}" type="slidenum">
              <a:rPr lang="en-US" smtClean="0"/>
              <a:t>54</a:t>
            </a:fld>
            <a:endParaRPr lang="en-US"/>
          </a:p>
        </p:txBody>
      </p:sp>
      <p:grpSp>
        <p:nvGrpSpPr>
          <p:cNvPr id="6" name="Group 5">
            <a:extLst>
              <a:ext uri="{FF2B5EF4-FFF2-40B4-BE49-F238E27FC236}">
                <a16:creationId xmlns:a16="http://schemas.microsoft.com/office/drawing/2014/main" id="{17CE76C3-40D6-4A06-9B25-D70A275A3330}"/>
              </a:ext>
            </a:extLst>
          </p:cNvPr>
          <p:cNvGrpSpPr/>
          <p:nvPr/>
        </p:nvGrpSpPr>
        <p:grpSpPr>
          <a:xfrm>
            <a:off x="304800" y="1105614"/>
            <a:ext cx="3657600" cy="2871133"/>
            <a:chOff x="304800" y="1105614"/>
            <a:chExt cx="3657600" cy="2871133"/>
          </a:xfrm>
        </p:grpSpPr>
        <p:pic>
          <p:nvPicPr>
            <p:cNvPr id="34" name="Picture 2" descr="F:\hebb\SCS\GALLERY\zbox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19309"/>
              <a:ext cx="3048000" cy="235743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457200" y="1105614"/>
              <a:ext cx="3505200" cy="523220"/>
            </a:xfrm>
            <a:prstGeom prst="rect">
              <a:avLst/>
            </a:prstGeom>
            <a:noFill/>
          </p:spPr>
          <p:txBody>
            <a:bodyPr wrap="square" rtlCol="0">
              <a:spAutoFit/>
            </a:bodyPr>
            <a:lstStyle/>
            <a:p>
              <a:r>
                <a:rPr lang="en-US" sz="1400" b="1" dirty="0"/>
                <a:t>1969</a:t>
              </a:r>
              <a:r>
                <a:rPr lang="en-US" sz="1400" dirty="0"/>
                <a:t>: Graphical innovations for EDA (stem-and-leaf, box-plots, etc.)- J.W. </a:t>
              </a:r>
              <a:r>
                <a:rPr lang="en-US" sz="1400" dirty="0" err="1"/>
                <a:t>Tukey</a:t>
              </a:r>
              <a:endParaRPr lang="en-US" sz="1400" dirty="0"/>
            </a:p>
          </p:txBody>
        </p:sp>
      </p:grpSp>
      <p:grpSp>
        <p:nvGrpSpPr>
          <p:cNvPr id="5" name="Group 4">
            <a:extLst>
              <a:ext uri="{FF2B5EF4-FFF2-40B4-BE49-F238E27FC236}">
                <a16:creationId xmlns:a16="http://schemas.microsoft.com/office/drawing/2014/main" id="{99E595D7-60B4-49B2-A0C2-1C536B38185A}"/>
              </a:ext>
            </a:extLst>
          </p:cNvPr>
          <p:cNvGrpSpPr/>
          <p:nvPr/>
        </p:nvGrpSpPr>
        <p:grpSpPr>
          <a:xfrm>
            <a:off x="3903928" y="3361664"/>
            <a:ext cx="5054005" cy="1352550"/>
            <a:chOff x="3733800" y="3361664"/>
            <a:chExt cx="5054005" cy="1352550"/>
          </a:xfrm>
        </p:grpSpPr>
        <p:pic>
          <p:nvPicPr>
            <p:cNvPr id="3074" name="Picture 2" descr="C:\Users\friendly\Dropbox\Documents\6135\images\bertin\permut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361664"/>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730405" y="3810000"/>
              <a:ext cx="2057400" cy="523220"/>
            </a:xfrm>
            <a:prstGeom prst="rect">
              <a:avLst/>
            </a:prstGeom>
            <a:noFill/>
          </p:spPr>
          <p:txBody>
            <a:bodyPr wrap="square" rtlCol="0">
              <a:spAutoFit/>
            </a:bodyPr>
            <a:lstStyle/>
            <a:p>
              <a:r>
                <a:rPr lang="en-US" sz="1400" b="1" dirty="0"/>
                <a:t>1967</a:t>
              </a:r>
              <a:r>
                <a:rPr lang="en-US" sz="1400" dirty="0"/>
                <a:t>: </a:t>
              </a:r>
              <a:r>
                <a:rPr lang="en-US" sz="1400" dirty="0" err="1"/>
                <a:t>Reorderable</a:t>
              </a:r>
              <a:r>
                <a:rPr lang="en-US" sz="1400" dirty="0"/>
                <a:t> matrix- Jacques </a:t>
              </a:r>
              <a:r>
                <a:rPr lang="en-US" sz="1400" dirty="0" err="1"/>
                <a:t>Bertin</a:t>
              </a:r>
              <a:endParaRPr lang="en-US" sz="1400" dirty="0"/>
            </a:p>
          </p:txBody>
        </p:sp>
      </p:grpSp>
      <p:grpSp>
        <p:nvGrpSpPr>
          <p:cNvPr id="3" name="Group 2">
            <a:extLst>
              <a:ext uri="{FF2B5EF4-FFF2-40B4-BE49-F238E27FC236}">
                <a16:creationId xmlns:a16="http://schemas.microsoft.com/office/drawing/2014/main" id="{2A65E0AF-51FA-4E29-AA35-58D3C353D514}"/>
              </a:ext>
            </a:extLst>
          </p:cNvPr>
          <p:cNvGrpSpPr/>
          <p:nvPr/>
        </p:nvGrpSpPr>
        <p:grpSpPr>
          <a:xfrm>
            <a:off x="3916330" y="1296720"/>
            <a:ext cx="4716912" cy="2202398"/>
            <a:chOff x="3916330" y="1296720"/>
            <a:chExt cx="4716912" cy="2202398"/>
          </a:xfrm>
        </p:grpSpPr>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296720"/>
              <a:ext cx="2461042" cy="2202398"/>
            </a:xfrm>
            <a:prstGeom prst="rect">
              <a:avLst/>
            </a:prstGeom>
          </p:spPr>
        </p:pic>
        <p:sp>
          <p:nvSpPr>
            <p:cNvPr id="41" name="TextBox 40"/>
            <p:cNvSpPr txBox="1"/>
            <p:nvPr/>
          </p:nvSpPr>
          <p:spPr>
            <a:xfrm>
              <a:off x="3916330" y="1664281"/>
              <a:ext cx="2255870" cy="954107"/>
            </a:xfrm>
            <a:prstGeom prst="rect">
              <a:avLst/>
            </a:prstGeom>
            <a:noFill/>
          </p:spPr>
          <p:txBody>
            <a:bodyPr wrap="square" rtlCol="0">
              <a:spAutoFit/>
            </a:bodyPr>
            <a:lstStyle/>
            <a:p>
              <a:r>
                <a:rPr lang="en-US" sz="1400" b="1" dirty="0"/>
                <a:t>1967</a:t>
              </a:r>
              <a:r>
                <a:rPr lang="en-US" sz="1400" dirty="0"/>
                <a:t>: Comprehensive theory of graphical symbols &amp; graphics representation- Jacques </a:t>
              </a:r>
              <a:r>
                <a:rPr lang="en-US" sz="1400" dirty="0" err="1"/>
                <a:t>Bertin</a:t>
              </a:r>
              <a:endParaRPr lang="en-US" sz="1400" dirty="0"/>
            </a:p>
          </p:txBody>
        </p:sp>
      </p:grpSp>
      <p:grpSp>
        <p:nvGrpSpPr>
          <p:cNvPr id="8" name="Group 7">
            <a:extLst>
              <a:ext uri="{FF2B5EF4-FFF2-40B4-BE49-F238E27FC236}">
                <a16:creationId xmlns:a16="http://schemas.microsoft.com/office/drawing/2014/main" id="{896BA060-7225-46AE-9F97-935A549F5B5A}"/>
              </a:ext>
            </a:extLst>
          </p:cNvPr>
          <p:cNvGrpSpPr/>
          <p:nvPr/>
        </p:nvGrpSpPr>
        <p:grpSpPr>
          <a:xfrm>
            <a:off x="4587949" y="5098304"/>
            <a:ext cx="3365917" cy="1348740"/>
            <a:chOff x="5525425" y="5039677"/>
            <a:chExt cx="3365917" cy="1348740"/>
          </a:xfrm>
        </p:grpSpPr>
        <p:pic>
          <p:nvPicPr>
            <p:cNvPr id="39" name="Picture 2" descr="I:\SCS\Gallery\images\faceaut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425" y="5563171"/>
              <a:ext cx="3098292" cy="82524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525425" y="5039677"/>
              <a:ext cx="3365917" cy="338554"/>
            </a:xfrm>
            <a:prstGeom prst="rect">
              <a:avLst/>
            </a:prstGeom>
            <a:noFill/>
          </p:spPr>
          <p:txBody>
            <a:bodyPr wrap="square" rtlCol="0">
              <a:spAutoFit/>
            </a:bodyPr>
            <a:lstStyle/>
            <a:p>
              <a:r>
                <a:rPr lang="en-US" sz="1600" b="1" dirty="0"/>
                <a:t>1973</a:t>
              </a:r>
              <a:r>
                <a:rPr lang="en-US" sz="1600" dirty="0"/>
                <a:t>: Face plots- Herman </a:t>
              </a:r>
              <a:r>
                <a:rPr lang="en-US" sz="1600" dirty="0" err="1"/>
                <a:t>Chernoff</a:t>
              </a:r>
              <a:endParaRPr lang="en-US" sz="1600" dirty="0"/>
            </a:p>
          </p:txBody>
        </p:sp>
      </p:grpSp>
      <p:sp>
        <p:nvSpPr>
          <p:cNvPr id="42" name="TextBox 41"/>
          <p:cNvSpPr txBox="1"/>
          <p:nvPr/>
        </p:nvSpPr>
        <p:spPr>
          <a:xfrm>
            <a:off x="609600" y="4482082"/>
            <a:ext cx="2590800" cy="369332"/>
          </a:xfrm>
          <a:prstGeom prst="rect">
            <a:avLst/>
          </a:prstGeom>
          <a:noFill/>
        </p:spPr>
        <p:txBody>
          <a:bodyPr wrap="square" rtlCol="0">
            <a:spAutoFit/>
          </a:bodyPr>
          <a:lstStyle/>
          <a:p>
            <a:r>
              <a:rPr lang="en-US" dirty="0"/>
              <a:t>Multivariate glyphs</a:t>
            </a:r>
          </a:p>
        </p:txBody>
      </p:sp>
      <p:grpSp>
        <p:nvGrpSpPr>
          <p:cNvPr id="9" name="Group 8">
            <a:extLst>
              <a:ext uri="{FF2B5EF4-FFF2-40B4-BE49-F238E27FC236}">
                <a16:creationId xmlns:a16="http://schemas.microsoft.com/office/drawing/2014/main" id="{951BC1F4-D95A-4EBF-9580-B9E66C74E51C}"/>
              </a:ext>
            </a:extLst>
          </p:cNvPr>
          <p:cNvGrpSpPr/>
          <p:nvPr/>
        </p:nvGrpSpPr>
        <p:grpSpPr>
          <a:xfrm>
            <a:off x="809842" y="5039677"/>
            <a:ext cx="3498107" cy="1348740"/>
            <a:chOff x="809842" y="5039677"/>
            <a:chExt cx="3498107" cy="1348740"/>
          </a:xfrm>
        </p:grpSpPr>
        <p:pic>
          <p:nvPicPr>
            <p:cNvPr id="38" name="Picture 2" descr="I:\SCS\Gallery\images\starcrim2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842" y="5039677"/>
              <a:ext cx="1354455" cy="13487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402949" y="5116621"/>
              <a:ext cx="1905000" cy="523220"/>
            </a:xfrm>
            <a:prstGeom prst="rect">
              <a:avLst/>
            </a:prstGeom>
            <a:noFill/>
          </p:spPr>
          <p:txBody>
            <a:bodyPr wrap="square" rtlCol="0">
              <a:spAutoFit/>
            </a:bodyPr>
            <a:lstStyle/>
            <a:p>
              <a:r>
                <a:rPr lang="en-US" sz="1400" b="1" dirty="0"/>
                <a:t>1971</a:t>
              </a:r>
              <a:r>
                <a:rPr lang="en-US" sz="1400" dirty="0"/>
                <a:t>: Star plots- J. H. Siegel </a:t>
              </a:r>
              <a:r>
                <a:rPr lang="en-US" sz="1400" dirty="0" err="1"/>
                <a:t>etal</a:t>
              </a:r>
              <a:endParaRPr lang="en-US" sz="1400" dirty="0"/>
            </a:p>
          </p:txBody>
        </p:sp>
      </p:grpSp>
    </p:spTree>
    <p:extLst>
      <p:ext uri="{BB962C8B-B14F-4D97-AF65-F5344CB8AC3E}">
        <p14:creationId xmlns:p14="http://schemas.microsoft.com/office/powerpoint/2010/main" val="170895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Digital display devices</a:t>
            </a:r>
          </a:p>
        </p:txBody>
      </p:sp>
      <p:sp>
        <p:nvSpPr>
          <p:cNvPr id="3" name="Slide Number Placeholder 2"/>
          <p:cNvSpPr>
            <a:spLocks noGrp="1"/>
          </p:cNvSpPr>
          <p:nvPr>
            <p:ph type="sldNum" sz="quarter" idx="12"/>
          </p:nvPr>
        </p:nvSpPr>
        <p:spPr/>
        <p:txBody>
          <a:bodyPr/>
          <a:lstStyle/>
          <a:p>
            <a:fld id="{810B7604-93B8-4136-B9BD-D1CE89EE20B0}" type="slidenum">
              <a:rPr lang="en-US" smtClean="0">
                <a:solidFill>
                  <a:prstClr val="black">
                    <a:tint val="75000"/>
                  </a:prstClr>
                </a:solidFill>
              </a:rPr>
              <a:pPr/>
              <a:t>55</a:t>
            </a:fld>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19" y="2286000"/>
            <a:ext cx="6156960" cy="4368800"/>
          </a:xfrm>
          <a:prstGeom prst="rect">
            <a:avLst/>
          </a:prstGeom>
        </p:spPr>
      </p:pic>
      <p:sp>
        <p:nvSpPr>
          <p:cNvPr id="5" name="TextBox 4"/>
          <p:cNvSpPr txBox="1"/>
          <p:nvPr/>
        </p:nvSpPr>
        <p:spPr>
          <a:xfrm>
            <a:off x="457200" y="1219200"/>
            <a:ext cx="8229600" cy="830997"/>
          </a:xfrm>
          <a:prstGeom prst="rect">
            <a:avLst/>
          </a:prstGeom>
          <a:noFill/>
        </p:spPr>
        <p:txBody>
          <a:bodyPr wrap="square" rtlCol="0">
            <a:spAutoFit/>
          </a:bodyPr>
          <a:lstStyle/>
          <a:p>
            <a:r>
              <a:rPr lang="en-US" sz="2400" dirty="0"/>
              <a:t>The biggest limitation in the early development of dynamic and interactive graphics was in graphics display devices.   </a:t>
            </a:r>
          </a:p>
        </p:txBody>
      </p:sp>
      <p:sp>
        <p:nvSpPr>
          <p:cNvPr id="6" name="TextBox 5"/>
          <p:cNvSpPr txBox="1"/>
          <p:nvPr/>
        </p:nvSpPr>
        <p:spPr>
          <a:xfrm>
            <a:off x="6801522" y="2286000"/>
            <a:ext cx="1905000" cy="2862322"/>
          </a:xfrm>
          <a:prstGeom prst="rect">
            <a:avLst/>
          </a:prstGeom>
          <a:noFill/>
        </p:spPr>
        <p:txBody>
          <a:bodyPr wrap="square" rtlCol="0">
            <a:spAutoFit/>
          </a:bodyPr>
          <a:lstStyle/>
          <a:p>
            <a:r>
              <a:rPr lang="en-US" dirty="0"/>
              <a:t>Only B/W, but for the first time, </a:t>
            </a:r>
            <a:r>
              <a:rPr lang="en-US" dirty="0">
                <a:solidFill>
                  <a:srgbClr val="FF0000"/>
                </a:solidFill>
              </a:rPr>
              <a:t>dynamic</a:t>
            </a:r>
            <a:r>
              <a:rPr lang="en-US" dirty="0"/>
              <a:t> displays became possible.</a:t>
            </a:r>
          </a:p>
          <a:p>
            <a:endParaRPr lang="en-US" dirty="0"/>
          </a:p>
          <a:p>
            <a:r>
              <a:rPr lang="en-US" dirty="0"/>
              <a:t>By the late 1950s, pen-like input devices allowed rudimentary direct </a:t>
            </a:r>
            <a:r>
              <a:rPr lang="en-US" dirty="0">
                <a:solidFill>
                  <a:srgbClr val="FF0000"/>
                </a:solidFill>
              </a:rPr>
              <a:t>interaction</a:t>
            </a:r>
          </a:p>
        </p:txBody>
      </p:sp>
    </p:spTree>
    <p:extLst>
      <p:ext uri="{BB962C8B-B14F-4D97-AF65-F5344CB8AC3E}">
        <p14:creationId xmlns:p14="http://schemas.microsoft.com/office/powerpoint/2010/main" val="847850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1975-present</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Technology:</a:t>
            </a:r>
          </a:p>
          <a:p>
            <a:pPr lvl="1"/>
            <a:r>
              <a:rPr lang="en-US" dirty="0"/>
              <a:t>Progressively more powerful computation &amp; graphics</a:t>
            </a:r>
          </a:p>
          <a:p>
            <a:pPr lvl="2"/>
            <a:r>
              <a:rPr lang="en-US" dirty="0"/>
              <a:t>Mainframes </a:t>
            </a:r>
            <a:r>
              <a:rPr lang="en-US" dirty="0">
                <a:sym typeface="Symbol"/>
              </a:rPr>
              <a:t> PCs  workstations  servers  cloud computing</a:t>
            </a:r>
          </a:p>
          <a:p>
            <a:pPr lvl="2"/>
            <a:r>
              <a:rPr lang="en-US" dirty="0">
                <a:sym typeface="Symbol"/>
              </a:rPr>
              <a:t>pen plotters  CRTs  graphics hardware &amp; firmware</a:t>
            </a:r>
          </a:p>
          <a:p>
            <a:pPr lvl="2"/>
            <a:r>
              <a:rPr lang="en-US" dirty="0">
                <a:sym typeface="Symbol"/>
              </a:rPr>
              <a:t>stand-alone  client-server architecture </a:t>
            </a:r>
          </a:p>
          <a:p>
            <a:pPr lvl="1"/>
            <a:r>
              <a:rPr lang="en-US" dirty="0">
                <a:sym typeface="Symbol"/>
              </a:rPr>
              <a:t>Internet</a:t>
            </a:r>
          </a:p>
          <a:p>
            <a:pPr lvl="2"/>
            <a:r>
              <a:rPr lang="en-US" dirty="0">
                <a:sym typeface="Symbol"/>
              </a:rPr>
              <a:t>email  </a:t>
            </a:r>
            <a:r>
              <a:rPr lang="en-US" dirty="0" err="1">
                <a:sym typeface="Symbol"/>
              </a:rPr>
              <a:t>bitnet</a:t>
            </a:r>
            <a:r>
              <a:rPr lang="en-US" dirty="0">
                <a:sym typeface="Symbol"/>
              </a:rPr>
              <a:t> -&gt; file sharing (FTP)  www (HTML)  Java  </a:t>
            </a:r>
            <a:r>
              <a:rPr lang="en-US" dirty="0" err="1">
                <a:sym typeface="Symbol"/>
              </a:rPr>
              <a:t>javascript</a:t>
            </a:r>
            <a:endParaRPr lang="en-US" dirty="0">
              <a:sym typeface="Symbol"/>
            </a:endParaRPr>
          </a:p>
          <a:p>
            <a:pPr lvl="2"/>
            <a:r>
              <a:rPr lang="en-US" dirty="0">
                <a:sym typeface="Symbol"/>
              </a:rPr>
              <a:t>data: open data initiatives (~1995)  APIs (census, health, …)</a:t>
            </a:r>
          </a:p>
          <a:p>
            <a:pPr lvl="2"/>
            <a:r>
              <a:rPr lang="en-US" dirty="0">
                <a:sym typeface="Symbol"/>
              </a:rPr>
              <a:t>eCommerce: Amazon, Netflix, …   BIG data, recommender systems</a:t>
            </a:r>
          </a:p>
          <a:p>
            <a:pPr lvl="1"/>
            <a:r>
              <a:rPr lang="en-US" dirty="0">
                <a:sym typeface="Symbol"/>
              </a:rPr>
              <a:t>Software</a:t>
            </a:r>
          </a:p>
          <a:p>
            <a:pPr lvl="2"/>
            <a:r>
              <a:rPr lang="en-US" dirty="0">
                <a:sym typeface="Symbol"/>
              </a:rPr>
              <a:t>Graphics packages: SYSTAT, Data Desk, </a:t>
            </a:r>
            <a:r>
              <a:rPr lang="en-US" dirty="0" err="1">
                <a:sym typeface="Symbol"/>
              </a:rPr>
              <a:t>XGobi</a:t>
            </a:r>
            <a:r>
              <a:rPr lang="en-US" dirty="0">
                <a:sym typeface="Symbol"/>
              </a:rPr>
              <a:t>, </a:t>
            </a:r>
            <a:r>
              <a:rPr lang="en-US" dirty="0" err="1">
                <a:sym typeface="Symbol"/>
              </a:rPr>
              <a:t>ViSta</a:t>
            </a:r>
            <a:endParaRPr lang="en-US" dirty="0">
              <a:sym typeface="Symbol"/>
            </a:endParaRPr>
          </a:p>
          <a:p>
            <a:pPr lvl="2"/>
            <a:r>
              <a:rPr lang="en-US" dirty="0">
                <a:sym typeface="Symbol"/>
              </a:rPr>
              <a:t>Statistical packages: SAS, SPSS</a:t>
            </a:r>
          </a:p>
          <a:p>
            <a:pPr lvl="2"/>
            <a:r>
              <a:rPr lang="en-US" dirty="0">
                <a:sym typeface="Symbol"/>
              </a:rPr>
              <a:t>Statistical programming environments: R, </a:t>
            </a:r>
            <a:r>
              <a:rPr lang="en-US" dirty="0" err="1">
                <a:sym typeface="Symbol"/>
              </a:rPr>
              <a:t>matlab</a:t>
            </a:r>
            <a:r>
              <a:rPr lang="en-US" dirty="0">
                <a:sym typeface="Symbol"/>
              </a:rPr>
              <a:t>, </a:t>
            </a:r>
            <a:r>
              <a:rPr lang="en-US" dirty="0" err="1">
                <a:sym typeface="Symbol"/>
              </a:rPr>
              <a:t>Stata</a:t>
            </a:r>
            <a:endParaRPr lang="en-US" dirty="0">
              <a:sym typeface="Symbol"/>
            </a:endParaRPr>
          </a:p>
          <a:p>
            <a:pPr lvl="2"/>
            <a:r>
              <a:rPr lang="en-US" dirty="0">
                <a:sym typeface="Symbol"/>
              </a:rPr>
              <a:t>Contributed package archives: CTAN (latex), CPAN (</a:t>
            </a:r>
            <a:r>
              <a:rPr lang="en-US" dirty="0" err="1">
                <a:sym typeface="Symbol"/>
              </a:rPr>
              <a:t>perl</a:t>
            </a:r>
            <a:r>
              <a:rPr lang="en-US" dirty="0">
                <a:sym typeface="Symbol"/>
              </a:rPr>
              <a:t>), CRAN (R)</a:t>
            </a:r>
          </a:p>
          <a:p>
            <a:pPr lvl="2"/>
            <a:r>
              <a:rPr lang="en-US" dirty="0">
                <a:sym typeface="Symbol"/>
              </a:rPr>
              <a:t>Collaborative development sites: </a:t>
            </a:r>
            <a:r>
              <a:rPr lang="en-US" dirty="0" err="1">
                <a:sym typeface="Symbol"/>
              </a:rPr>
              <a:t>github</a:t>
            </a:r>
            <a:r>
              <a:rPr lang="en-US" dirty="0">
                <a:sym typeface="Symbol"/>
              </a:rPr>
              <a:t>, </a:t>
            </a:r>
            <a:r>
              <a:rPr lang="en-US" dirty="0" err="1">
                <a:sym typeface="Symbol"/>
              </a:rPr>
              <a:t>bitbucket</a:t>
            </a:r>
            <a:r>
              <a:rPr lang="en-US" dirty="0">
                <a:sym typeface="Symbol"/>
              </a:rPr>
              <a:t>, …</a:t>
            </a:r>
          </a:p>
          <a:p>
            <a:pPr lvl="2"/>
            <a:endParaRPr lang="en-US" dirty="0">
              <a:sym typeface="Symbol"/>
            </a:endParaRPr>
          </a:p>
          <a:p>
            <a:pPr lvl="2"/>
            <a:endParaRPr lang="en-US" dirty="0"/>
          </a:p>
        </p:txBody>
      </p:sp>
      <p:sp>
        <p:nvSpPr>
          <p:cNvPr id="4" name="Slide Number Placeholder 3"/>
          <p:cNvSpPr>
            <a:spLocks noGrp="1"/>
          </p:cNvSpPr>
          <p:nvPr>
            <p:ph type="sldNum" sz="quarter" idx="12"/>
          </p:nvPr>
        </p:nvSpPr>
        <p:spPr/>
        <p:txBody>
          <a:bodyPr/>
          <a:lstStyle/>
          <a:p>
            <a:fld id="{621225AB-15B9-4C79-A121-04D1DC7E2307}" type="slidenum">
              <a:rPr lang="en-US" smtClean="0"/>
              <a:t>56</a:t>
            </a:fld>
            <a:endParaRPr lang="en-US"/>
          </a:p>
        </p:txBody>
      </p:sp>
    </p:spTree>
    <p:extLst>
      <p:ext uri="{BB962C8B-B14F-4D97-AF65-F5344CB8AC3E}">
        <p14:creationId xmlns:p14="http://schemas.microsoft.com/office/powerpoint/2010/main" val="315448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1975-present</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Themes in data visualization:</a:t>
            </a:r>
          </a:p>
          <a:p>
            <a:r>
              <a:rPr lang="en-US" dirty="0"/>
              <a:t>high-D problems of progressively higher dimensions</a:t>
            </a:r>
          </a:p>
          <a:p>
            <a:pPr lvl="1"/>
            <a:r>
              <a:rPr lang="en-US" dirty="0"/>
              <a:t>grand tour: n-D </a:t>
            </a:r>
            <a:r>
              <a:rPr lang="en-US" dirty="0">
                <a:sym typeface="Symbol"/>
              </a:rPr>
              <a:t> 2D projections</a:t>
            </a:r>
          </a:p>
          <a:p>
            <a:pPr lvl="1"/>
            <a:r>
              <a:rPr lang="en-US" dirty="0"/>
              <a:t>Dimension reduction methods (PCA, MDS, </a:t>
            </a:r>
            <a:r>
              <a:rPr lang="en-US" dirty="0" err="1"/>
              <a:t>biplots</a:t>
            </a:r>
            <a:r>
              <a:rPr lang="en-US" dirty="0"/>
              <a:t>)</a:t>
            </a:r>
          </a:p>
          <a:p>
            <a:r>
              <a:rPr lang="en-US" dirty="0"/>
              <a:t>graphics &amp; methods for other data types:</a:t>
            </a:r>
          </a:p>
          <a:p>
            <a:pPr lvl="1"/>
            <a:r>
              <a:rPr lang="en-US" dirty="0"/>
              <a:t>categorical, frequency data, </a:t>
            </a:r>
          </a:p>
          <a:p>
            <a:pPr lvl="1"/>
            <a:r>
              <a:rPr lang="en-US" dirty="0"/>
              <a:t>networks, trees, …</a:t>
            </a:r>
          </a:p>
          <a:p>
            <a:pPr lvl="1"/>
            <a:r>
              <a:rPr lang="en-US" dirty="0"/>
              <a:t>text (word clouds, …)</a:t>
            </a:r>
          </a:p>
          <a:p>
            <a:pPr lvl="1"/>
            <a:r>
              <a:rPr lang="en-US" dirty="0"/>
              <a:t>spatial data &amp; models</a:t>
            </a:r>
          </a:p>
          <a:p>
            <a:r>
              <a:rPr lang="en-US" dirty="0"/>
              <a:t>interactive data </a:t>
            </a:r>
            <a:r>
              <a:rPr lang="en-US" dirty="0" err="1"/>
              <a:t>vis</a:t>
            </a:r>
            <a:endParaRPr lang="en-US" dirty="0"/>
          </a:p>
          <a:p>
            <a:pPr lvl="1"/>
            <a:r>
              <a:rPr lang="en-US" dirty="0"/>
              <a:t>linked views</a:t>
            </a:r>
          </a:p>
          <a:p>
            <a:pPr lvl="1"/>
            <a:r>
              <a:rPr lang="en-US" dirty="0"/>
              <a:t>direct manipulation: select, zoom, filter</a:t>
            </a:r>
          </a:p>
          <a:p>
            <a:pPr lvl="1"/>
            <a:r>
              <a:rPr lang="en-US" dirty="0"/>
              <a:t>dynamic graphics &amp; animation</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621225AB-15B9-4C79-A121-04D1DC7E2307}" type="slidenum">
              <a:rPr lang="en-US" smtClean="0"/>
              <a:t>57</a:t>
            </a:fld>
            <a:endParaRPr lang="en-US"/>
          </a:p>
        </p:txBody>
      </p:sp>
    </p:spTree>
    <p:extLst>
      <p:ext uri="{BB962C8B-B14F-4D97-AF65-F5344CB8AC3E}">
        <p14:creationId xmlns:p14="http://schemas.microsoft.com/office/powerpoint/2010/main" val="9492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1975-present</a:t>
            </a:r>
          </a:p>
        </p:txBody>
      </p:sp>
      <p:sp>
        <p:nvSpPr>
          <p:cNvPr id="3" name="Slide Number Placeholder 2"/>
          <p:cNvSpPr>
            <a:spLocks noGrp="1"/>
          </p:cNvSpPr>
          <p:nvPr>
            <p:ph type="sldNum" sz="quarter" idx="12"/>
          </p:nvPr>
        </p:nvSpPr>
        <p:spPr/>
        <p:txBody>
          <a:bodyPr/>
          <a:lstStyle/>
          <a:p>
            <a:fld id="{621225AB-15B9-4C79-A121-04D1DC7E2307}" type="slidenum">
              <a:rPr lang="en-US" smtClean="0"/>
              <a:t>58</a:t>
            </a:fld>
            <a:endParaRPr lang="en-US"/>
          </a:p>
        </p:txBody>
      </p:sp>
      <p:pic>
        <p:nvPicPr>
          <p:cNvPr id="4" name="Picture 2" descr="I:\SCS\Papers\drew\fig\mosaic3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2286000"/>
            <a:ext cx="2080260" cy="19945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hebb\SCS\GALLERY\xgobi-examp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32" y="4534555"/>
            <a:ext cx="2832068" cy="2143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hebb\SCS\GALLERY\CDV-fig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105400"/>
            <a:ext cx="2238451" cy="15544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upload.wikimedia.org/wikipedia/en/4/4a/ParCorFisherIri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3716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35979" y="4582180"/>
            <a:ext cx="2710891" cy="523220"/>
          </a:xfrm>
          <a:prstGeom prst="rect">
            <a:avLst/>
          </a:prstGeom>
          <a:noFill/>
        </p:spPr>
        <p:txBody>
          <a:bodyPr wrap="square" rtlCol="0">
            <a:spAutoFit/>
          </a:bodyPr>
          <a:lstStyle/>
          <a:p>
            <a:r>
              <a:rPr lang="en-US" sz="1400" b="1" dirty="0">
                <a:latin typeface="Arial" charset="0"/>
              </a:rPr>
              <a:t>1996</a:t>
            </a:r>
            <a:r>
              <a:rPr lang="en-US" sz="1400" dirty="0">
                <a:latin typeface="Arial" charset="0"/>
              </a:rPr>
              <a:t>: Cartographic Data </a:t>
            </a:r>
            <a:r>
              <a:rPr lang="en-US" sz="1400" dirty="0" err="1">
                <a:latin typeface="Arial" charset="0"/>
              </a:rPr>
              <a:t>Visualiser</a:t>
            </a:r>
            <a:r>
              <a:rPr lang="en-US" sz="1400" dirty="0">
                <a:latin typeface="Arial" charset="0"/>
              </a:rPr>
              <a:t> – Jason Dykes</a:t>
            </a:r>
            <a:endParaRPr lang="en-US" sz="1400" dirty="0"/>
          </a:p>
        </p:txBody>
      </p:sp>
      <p:sp>
        <p:nvSpPr>
          <p:cNvPr id="8" name="TextBox 7"/>
          <p:cNvSpPr txBox="1"/>
          <p:nvPr/>
        </p:nvSpPr>
        <p:spPr>
          <a:xfrm>
            <a:off x="5334000" y="1524000"/>
            <a:ext cx="3312870" cy="523220"/>
          </a:xfrm>
          <a:prstGeom prst="rect">
            <a:avLst/>
          </a:prstGeom>
          <a:noFill/>
        </p:spPr>
        <p:txBody>
          <a:bodyPr wrap="square" rtlCol="0">
            <a:spAutoFit/>
          </a:bodyPr>
          <a:lstStyle/>
          <a:p>
            <a:r>
              <a:rPr lang="en-US" sz="1400" b="1" dirty="0">
                <a:latin typeface="Arial" charset="0"/>
              </a:rPr>
              <a:t>1991</a:t>
            </a:r>
            <a:r>
              <a:rPr lang="en-US" sz="1400" dirty="0">
                <a:latin typeface="Arial" charset="0"/>
              </a:rPr>
              <a:t>: Mosaic display for visual analysis of log-linear models- Michael Friendly</a:t>
            </a:r>
            <a:endParaRPr lang="en-US" sz="1400" dirty="0"/>
          </a:p>
        </p:txBody>
      </p:sp>
      <p:sp>
        <p:nvSpPr>
          <p:cNvPr id="9" name="TextBox 8"/>
          <p:cNvSpPr txBox="1"/>
          <p:nvPr/>
        </p:nvSpPr>
        <p:spPr>
          <a:xfrm>
            <a:off x="2971800" y="2047220"/>
            <a:ext cx="2286000" cy="738664"/>
          </a:xfrm>
          <a:prstGeom prst="rect">
            <a:avLst/>
          </a:prstGeom>
          <a:noFill/>
        </p:spPr>
        <p:txBody>
          <a:bodyPr wrap="square" rtlCol="0">
            <a:spAutoFit/>
          </a:bodyPr>
          <a:lstStyle/>
          <a:p>
            <a:r>
              <a:rPr lang="en-US" sz="1400" b="1" dirty="0">
                <a:latin typeface="Arial" charset="0"/>
              </a:rPr>
              <a:t>1985</a:t>
            </a:r>
            <a:r>
              <a:rPr lang="en-US" sz="1400" dirty="0">
                <a:latin typeface="Arial" charset="0"/>
              </a:rPr>
              <a:t>: Parallel coordinates plots for high-D data- Alfred </a:t>
            </a:r>
            <a:r>
              <a:rPr lang="en-US" sz="1400" dirty="0" err="1">
                <a:latin typeface="Arial" charset="0"/>
              </a:rPr>
              <a:t>Inselberg</a:t>
            </a:r>
            <a:endParaRPr lang="en-US" sz="1400" dirty="0"/>
          </a:p>
        </p:txBody>
      </p:sp>
      <p:sp>
        <p:nvSpPr>
          <p:cNvPr id="10" name="TextBox 9"/>
          <p:cNvSpPr txBox="1"/>
          <p:nvPr/>
        </p:nvSpPr>
        <p:spPr>
          <a:xfrm>
            <a:off x="3314700" y="4628346"/>
            <a:ext cx="2520934" cy="954107"/>
          </a:xfrm>
          <a:prstGeom prst="rect">
            <a:avLst/>
          </a:prstGeom>
          <a:noFill/>
        </p:spPr>
        <p:txBody>
          <a:bodyPr wrap="square" rtlCol="0">
            <a:spAutoFit/>
          </a:bodyPr>
          <a:lstStyle/>
          <a:p>
            <a:r>
              <a:rPr lang="en-US" sz="1400" b="1" dirty="0">
                <a:latin typeface="Arial" charset="0"/>
              </a:rPr>
              <a:t>1991-1996</a:t>
            </a:r>
            <a:r>
              <a:rPr lang="en-US" sz="1400" dirty="0">
                <a:latin typeface="Arial" charset="0"/>
              </a:rPr>
              <a:t>: High-interaction systems for data analysis and visualization, e.g., </a:t>
            </a:r>
            <a:r>
              <a:rPr lang="en-US" sz="1400" i="1" dirty="0" err="1">
                <a:latin typeface="Arial" charset="0"/>
              </a:rPr>
              <a:t>XGobi</a:t>
            </a:r>
            <a:r>
              <a:rPr lang="en-US" sz="1400" dirty="0">
                <a:latin typeface="Arial" charset="0"/>
              </a:rPr>
              <a:t>, </a:t>
            </a:r>
            <a:r>
              <a:rPr lang="en-US" sz="1400" i="1" dirty="0" err="1">
                <a:latin typeface="Arial" charset="0"/>
              </a:rPr>
              <a:t>ViSta</a:t>
            </a:r>
            <a:endParaRPr lang="en-US" sz="1400" dirty="0"/>
          </a:p>
        </p:txBody>
      </p:sp>
    </p:spTree>
    <p:extLst>
      <p:ext uri="{BB962C8B-B14F-4D97-AF65-F5344CB8AC3E}">
        <p14:creationId xmlns:p14="http://schemas.microsoft.com/office/powerpoint/2010/main" val="4044010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CE3F-B81C-4B0F-9BE6-AC3FBB6111AD}"/>
              </a:ext>
            </a:extLst>
          </p:cNvPr>
          <p:cNvSpPr>
            <a:spLocks noGrp="1"/>
          </p:cNvSpPr>
          <p:nvPr>
            <p:ph type="title"/>
          </p:nvPr>
        </p:nvSpPr>
        <p:spPr/>
        <p:txBody>
          <a:bodyPr>
            <a:normAutofit fontScale="90000"/>
          </a:bodyPr>
          <a:lstStyle/>
          <a:p>
            <a:r>
              <a:rPr lang="en-US" dirty="0"/>
              <a:t>Tukey: PRIM-9</a:t>
            </a:r>
          </a:p>
        </p:txBody>
      </p:sp>
      <p:sp>
        <p:nvSpPr>
          <p:cNvPr id="3" name="Slide Number Placeholder 2">
            <a:extLst>
              <a:ext uri="{FF2B5EF4-FFF2-40B4-BE49-F238E27FC236}">
                <a16:creationId xmlns:a16="http://schemas.microsoft.com/office/drawing/2014/main" id="{84FB0040-EA6F-41C5-B510-0A17EBC8CA66}"/>
              </a:ext>
            </a:extLst>
          </p:cNvPr>
          <p:cNvSpPr>
            <a:spLocks noGrp="1"/>
          </p:cNvSpPr>
          <p:nvPr>
            <p:ph type="sldNum" sz="quarter" idx="12"/>
          </p:nvPr>
        </p:nvSpPr>
        <p:spPr/>
        <p:txBody>
          <a:bodyPr/>
          <a:lstStyle/>
          <a:p>
            <a:fld id="{621225AB-15B9-4C79-A121-04D1DC7E2307}" type="slidenum">
              <a:rPr lang="en-US" smtClean="0"/>
              <a:t>59</a:t>
            </a:fld>
            <a:endParaRPr lang="en-US"/>
          </a:p>
        </p:txBody>
      </p:sp>
      <p:pic>
        <p:nvPicPr>
          <p:cNvPr id="5" name="Picture 4" descr="A picture containing text&#10;&#10;Description automatically generated">
            <a:extLst>
              <a:ext uri="{FF2B5EF4-FFF2-40B4-BE49-F238E27FC236}">
                <a16:creationId xmlns:a16="http://schemas.microsoft.com/office/drawing/2014/main" id="{51D8EBD4-93EC-4B38-B297-0310FC23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201009"/>
            <a:ext cx="5660000" cy="4066667"/>
          </a:xfrm>
          <a:prstGeom prst="rect">
            <a:avLst/>
          </a:prstGeom>
        </p:spPr>
      </p:pic>
      <p:sp>
        <p:nvSpPr>
          <p:cNvPr id="6" name="TextBox 5">
            <a:extLst>
              <a:ext uri="{FF2B5EF4-FFF2-40B4-BE49-F238E27FC236}">
                <a16:creationId xmlns:a16="http://schemas.microsoft.com/office/drawing/2014/main" id="{0D7C4BEB-5CAF-4560-8B4A-3BBBBFFDEA8E}"/>
              </a:ext>
            </a:extLst>
          </p:cNvPr>
          <p:cNvSpPr txBox="1"/>
          <p:nvPr/>
        </p:nvSpPr>
        <p:spPr>
          <a:xfrm>
            <a:off x="457200" y="1143000"/>
            <a:ext cx="8229600" cy="954107"/>
          </a:xfrm>
          <a:prstGeom prst="rect">
            <a:avLst/>
          </a:prstGeom>
          <a:noFill/>
        </p:spPr>
        <p:txBody>
          <a:bodyPr wrap="square" rtlCol="0">
            <a:spAutoFit/>
          </a:bodyPr>
          <a:lstStyle/>
          <a:p>
            <a:r>
              <a:rPr lang="en-US" sz="2000" b="1" dirty="0"/>
              <a:t>1973</a:t>
            </a:r>
            <a:r>
              <a:rPr lang="en-US" sz="2000" dirty="0"/>
              <a:t>: a group at the Stanford Linear Accelerator developed PRIM-9</a:t>
            </a:r>
          </a:p>
          <a:p>
            <a:pPr marL="285750" indent="-285750">
              <a:buFont typeface="Arial" panose="020B0604020202020204" pitchFamily="34" charset="0"/>
              <a:buChar char="•"/>
            </a:pPr>
            <a:r>
              <a:rPr lang="en-US" dirty="0">
                <a:solidFill>
                  <a:srgbClr val="FF0000"/>
                </a:solidFill>
              </a:rPr>
              <a:t>P</a:t>
            </a:r>
            <a:r>
              <a:rPr lang="en-US" dirty="0"/>
              <a:t>icturing, </a:t>
            </a:r>
            <a:r>
              <a:rPr lang="en-US" dirty="0">
                <a:solidFill>
                  <a:srgbClr val="FF0000"/>
                </a:solidFill>
              </a:rPr>
              <a:t>R</a:t>
            </a:r>
            <a:r>
              <a:rPr lang="en-US" dirty="0"/>
              <a:t>otating, </a:t>
            </a:r>
            <a:r>
              <a:rPr lang="en-US" dirty="0">
                <a:solidFill>
                  <a:srgbClr val="FF0000"/>
                </a:solidFill>
              </a:rPr>
              <a:t>I</a:t>
            </a:r>
            <a:r>
              <a:rPr lang="en-US" dirty="0"/>
              <a:t>solation, </a:t>
            </a:r>
            <a:r>
              <a:rPr lang="en-US" dirty="0">
                <a:solidFill>
                  <a:srgbClr val="FF0000"/>
                </a:solidFill>
              </a:rPr>
              <a:t>M</a:t>
            </a:r>
            <a:r>
              <a:rPr lang="en-US" dirty="0"/>
              <a:t>asking in up to</a:t>
            </a:r>
            <a:r>
              <a:rPr lang="en-US" dirty="0">
                <a:solidFill>
                  <a:srgbClr val="FF0000"/>
                </a:solidFill>
              </a:rPr>
              <a:t> 9 </a:t>
            </a:r>
            <a:r>
              <a:rPr lang="en-US" dirty="0"/>
              <a:t>dimensions</a:t>
            </a:r>
          </a:p>
          <a:p>
            <a:pPr marL="285750" indent="-285750">
              <a:buFont typeface="Arial" panose="020B0604020202020204" pitchFamily="34" charset="0"/>
              <a:buChar char="•"/>
            </a:pPr>
            <a:r>
              <a:rPr lang="en-US" dirty="0"/>
              <a:t>$400K graphic display &amp; keypad; computations on a mainframe, $500/</a:t>
            </a:r>
            <a:r>
              <a:rPr lang="en-US" dirty="0" err="1"/>
              <a:t>hr</a:t>
            </a:r>
            <a:endParaRPr lang="en-US" dirty="0"/>
          </a:p>
        </p:txBody>
      </p:sp>
      <p:sp>
        <p:nvSpPr>
          <p:cNvPr id="7" name="TextBox 6">
            <a:extLst>
              <a:ext uri="{FF2B5EF4-FFF2-40B4-BE49-F238E27FC236}">
                <a16:creationId xmlns:a16="http://schemas.microsoft.com/office/drawing/2014/main" id="{4A6462DF-8E16-4E67-9AD7-A63C1F20CA10}"/>
              </a:ext>
            </a:extLst>
          </p:cNvPr>
          <p:cNvSpPr txBox="1"/>
          <p:nvPr/>
        </p:nvSpPr>
        <p:spPr>
          <a:xfrm>
            <a:off x="457200" y="6400800"/>
            <a:ext cx="7620000" cy="369332"/>
          </a:xfrm>
          <a:prstGeom prst="rect">
            <a:avLst/>
          </a:prstGeom>
          <a:noFill/>
        </p:spPr>
        <p:txBody>
          <a:bodyPr wrap="square" rtlCol="0">
            <a:spAutoFit/>
          </a:bodyPr>
          <a:lstStyle/>
          <a:p>
            <a:r>
              <a:rPr lang="en-US" dirty="0"/>
              <a:t>PRIM-9 Movie: </a:t>
            </a:r>
            <a:r>
              <a:rPr lang="en-US" dirty="0">
                <a:hlinkClick r:id="rId4"/>
              </a:rPr>
              <a:t>https://www.youtube.com/watch?v=sN2gCCd2Rr8</a:t>
            </a:r>
            <a:r>
              <a:rPr lang="en-US" dirty="0"/>
              <a:t> </a:t>
            </a:r>
          </a:p>
        </p:txBody>
      </p:sp>
    </p:spTree>
    <p:extLst>
      <p:ext uri="{BB962C8B-B14F-4D97-AF65-F5344CB8AC3E}">
        <p14:creationId xmlns:p14="http://schemas.microsoft.com/office/powerpoint/2010/main" val="3509257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88C8-9814-4823-87F6-BDEC24401081}"/>
              </a:ext>
            </a:extLst>
          </p:cNvPr>
          <p:cNvSpPr>
            <a:spLocks noGrp="1"/>
          </p:cNvSpPr>
          <p:nvPr>
            <p:ph type="title"/>
          </p:nvPr>
        </p:nvSpPr>
        <p:spPr/>
        <p:txBody>
          <a:bodyPr>
            <a:normAutofit fontScale="90000"/>
          </a:bodyPr>
          <a:lstStyle/>
          <a:p>
            <a:r>
              <a:rPr lang="en-US" dirty="0"/>
              <a:t>Visual thinking &amp; scientific discovery</a:t>
            </a:r>
          </a:p>
        </p:txBody>
      </p:sp>
      <p:sp>
        <p:nvSpPr>
          <p:cNvPr id="3" name="Slide Number Placeholder 2">
            <a:extLst>
              <a:ext uri="{FF2B5EF4-FFF2-40B4-BE49-F238E27FC236}">
                <a16:creationId xmlns:a16="http://schemas.microsoft.com/office/drawing/2014/main" id="{D25986D2-3E8A-4451-90EA-E60AAD05D1AD}"/>
              </a:ext>
            </a:extLst>
          </p:cNvPr>
          <p:cNvSpPr>
            <a:spLocks noGrp="1"/>
          </p:cNvSpPr>
          <p:nvPr>
            <p:ph type="sldNum" sz="quarter" idx="12"/>
          </p:nvPr>
        </p:nvSpPr>
        <p:spPr/>
        <p:txBody>
          <a:bodyPr/>
          <a:lstStyle/>
          <a:p>
            <a:fld id="{621225AB-15B9-4C79-A121-04D1DC7E2307}" type="slidenum">
              <a:rPr lang="en-US" smtClean="0"/>
              <a:t>6</a:t>
            </a:fld>
            <a:endParaRPr lang="en-US"/>
          </a:p>
        </p:txBody>
      </p:sp>
      <p:pic>
        <p:nvPicPr>
          <p:cNvPr id="6" name="Picture 5" descr="A picture containing clock&#10;&#10;Description automatically generated">
            <a:extLst>
              <a:ext uri="{FF2B5EF4-FFF2-40B4-BE49-F238E27FC236}">
                <a16:creationId xmlns:a16="http://schemas.microsoft.com/office/drawing/2014/main" id="{E520A4E8-6177-4991-853E-0995DF0D6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295403"/>
            <a:ext cx="2584704" cy="2432304"/>
          </a:xfrm>
          <a:prstGeom prst="rect">
            <a:avLst/>
          </a:prstGeom>
        </p:spPr>
      </p:pic>
      <p:pic>
        <p:nvPicPr>
          <p:cNvPr id="8" name="Picture 7" descr="Diagram&#10;&#10;Description automatically generated">
            <a:extLst>
              <a:ext uri="{FF2B5EF4-FFF2-40B4-BE49-F238E27FC236}">
                <a16:creationId xmlns:a16="http://schemas.microsoft.com/office/drawing/2014/main" id="{28CB9167-0B64-46C9-8185-BCE927E14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097" y="1284517"/>
            <a:ext cx="2425065" cy="2305622"/>
          </a:xfrm>
          <a:prstGeom prst="rect">
            <a:avLst/>
          </a:prstGeom>
        </p:spPr>
      </p:pic>
      <p:sp>
        <p:nvSpPr>
          <p:cNvPr id="11" name="TextBox 10">
            <a:extLst>
              <a:ext uri="{FF2B5EF4-FFF2-40B4-BE49-F238E27FC236}">
                <a16:creationId xmlns:a16="http://schemas.microsoft.com/office/drawing/2014/main" id="{FD923BC2-1DCB-4A9D-B32F-175D39BA3C02}"/>
              </a:ext>
            </a:extLst>
          </p:cNvPr>
          <p:cNvSpPr txBox="1"/>
          <p:nvPr/>
        </p:nvSpPr>
        <p:spPr>
          <a:xfrm>
            <a:off x="2955842" y="1295403"/>
            <a:ext cx="2425065" cy="1077218"/>
          </a:xfrm>
          <a:prstGeom prst="rect">
            <a:avLst/>
          </a:prstGeom>
          <a:noFill/>
        </p:spPr>
        <p:txBody>
          <a:bodyPr wrap="square" rtlCol="0">
            <a:spAutoFit/>
          </a:bodyPr>
          <a:lstStyle/>
          <a:p>
            <a:r>
              <a:rPr lang="en-US" sz="1600" b="1" dirty="0"/>
              <a:t>Dreams and snakes</a:t>
            </a:r>
          </a:p>
          <a:p>
            <a:r>
              <a:rPr lang="en-US" sz="1600" dirty="0"/>
              <a:t>August </a:t>
            </a:r>
            <a:r>
              <a:rPr lang="en-US" sz="1600" dirty="0" err="1"/>
              <a:t>Kekulé</a:t>
            </a:r>
            <a:r>
              <a:rPr lang="en-US" sz="1600" dirty="0"/>
              <a:t> (1862) discovers the structure of  benzene in a </a:t>
            </a:r>
            <a:r>
              <a:rPr lang="en-US" sz="1600" dirty="0">
                <a:solidFill>
                  <a:srgbClr val="0070C0"/>
                </a:solidFill>
              </a:rPr>
              <a:t>dream</a:t>
            </a:r>
          </a:p>
        </p:txBody>
      </p:sp>
      <p:sp>
        <p:nvSpPr>
          <p:cNvPr id="12" name="TextBox 11">
            <a:extLst>
              <a:ext uri="{FF2B5EF4-FFF2-40B4-BE49-F238E27FC236}">
                <a16:creationId xmlns:a16="http://schemas.microsoft.com/office/drawing/2014/main" id="{21814945-C739-42E2-8CA1-864C02B27B47}"/>
              </a:ext>
            </a:extLst>
          </p:cNvPr>
          <p:cNvSpPr txBox="1"/>
          <p:nvPr/>
        </p:nvSpPr>
        <p:spPr>
          <a:xfrm>
            <a:off x="3810000" y="2667000"/>
            <a:ext cx="2931752" cy="830997"/>
          </a:xfrm>
          <a:prstGeom prst="rect">
            <a:avLst/>
          </a:prstGeom>
          <a:noFill/>
        </p:spPr>
        <p:txBody>
          <a:bodyPr wrap="square" rtlCol="0">
            <a:spAutoFit/>
          </a:bodyPr>
          <a:lstStyle/>
          <a:p>
            <a:r>
              <a:rPr lang="en-US" sz="1600" b="1" dirty="0"/>
              <a:t>Tree of evolution</a:t>
            </a:r>
          </a:p>
          <a:p>
            <a:r>
              <a:rPr lang="en-US" sz="1600" dirty="0"/>
              <a:t>Darwin (1859)  </a:t>
            </a:r>
            <a:r>
              <a:rPr lang="en-US" sz="1600" dirty="0">
                <a:solidFill>
                  <a:srgbClr val="0070C0"/>
                </a:solidFill>
              </a:rPr>
              <a:t>imagines</a:t>
            </a:r>
            <a:r>
              <a:rPr lang="en-US" sz="1600" dirty="0"/>
              <a:t> generations of species – “I think”</a:t>
            </a:r>
          </a:p>
        </p:txBody>
      </p:sp>
      <p:sp>
        <p:nvSpPr>
          <p:cNvPr id="13" name="TextBox 12">
            <a:extLst>
              <a:ext uri="{FF2B5EF4-FFF2-40B4-BE49-F238E27FC236}">
                <a16:creationId xmlns:a16="http://schemas.microsoft.com/office/drawing/2014/main" id="{3B9A5ABB-B30A-4ACF-936F-BA5EA84CF318}"/>
              </a:ext>
            </a:extLst>
          </p:cNvPr>
          <p:cNvSpPr txBox="1"/>
          <p:nvPr/>
        </p:nvSpPr>
        <p:spPr>
          <a:xfrm>
            <a:off x="4495800" y="4191000"/>
            <a:ext cx="4031362" cy="1077218"/>
          </a:xfrm>
          <a:prstGeom prst="rect">
            <a:avLst/>
          </a:prstGeom>
          <a:noFill/>
        </p:spPr>
        <p:txBody>
          <a:bodyPr wrap="square" rtlCol="0">
            <a:spAutoFit/>
          </a:bodyPr>
          <a:lstStyle/>
          <a:p>
            <a:r>
              <a:rPr lang="en-US" sz="1600" b="1" dirty="0"/>
              <a:t>Solitaire and the periodic table</a:t>
            </a:r>
          </a:p>
          <a:p>
            <a:r>
              <a:rPr lang="en-US" sz="1600" dirty="0"/>
              <a:t>Mendeleev (1869) organized chemical elements after a </a:t>
            </a:r>
            <a:r>
              <a:rPr lang="en-US" sz="1600" dirty="0">
                <a:solidFill>
                  <a:srgbClr val="0070C0"/>
                </a:solidFill>
              </a:rPr>
              <a:t>mental image </a:t>
            </a:r>
            <a:r>
              <a:rPr lang="en-US" sz="1600" dirty="0"/>
              <a:t>of cards on a table.</a:t>
            </a:r>
          </a:p>
        </p:txBody>
      </p:sp>
      <p:sp>
        <p:nvSpPr>
          <p:cNvPr id="14" name="TextBox 13">
            <a:extLst>
              <a:ext uri="{FF2B5EF4-FFF2-40B4-BE49-F238E27FC236}">
                <a16:creationId xmlns:a16="http://schemas.microsoft.com/office/drawing/2014/main" id="{EFD4C0D7-3A85-44B6-AE5A-424AB4F495F6}"/>
              </a:ext>
            </a:extLst>
          </p:cNvPr>
          <p:cNvSpPr txBox="1"/>
          <p:nvPr/>
        </p:nvSpPr>
        <p:spPr>
          <a:xfrm>
            <a:off x="4495800" y="5562600"/>
            <a:ext cx="4191000" cy="523220"/>
          </a:xfrm>
          <a:prstGeom prst="rect">
            <a:avLst/>
          </a:prstGeom>
          <a:noFill/>
        </p:spPr>
        <p:txBody>
          <a:bodyPr wrap="square" rtlCol="0">
            <a:spAutoFit/>
          </a:bodyPr>
          <a:lstStyle/>
          <a:p>
            <a:r>
              <a:rPr lang="en-US" sz="1400" dirty="0"/>
              <a:t>See: </a:t>
            </a:r>
            <a:r>
              <a:rPr lang="en-US" sz="1400" dirty="0">
                <a:hlinkClick r:id="rId5"/>
              </a:rPr>
              <a:t>https://medium.com/@michael.friendly/visual-thinking-graphic-discoveries-128468677592</a:t>
            </a:r>
            <a:r>
              <a:rPr lang="en-US" sz="1400" dirty="0"/>
              <a:t> </a:t>
            </a:r>
          </a:p>
        </p:txBody>
      </p:sp>
      <p:grpSp>
        <p:nvGrpSpPr>
          <p:cNvPr id="7" name="Group 6">
            <a:extLst>
              <a:ext uri="{FF2B5EF4-FFF2-40B4-BE49-F238E27FC236}">
                <a16:creationId xmlns:a16="http://schemas.microsoft.com/office/drawing/2014/main" id="{1497AC5B-E128-43E2-816D-B84D7E86884C}"/>
              </a:ext>
            </a:extLst>
          </p:cNvPr>
          <p:cNvGrpSpPr/>
          <p:nvPr/>
        </p:nvGrpSpPr>
        <p:grpSpPr>
          <a:xfrm>
            <a:off x="533400" y="3994869"/>
            <a:ext cx="3469047" cy="2635445"/>
            <a:chOff x="533400" y="3994869"/>
            <a:chExt cx="3469047" cy="2635445"/>
          </a:xfrm>
        </p:grpSpPr>
        <p:pic>
          <p:nvPicPr>
            <p:cNvPr id="10" name="Picture 9" descr="A picture containing text&#10;&#10;Description automatically generated">
              <a:extLst>
                <a:ext uri="{FF2B5EF4-FFF2-40B4-BE49-F238E27FC236}">
                  <a16:creationId xmlns:a16="http://schemas.microsoft.com/office/drawing/2014/main" id="{5F4540D7-13C7-4127-B14F-FAE0A12E99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4038600"/>
              <a:ext cx="3469047" cy="2591714"/>
            </a:xfrm>
            <a:prstGeom prst="rect">
              <a:avLst/>
            </a:prstGeom>
          </p:spPr>
        </p:pic>
        <p:pic>
          <p:nvPicPr>
            <p:cNvPr id="5" name="Picture 4" descr="A picture containing text, receipt&#10;&#10;Description automatically generated">
              <a:extLst>
                <a:ext uri="{FF2B5EF4-FFF2-40B4-BE49-F238E27FC236}">
                  <a16:creationId xmlns:a16="http://schemas.microsoft.com/office/drawing/2014/main" id="{BDFE2389-A39C-4582-984E-34BDE816D8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6507" y="3994869"/>
              <a:ext cx="1735649" cy="2591713"/>
            </a:xfrm>
            <a:prstGeom prst="rect">
              <a:avLst/>
            </a:prstGeom>
          </p:spPr>
        </p:pic>
      </p:grpSp>
    </p:spTree>
    <p:extLst>
      <p:ext uri="{BB962C8B-B14F-4D97-AF65-F5344CB8AC3E}">
        <p14:creationId xmlns:p14="http://schemas.microsoft.com/office/powerpoint/2010/main" val="17908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1+#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 presetClass="entr" presetSubtype="8"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2" presetClass="entr" presetSubtype="8" fill="hold" nodeType="withEffect">
                                  <p:stCondLst>
                                    <p:cond delay="20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Next steps: Hardware</a:t>
            </a:r>
          </a:p>
        </p:txBody>
      </p:sp>
      <p:sp>
        <p:nvSpPr>
          <p:cNvPr id="4" name="Content Placeholder 3"/>
          <p:cNvSpPr>
            <a:spLocks noGrp="1"/>
          </p:cNvSpPr>
          <p:nvPr>
            <p:ph idx="1"/>
          </p:nvPr>
        </p:nvSpPr>
        <p:spPr>
          <a:xfrm>
            <a:off x="457200" y="1143000"/>
            <a:ext cx="8229600" cy="3505200"/>
          </a:xfrm>
        </p:spPr>
        <p:txBody>
          <a:bodyPr/>
          <a:lstStyle/>
          <a:p>
            <a:r>
              <a:rPr lang="en-US" sz="2800" dirty="0"/>
              <a:t>Dynamic 3D graphics was painfully slow for larger data sets. </a:t>
            </a:r>
          </a:p>
          <a:p>
            <a:r>
              <a:rPr lang="en-US" sz="2800" dirty="0"/>
              <a:t>Specialized 3D graphics hardware:</a:t>
            </a:r>
          </a:p>
          <a:p>
            <a:pPr lvl="1"/>
            <a:r>
              <a:rPr lang="en-US" sz="2000" dirty="0"/>
              <a:t>Early 1970s: Simple LSI graphics chips for video games</a:t>
            </a:r>
          </a:p>
          <a:p>
            <a:pPr lvl="1"/>
            <a:r>
              <a:rPr lang="en-US" sz="2000" dirty="0"/>
              <a:t>70s—80s: Graphics co-processors (GPUs) with increasing graphics capabilities</a:t>
            </a:r>
          </a:p>
          <a:p>
            <a:pPr lvl="1"/>
            <a:r>
              <a:rPr lang="en-US" sz="2000" dirty="0"/>
              <a:t>80s—90s: Silicon Graphics develops high-performance 3D graphics workstations</a:t>
            </a:r>
          </a:p>
        </p:txBody>
      </p:sp>
      <p:sp>
        <p:nvSpPr>
          <p:cNvPr id="2" name="Slide Number Placeholder 1"/>
          <p:cNvSpPr>
            <a:spLocks noGrp="1"/>
          </p:cNvSpPr>
          <p:nvPr>
            <p:ph type="sldNum" sz="quarter" idx="12"/>
          </p:nvPr>
        </p:nvSpPr>
        <p:spPr/>
        <p:txBody>
          <a:bodyPr/>
          <a:lstStyle/>
          <a:p>
            <a:fld id="{810B7604-93B8-4136-B9BD-D1CE89EE20B0}" type="slidenum">
              <a:rPr lang="en-US" smtClean="0">
                <a:solidFill>
                  <a:prstClr val="black">
                    <a:tint val="75000"/>
                  </a:prstClr>
                </a:solidFill>
              </a:rPr>
              <a:pPr/>
              <a:t>60</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648200"/>
            <a:ext cx="3901440" cy="1932432"/>
          </a:xfrm>
          <a:prstGeom prst="rect">
            <a:avLst/>
          </a:prstGeom>
        </p:spPr>
      </p:pic>
      <p:pic>
        <p:nvPicPr>
          <p:cNvPr id="6147" name="Picture 3" descr="C:\Dropbox\Documents\Presentations\JSM2017\images\SGI320Ster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302700"/>
            <a:ext cx="390334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124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Software</a:t>
            </a:r>
          </a:p>
        </p:txBody>
      </p:sp>
      <p:sp>
        <p:nvSpPr>
          <p:cNvPr id="3" name="Content Placeholder 2"/>
          <p:cNvSpPr>
            <a:spLocks noGrp="1"/>
          </p:cNvSpPr>
          <p:nvPr>
            <p:ph idx="1"/>
          </p:nvPr>
        </p:nvSpPr>
        <p:spPr>
          <a:xfrm>
            <a:off x="457200" y="1143000"/>
            <a:ext cx="6781800" cy="1066800"/>
          </a:xfrm>
        </p:spPr>
        <p:txBody>
          <a:bodyPr>
            <a:noAutofit/>
          </a:bodyPr>
          <a:lstStyle/>
          <a:p>
            <a:r>
              <a:rPr lang="en-US" sz="2000" dirty="0" err="1"/>
              <a:t>MacSpin</a:t>
            </a:r>
            <a:r>
              <a:rPr lang="en-US" sz="2000" dirty="0"/>
              <a:t> – Andrew &amp; David </a:t>
            </a:r>
            <a:r>
              <a:rPr lang="en-US" sz="2000" dirty="0" err="1"/>
              <a:t>Donoho</a:t>
            </a:r>
            <a:r>
              <a:rPr lang="en-US" sz="2000" dirty="0"/>
              <a:t> (1984—85). At ASA meetings 1986, “dynamic graphics became as portable as a 25-lb Macintosh”</a:t>
            </a:r>
          </a:p>
        </p:txBody>
      </p:sp>
      <p:sp>
        <p:nvSpPr>
          <p:cNvPr id="4" name="Slide Number Placeholder 3"/>
          <p:cNvSpPr>
            <a:spLocks noGrp="1"/>
          </p:cNvSpPr>
          <p:nvPr>
            <p:ph type="sldNum" sz="quarter" idx="12"/>
          </p:nvPr>
        </p:nvSpPr>
        <p:spPr/>
        <p:txBody>
          <a:bodyPr/>
          <a:lstStyle/>
          <a:p>
            <a:fld id="{810B7604-93B8-4136-B9BD-D1CE89EE20B0}" type="slidenum">
              <a:rPr lang="en-US" smtClean="0">
                <a:solidFill>
                  <a:prstClr val="black">
                    <a:tint val="75000"/>
                  </a:prstClr>
                </a:solidFill>
              </a:rPr>
              <a:pPr/>
              <a:t>61</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727032"/>
            <a:ext cx="7010400" cy="3898900"/>
          </a:xfrm>
          <a:prstGeom prst="rect">
            <a:avLst/>
          </a:prstGeom>
        </p:spPr>
      </p:pic>
      <p:pic>
        <p:nvPicPr>
          <p:cNvPr id="7" name="Picture 6">
            <a:extLst>
              <a:ext uri="{FF2B5EF4-FFF2-40B4-BE49-F238E27FC236}">
                <a16:creationId xmlns:a16="http://schemas.microsoft.com/office/drawing/2014/main" id="{68BC6076-B06B-4EB9-A563-8168B9B62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083" y="998721"/>
            <a:ext cx="1000033" cy="1211079"/>
          </a:xfrm>
          <a:prstGeom prst="rect">
            <a:avLst/>
          </a:prstGeom>
        </p:spPr>
      </p:pic>
    </p:spTree>
    <p:extLst>
      <p:ext uri="{BB962C8B-B14F-4D97-AF65-F5344CB8AC3E}">
        <p14:creationId xmlns:p14="http://schemas.microsoft.com/office/powerpoint/2010/main" val="2812853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3AB4-F4B8-453E-8844-2427B96BF799}"/>
              </a:ext>
            </a:extLst>
          </p:cNvPr>
          <p:cNvSpPr>
            <a:spLocks noGrp="1"/>
          </p:cNvSpPr>
          <p:nvPr>
            <p:ph type="title"/>
          </p:nvPr>
        </p:nvSpPr>
        <p:spPr/>
        <p:txBody>
          <a:bodyPr>
            <a:normAutofit fontScale="90000"/>
          </a:bodyPr>
          <a:lstStyle/>
          <a:p>
            <a:r>
              <a:rPr lang="en-US" dirty="0"/>
              <a:t>Linking, brushing, 3D rotation</a:t>
            </a:r>
          </a:p>
        </p:txBody>
      </p:sp>
      <p:sp>
        <p:nvSpPr>
          <p:cNvPr id="3" name="Slide Number Placeholder 2">
            <a:extLst>
              <a:ext uri="{FF2B5EF4-FFF2-40B4-BE49-F238E27FC236}">
                <a16:creationId xmlns:a16="http://schemas.microsoft.com/office/drawing/2014/main" id="{829CC3F6-8839-4171-897B-01F734FF72EB}"/>
              </a:ext>
            </a:extLst>
          </p:cNvPr>
          <p:cNvSpPr>
            <a:spLocks noGrp="1"/>
          </p:cNvSpPr>
          <p:nvPr>
            <p:ph type="sldNum" sz="quarter" idx="12"/>
          </p:nvPr>
        </p:nvSpPr>
        <p:spPr/>
        <p:txBody>
          <a:bodyPr/>
          <a:lstStyle/>
          <a:p>
            <a:fld id="{621225AB-15B9-4C79-A121-04D1DC7E2307}" type="slidenum">
              <a:rPr lang="en-US" smtClean="0"/>
              <a:t>62</a:t>
            </a:fld>
            <a:endParaRPr lang="en-US"/>
          </a:p>
        </p:txBody>
      </p:sp>
      <p:pic>
        <p:nvPicPr>
          <p:cNvPr id="5" name="Picture 4">
            <a:extLst>
              <a:ext uri="{FF2B5EF4-FFF2-40B4-BE49-F238E27FC236}">
                <a16:creationId xmlns:a16="http://schemas.microsoft.com/office/drawing/2014/main" id="{84F00D40-CD5B-4C43-999F-70B58664F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97252"/>
            <a:ext cx="7243059" cy="4526912"/>
          </a:xfrm>
          <a:prstGeom prst="rect">
            <a:avLst/>
          </a:prstGeom>
        </p:spPr>
      </p:pic>
      <p:sp>
        <p:nvSpPr>
          <p:cNvPr id="6" name="TextBox 5">
            <a:extLst>
              <a:ext uri="{FF2B5EF4-FFF2-40B4-BE49-F238E27FC236}">
                <a16:creationId xmlns:a16="http://schemas.microsoft.com/office/drawing/2014/main" id="{E9B89F2D-E834-4323-82D1-3EB9080E7910}"/>
              </a:ext>
            </a:extLst>
          </p:cNvPr>
          <p:cNvSpPr txBox="1"/>
          <p:nvPr/>
        </p:nvSpPr>
        <p:spPr>
          <a:xfrm>
            <a:off x="457200" y="1143000"/>
            <a:ext cx="8229600" cy="923330"/>
          </a:xfrm>
          <a:prstGeom prst="rect">
            <a:avLst/>
          </a:prstGeom>
          <a:noFill/>
        </p:spPr>
        <p:txBody>
          <a:bodyPr wrap="square" rtlCol="0">
            <a:spAutoFit/>
          </a:bodyPr>
          <a:lstStyle/>
          <a:p>
            <a:r>
              <a:rPr lang="en-US" dirty="0"/>
              <a:t>Paul </a:t>
            </a:r>
            <a:r>
              <a:rPr lang="en-US" dirty="0" err="1"/>
              <a:t>Velleman</a:t>
            </a:r>
            <a:r>
              <a:rPr lang="en-US" dirty="0"/>
              <a:t> (~1985): Data Desk provided multiple 1D, 2D, 3D views</a:t>
            </a:r>
          </a:p>
          <a:p>
            <a:pPr marL="285750" indent="-285750">
              <a:buFont typeface="Arial" panose="020B0604020202020204" pitchFamily="34" charset="0"/>
              <a:buChar char="•"/>
            </a:pPr>
            <a:r>
              <a:rPr lang="en-US" b="1" dirty="0"/>
              <a:t>Brushing</a:t>
            </a:r>
            <a:r>
              <a:rPr lang="en-US" dirty="0"/>
              <a:t>: selection of points, regions, … via mouse</a:t>
            </a:r>
          </a:p>
          <a:p>
            <a:pPr marL="285750" indent="-285750">
              <a:buFont typeface="Arial" panose="020B0604020202020204" pitchFamily="34" charset="0"/>
              <a:buChar char="•"/>
            </a:pPr>
            <a:r>
              <a:rPr lang="en-US" b="1" dirty="0"/>
              <a:t>Linking</a:t>
            </a:r>
            <a:r>
              <a:rPr lang="en-US" dirty="0"/>
              <a:t>: Any action in one plot reflected in all others</a:t>
            </a:r>
          </a:p>
        </p:txBody>
      </p:sp>
      <p:pic>
        <p:nvPicPr>
          <p:cNvPr id="7" name="Picture 6">
            <a:extLst>
              <a:ext uri="{FF2B5EF4-FFF2-40B4-BE49-F238E27FC236}">
                <a16:creationId xmlns:a16="http://schemas.microsoft.com/office/drawing/2014/main" id="{3699D405-37B9-4992-8A39-6136ECE68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335" y="990600"/>
            <a:ext cx="838200" cy="1047750"/>
          </a:xfrm>
          <a:prstGeom prst="rect">
            <a:avLst/>
          </a:prstGeom>
        </p:spPr>
      </p:pic>
    </p:spTree>
    <p:extLst>
      <p:ext uri="{BB962C8B-B14F-4D97-AF65-F5344CB8AC3E}">
        <p14:creationId xmlns:p14="http://schemas.microsoft.com/office/powerpoint/2010/main" val="112339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4364-5344-464B-BCEE-35AB854D3A6F}"/>
              </a:ext>
            </a:extLst>
          </p:cNvPr>
          <p:cNvSpPr>
            <a:spLocks noGrp="1"/>
          </p:cNvSpPr>
          <p:nvPr>
            <p:ph type="title"/>
          </p:nvPr>
        </p:nvSpPr>
        <p:spPr/>
        <p:txBody>
          <a:bodyPr>
            <a:normAutofit fontScale="90000"/>
          </a:bodyPr>
          <a:lstStyle/>
          <a:p>
            <a:r>
              <a:rPr lang="en-US" dirty="0"/>
              <a:t>Visual Statistics</a:t>
            </a:r>
          </a:p>
        </p:txBody>
      </p:sp>
      <p:sp>
        <p:nvSpPr>
          <p:cNvPr id="3" name="Slide Number Placeholder 2">
            <a:extLst>
              <a:ext uri="{FF2B5EF4-FFF2-40B4-BE49-F238E27FC236}">
                <a16:creationId xmlns:a16="http://schemas.microsoft.com/office/drawing/2014/main" id="{BA1FDD83-2221-40F4-BFE5-BD0C63F45C22}"/>
              </a:ext>
            </a:extLst>
          </p:cNvPr>
          <p:cNvSpPr>
            <a:spLocks noGrp="1"/>
          </p:cNvSpPr>
          <p:nvPr>
            <p:ph type="sldNum" sz="quarter" idx="12"/>
          </p:nvPr>
        </p:nvSpPr>
        <p:spPr/>
        <p:txBody>
          <a:bodyPr/>
          <a:lstStyle/>
          <a:p>
            <a:fld id="{621225AB-15B9-4C79-A121-04D1DC7E2307}" type="slidenum">
              <a:rPr lang="en-US" smtClean="0"/>
              <a:t>63</a:t>
            </a:fld>
            <a:endParaRPr lang="en-US"/>
          </a:p>
        </p:txBody>
      </p:sp>
      <p:pic>
        <p:nvPicPr>
          <p:cNvPr id="5" name="Picture 4">
            <a:extLst>
              <a:ext uri="{FF2B5EF4-FFF2-40B4-BE49-F238E27FC236}">
                <a16:creationId xmlns:a16="http://schemas.microsoft.com/office/drawing/2014/main" id="{7756D641-80B9-4283-A4B8-6BEF2EEF0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2981325" cy="4762500"/>
          </a:xfrm>
          <a:prstGeom prst="rect">
            <a:avLst/>
          </a:prstGeom>
        </p:spPr>
      </p:pic>
      <p:sp>
        <p:nvSpPr>
          <p:cNvPr id="6" name="TextBox 5">
            <a:extLst>
              <a:ext uri="{FF2B5EF4-FFF2-40B4-BE49-F238E27FC236}">
                <a16:creationId xmlns:a16="http://schemas.microsoft.com/office/drawing/2014/main" id="{124FB907-30C3-44BA-9D52-C05E3343ACD0}"/>
              </a:ext>
            </a:extLst>
          </p:cNvPr>
          <p:cNvSpPr txBox="1"/>
          <p:nvPr/>
        </p:nvSpPr>
        <p:spPr>
          <a:xfrm>
            <a:off x="3810000" y="1447800"/>
            <a:ext cx="4876800" cy="3693319"/>
          </a:xfrm>
          <a:prstGeom prst="rect">
            <a:avLst/>
          </a:prstGeom>
          <a:noFill/>
        </p:spPr>
        <p:txBody>
          <a:bodyPr wrap="square" rtlCol="0">
            <a:spAutoFit/>
          </a:bodyPr>
          <a:lstStyle/>
          <a:p>
            <a:r>
              <a:rPr lang="en-US" dirty="0"/>
              <a:t>Young, Valero-Mora &amp; Friendly (2006)</a:t>
            </a:r>
          </a:p>
          <a:p>
            <a:endParaRPr lang="en-US" dirty="0"/>
          </a:p>
          <a:p>
            <a:r>
              <a:rPr lang="en-US" dirty="0"/>
              <a:t>A philosophy &amp; pedagogy for statistics based on dynamic interactive graphics </a:t>
            </a:r>
          </a:p>
          <a:p>
            <a:endParaRPr lang="en-US" dirty="0"/>
          </a:p>
          <a:p>
            <a:r>
              <a:rPr lang="en-US" dirty="0"/>
              <a:t>A theory of #datavis software:</a:t>
            </a:r>
          </a:p>
          <a:p>
            <a:pPr marL="285750" indent="-285750">
              <a:buFont typeface="Arial" panose="020B0604020202020204" pitchFamily="34" charset="0"/>
              <a:buChar char="•"/>
            </a:pPr>
            <a:r>
              <a:rPr lang="en-US" dirty="0"/>
              <a:t>objects (data, model, …)</a:t>
            </a:r>
          </a:p>
          <a:p>
            <a:pPr marL="285750" indent="-285750">
              <a:buFont typeface="Arial" panose="020B0604020202020204" pitchFamily="34" charset="0"/>
              <a:buChar char="•"/>
            </a:pPr>
            <a:r>
              <a:rPr lang="en-US" dirty="0"/>
              <a:t>methods (print, plot, )</a:t>
            </a:r>
          </a:p>
          <a:p>
            <a:pPr marL="285750" indent="-285750">
              <a:buFont typeface="Arial" panose="020B0604020202020204" pitchFamily="34" charset="0"/>
              <a:buChar char="•"/>
            </a:pPr>
            <a:r>
              <a:rPr lang="en-US" dirty="0"/>
              <a:t>manipulating plot objects &amp; dimensions</a:t>
            </a:r>
          </a:p>
          <a:p>
            <a:pPr marL="285750" indent="-285750">
              <a:buFont typeface="Arial" panose="020B0604020202020204" pitchFamily="34" charset="0"/>
              <a:buChar char="•"/>
            </a:pPr>
            <a:r>
              <a:rPr lang="en-US" dirty="0"/>
              <a:t>spin plots: rotating 3D plots</a:t>
            </a:r>
          </a:p>
          <a:p>
            <a:pPr marL="285750" indent="-285750">
              <a:buFont typeface="Arial" panose="020B0604020202020204" pitchFamily="34" charset="0"/>
              <a:buChar char="•"/>
            </a:pPr>
            <a:r>
              <a:rPr lang="en-US" dirty="0"/>
              <a:t>spreadplots: dynamically linked views</a:t>
            </a:r>
          </a:p>
          <a:p>
            <a:pPr marL="285750" indent="-285750">
              <a:buFont typeface="Arial" panose="020B0604020202020204" pitchFamily="34" charset="0"/>
              <a:buChar char="•"/>
            </a:pPr>
            <a:r>
              <a:rPr lang="en-US" dirty="0"/>
              <a:t>workmaps: visual record of analysis steps</a:t>
            </a:r>
          </a:p>
          <a:p>
            <a:endParaRPr lang="en-US" dirty="0"/>
          </a:p>
        </p:txBody>
      </p:sp>
      <p:sp>
        <p:nvSpPr>
          <p:cNvPr id="7" name="TextBox 6">
            <a:extLst>
              <a:ext uri="{FF2B5EF4-FFF2-40B4-BE49-F238E27FC236}">
                <a16:creationId xmlns:a16="http://schemas.microsoft.com/office/drawing/2014/main" id="{80B34E9D-95DB-43F1-9B88-41DEF89FB1A9}"/>
              </a:ext>
            </a:extLst>
          </p:cNvPr>
          <p:cNvSpPr txBox="1"/>
          <p:nvPr/>
        </p:nvSpPr>
        <p:spPr>
          <a:xfrm>
            <a:off x="3733800" y="5562600"/>
            <a:ext cx="4953000" cy="523220"/>
          </a:xfrm>
          <a:prstGeom prst="rect">
            <a:avLst/>
          </a:prstGeom>
          <a:noFill/>
        </p:spPr>
        <p:txBody>
          <a:bodyPr wrap="square" rtlCol="0">
            <a:spAutoFit/>
          </a:bodyPr>
          <a:lstStyle/>
          <a:p>
            <a:r>
              <a:rPr lang="en-US" sz="1400" dirty="0"/>
              <a:t>See: The History of </a:t>
            </a:r>
            <a:r>
              <a:rPr lang="en-US" sz="1400" dirty="0" err="1"/>
              <a:t>ViSta</a:t>
            </a:r>
            <a:r>
              <a:rPr lang="en-US" sz="1400" dirty="0"/>
              <a:t>: The Visual Statistics System, </a:t>
            </a:r>
            <a:r>
              <a:rPr lang="en-US" sz="1400" dirty="0">
                <a:hlinkClick r:id="rId4"/>
              </a:rPr>
              <a:t>https://onlinelibrary.wiley.com/doi/full/10.1002/wics.1203</a:t>
            </a:r>
            <a:r>
              <a:rPr lang="en-US" sz="1400" dirty="0"/>
              <a:t> </a:t>
            </a:r>
          </a:p>
        </p:txBody>
      </p:sp>
      <p:sp>
        <p:nvSpPr>
          <p:cNvPr id="8" name="TextBox 7">
            <a:extLst>
              <a:ext uri="{FF2B5EF4-FFF2-40B4-BE49-F238E27FC236}">
                <a16:creationId xmlns:a16="http://schemas.microsoft.com/office/drawing/2014/main" id="{3D3AA4E4-0909-499A-A640-5D93F997F708}"/>
              </a:ext>
            </a:extLst>
          </p:cNvPr>
          <p:cNvSpPr txBox="1"/>
          <p:nvPr/>
        </p:nvSpPr>
        <p:spPr>
          <a:xfrm>
            <a:off x="3733800" y="5105400"/>
            <a:ext cx="4648200" cy="307777"/>
          </a:xfrm>
          <a:prstGeom prst="rect">
            <a:avLst/>
          </a:prstGeom>
          <a:noFill/>
        </p:spPr>
        <p:txBody>
          <a:bodyPr wrap="square" rtlCol="0">
            <a:spAutoFit/>
          </a:bodyPr>
          <a:lstStyle/>
          <a:p>
            <a:r>
              <a:rPr lang="en-US" sz="1400" dirty="0"/>
              <a:t>Details: </a:t>
            </a:r>
            <a:r>
              <a:rPr lang="en-US" sz="1400" dirty="0">
                <a:hlinkClick r:id="rId5"/>
              </a:rPr>
              <a:t>https://www.uv.es/visualstats/</a:t>
            </a:r>
            <a:r>
              <a:rPr lang="en-US" sz="1400" dirty="0"/>
              <a:t>  </a:t>
            </a:r>
          </a:p>
        </p:txBody>
      </p:sp>
      <p:pic>
        <p:nvPicPr>
          <p:cNvPr id="9" name="Picture 8" descr="A picture containing person, person, indoor&#10;&#10;Description automatically generated">
            <a:extLst>
              <a:ext uri="{FF2B5EF4-FFF2-40B4-BE49-F238E27FC236}">
                <a16:creationId xmlns:a16="http://schemas.microsoft.com/office/drawing/2014/main" id="{D6984055-57AC-4E40-81C6-C8DA4067E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2875" y="623888"/>
            <a:ext cx="923925" cy="1114425"/>
          </a:xfrm>
          <a:prstGeom prst="rect">
            <a:avLst/>
          </a:prstGeom>
        </p:spPr>
      </p:pic>
    </p:spTree>
    <p:extLst>
      <p:ext uri="{BB962C8B-B14F-4D97-AF65-F5344CB8AC3E}">
        <p14:creationId xmlns:p14="http://schemas.microsoft.com/office/powerpoint/2010/main" val="52061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51ED-1BBA-4B2E-8E95-E66DC483B7FC}"/>
              </a:ext>
            </a:extLst>
          </p:cNvPr>
          <p:cNvSpPr>
            <a:spLocks noGrp="1"/>
          </p:cNvSpPr>
          <p:nvPr>
            <p:ph type="title"/>
          </p:nvPr>
        </p:nvSpPr>
        <p:spPr/>
        <p:txBody>
          <a:bodyPr>
            <a:normAutofit fontScale="90000"/>
          </a:bodyPr>
          <a:lstStyle/>
          <a:p>
            <a:r>
              <a:rPr lang="en-US" dirty="0" err="1"/>
              <a:t>ViSta</a:t>
            </a:r>
            <a:r>
              <a:rPr lang="en-US" dirty="0"/>
              <a:t>: </a:t>
            </a:r>
            <a:r>
              <a:rPr lang="en-US" b="1" dirty="0">
                <a:solidFill>
                  <a:srgbClr val="FF0000"/>
                </a:solidFill>
              </a:rPr>
              <a:t>Vi</a:t>
            </a:r>
            <a:r>
              <a:rPr lang="en-US" dirty="0"/>
              <a:t>sual </a:t>
            </a:r>
            <a:r>
              <a:rPr lang="en-US" b="1" dirty="0">
                <a:solidFill>
                  <a:srgbClr val="FF0000"/>
                </a:solidFill>
              </a:rPr>
              <a:t>Sta</a:t>
            </a:r>
            <a:r>
              <a:rPr lang="en-US" dirty="0"/>
              <a:t>tistics</a:t>
            </a:r>
          </a:p>
        </p:txBody>
      </p:sp>
      <p:sp>
        <p:nvSpPr>
          <p:cNvPr id="3" name="Slide Number Placeholder 2">
            <a:extLst>
              <a:ext uri="{FF2B5EF4-FFF2-40B4-BE49-F238E27FC236}">
                <a16:creationId xmlns:a16="http://schemas.microsoft.com/office/drawing/2014/main" id="{4438DC84-288E-4570-85FE-A3F6A43AB087}"/>
              </a:ext>
            </a:extLst>
          </p:cNvPr>
          <p:cNvSpPr>
            <a:spLocks noGrp="1"/>
          </p:cNvSpPr>
          <p:nvPr>
            <p:ph type="sldNum" sz="quarter" idx="12"/>
          </p:nvPr>
        </p:nvSpPr>
        <p:spPr/>
        <p:txBody>
          <a:bodyPr/>
          <a:lstStyle/>
          <a:p>
            <a:fld id="{621225AB-15B9-4C79-A121-04D1DC7E2307}" type="slidenum">
              <a:rPr lang="en-US" smtClean="0"/>
              <a:t>64</a:t>
            </a:fld>
            <a:endParaRPr lang="en-US"/>
          </a:p>
        </p:txBody>
      </p:sp>
      <p:pic>
        <p:nvPicPr>
          <p:cNvPr id="5" name="Picture 4">
            <a:extLst>
              <a:ext uri="{FF2B5EF4-FFF2-40B4-BE49-F238E27FC236}">
                <a16:creationId xmlns:a16="http://schemas.microsoft.com/office/drawing/2014/main" id="{008E942A-077C-4B71-92D6-F1D816CC4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46006"/>
            <a:ext cx="7123748" cy="4920615"/>
          </a:xfrm>
          <a:prstGeom prst="rect">
            <a:avLst/>
          </a:prstGeom>
        </p:spPr>
      </p:pic>
    </p:spTree>
    <p:extLst>
      <p:ext uri="{BB962C8B-B14F-4D97-AF65-F5344CB8AC3E}">
        <p14:creationId xmlns:p14="http://schemas.microsoft.com/office/powerpoint/2010/main" val="2263049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F6ED222-1050-4C4A-8B52-CEB7BFC4EADC}" type="slidenum">
              <a:rPr lang="en-US" altLang="en-US"/>
              <a:pPr/>
              <a:t>65</a:t>
            </a:fld>
            <a:endParaRPr lang="en-US" altLang="en-US"/>
          </a:p>
        </p:txBody>
      </p:sp>
      <p:sp>
        <p:nvSpPr>
          <p:cNvPr id="126978" name="Rectangle 2"/>
          <p:cNvSpPr>
            <a:spLocks noGrp="1" noChangeArrowheads="1"/>
          </p:cNvSpPr>
          <p:nvPr>
            <p:ph type="title"/>
          </p:nvPr>
        </p:nvSpPr>
        <p:spPr>
          <a:xfrm>
            <a:off x="381000" y="152400"/>
            <a:ext cx="8382000" cy="838200"/>
          </a:xfrm>
        </p:spPr>
        <p:txBody>
          <a:bodyPr/>
          <a:lstStyle/>
          <a:p>
            <a:r>
              <a:rPr lang="en-US" altLang="en-US" dirty="0"/>
              <a:t>Summary</a:t>
            </a:r>
          </a:p>
        </p:txBody>
      </p:sp>
      <p:sp>
        <p:nvSpPr>
          <p:cNvPr id="126979" name="Rectangle 3"/>
          <p:cNvSpPr>
            <a:spLocks noGrp="1" noChangeArrowheads="1"/>
          </p:cNvSpPr>
          <p:nvPr>
            <p:ph type="body" idx="1"/>
          </p:nvPr>
        </p:nvSpPr>
        <p:spPr>
          <a:xfrm>
            <a:off x="423863" y="1296988"/>
            <a:ext cx="8229600" cy="4951412"/>
          </a:xfrm>
        </p:spPr>
        <p:txBody>
          <a:bodyPr>
            <a:normAutofit/>
          </a:bodyPr>
          <a:lstStyle/>
          <a:p>
            <a:pPr>
              <a:lnSpc>
                <a:spcPct val="80000"/>
              </a:lnSpc>
            </a:pPr>
            <a:r>
              <a:rPr lang="en-US" altLang="en-US" dirty="0"/>
              <a:t>Data Visualization has deep &amp; wide roots:</a:t>
            </a:r>
          </a:p>
          <a:p>
            <a:pPr lvl="1">
              <a:lnSpc>
                <a:spcPct val="80000"/>
              </a:lnSpc>
            </a:pPr>
            <a:r>
              <a:rPr lang="en-US" altLang="en-US" b="1" dirty="0"/>
              <a:t>Cartography</a:t>
            </a:r>
            <a:r>
              <a:rPr lang="en-US" altLang="en-US" dirty="0"/>
              <a:t>: map-making, geo-measurement, thematic cartography, GIS, geo-visualization</a:t>
            </a:r>
          </a:p>
          <a:p>
            <a:pPr lvl="1">
              <a:lnSpc>
                <a:spcPct val="80000"/>
              </a:lnSpc>
            </a:pPr>
            <a:r>
              <a:rPr lang="en-US" altLang="en-US" b="1" dirty="0"/>
              <a:t>Statistics</a:t>
            </a:r>
            <a:r>
              <a:rPr lang="en-US" altLang="en-US" dirty="0"/>
              <a:t>: probability theory, distributions, estimation, models, stat-graphics, stat-visualization</a:t>
            </a:r>
          </a:p>
          <a:p>
            <a:pPr lvl="1">
              <a:lnSpc>
                <a:spcPct val="80000"/>
              </a:lnSpc>
            </a:pPr>
            <a:r>
              <a:rPr lang="en-US" altLang="en-US" b="1" dirty="0"/>
              <a:t>Data</a:t>
            </a:r>
            <a:r>
              <a:rPr lang="en-US" altLang="en-US" dirty="0"/>
              <a:t>: population, economic, social, moral, medical, …</a:t>
            </a:r>
          </a:p>
          <a:p>
            <a:pPr lvl="1">
              <a:lnSpc>
                <a:spcPct val="80000"/>
              </a:lnSpc>
            </a:pPr>
            <a:r>
              <a:rPr lang="en-US" altLang="en-US" b="1" dirty="0"/>
              <a:t>Visual thinking</a:t>
            </a:r>
            <a:r>
              <a:rPr lang="en-US" altLang="en-US" dirty="0"/>
              <a:t>: geometry, functions, mechanical diagrams, EDA, …</a:t>
            </a:r>
          </a:p>
          <a:p>
            <a:pPr lvl="1">
              <a:lnSpc>
                <a:spcPct val="80000"/>
              </a:lnSpc>
            </a:pPr>
            <a:r>
              <a:rPr lang="en-US" altLang="en-US" b="1" dirty="0"/>
              <a:t>Technology</a:t>
            </a:r>
            <a:r>
              <a:rPr lang="en-US" altLang="en-US" dirty="0"/>
              <a:t>: printing, lithography, computing…</a:t>
            </a:r>
          </a:p>
          <a:p>
            <a:pPr>
              <a:lnSpc>
                <a:spcPct val="80000"/>
              </a:lnSpc>
            </a:pPr>
            <a:r>
              <a:rPr lang="en-US" altLang="en-US" b="1" dirty="0"/>
              <a:t>Problem driven</a:t>
            </a:r>
            <a:r>
              <a:rPr lang="en-US" altLang="en-US" dirty="0"/>
              <a:t>: developments often driven by  practical and theoretical problems of the day</a:t>
            </a:r>
          </a:p>
          <a:p>
            <a:pPr>
              <a:lnSpc>
                <a:spcPct val="80000"/>
              </a:lnSpc>
            </a:pPr>
            <a:r>
              <a:rPr lang="en-US" altLang="en-US" b="1" dirty="0"/>
              <a:t>Communication driven</a:t>
            </a:r>
            <a:r>
              <a:rPr lang="en-US" altLang="en-US" dirty="0"/>
              <a:t>: developments often arose from a desire to communicate better</a:t>
            </a:r>
          </a:p>
        </p:txBody>
      </p:sp>
    </p:spTree>
    <p:extLst>
      <p:ext uri="{BB962C8B-B14F-4D97-AF65-F5344CB8AC3E}">
        <p14:creationId xmlns:p14="http://schemas.microsoft.com/office/powerpoint/2010/main" val="176509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97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97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97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697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69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FA97-09DF-4BF6-8BA6-46540327A52A}"/>
              </a:ext>
            </a:extLst>
          </p:cNvPr>
          <p:cNvSpPr>
            <a:spLocks noGrp="1"/>
          </p:cNvSpPr>
          <p:nvPr>
            <p:ph type="title"/>
          </p:nvPr>
        </p:nvSpPr>
        <p:spPr/>
        <p:txBody>
          <a:bodyPr>
            <a:normAutofit fontScale="90000"/>
          </a:bodyPr>
          <a:lstStyle/>
          <a:p>
            <a:r>
              <a:rPr lang="en-US" dirty="0"/>
              <a:t>Conclusions</a:t>
            </a:r>
          </a:p>
        </p:txBody>
      </p:sp>
      <p:sp>
        <p:nvSpPr>
          <p:cNvPr id="4" name="Content Placeholder 3">
            <a:extLst>
              <a:ext uri="{FF2B5EF4-FFF2-40B4-BE49-F238E27FC236}">
                <a16:creationId xmlns:a16="http://schemas.microsoft.com/office/drawing/2014/main" id="{C29FAF3F-59F0-40BA-9443-1EDF831941E6}"/>
              </a:ext>
            </a:extLst>
          </p:cNvPr>
          <p:cNvSpPr>
            <a:spLocks noGrp="1"/>
          </p:cNvSpPr>
          <p:nvPr>
            <p:ph idx="1"/>
          </p:nvPr>
        </p:nvSpPr>
        <p:spPr/>
        <p:txBody>
          <a:bodyPr>
            <a:normAutofit fontScale="92500" lnSpcReduction="10000"/>
          </a:bodyPr>
          <a:lstStyle/>
          <a:p>
            <a:r>
              <a:rPr lang="en-US" dirty="0"/>
              <a:t>Why study the history of data visualization?</a:t>
            </a:r>
          </a:p>
          <a:p>
            <a:pPr marL="457200" indent="0">
              <a:buNone/>
            </a:pPr>
            <a:r>
              <a:rPr lang="en-US" sz="2000" dirty="0">
                <a:solidFill>
                  <a:srgbClr val="0070C0"/>
                </a:solidFill>
              </a:rPr>
              <a:t>“The only new thing in the world is the history you don’t know” </a:t>
            </a:r>
            <a:r>
              <a:rPr lang="en-US" sz="2000" dirty="0">
                <a:solidFill>
                  <a:srgbClr val="00B0F0"/>
                </a:solidFill>
              </a:rPr>
              <a:t>– </a:t>
            </a:r>
            <a:r>
              <a:rPr lang="en-US" sz="2000" b="1" dirty="0">
                <a:solidFill>
                  <a:schemeClr val="bg1">
                    <a:lumMod val="50000"/>
                  </a:schemeClr>
                </a:solidFill>
              </a:rPr>
              <a:t>Harry S. Truman </a:t>
            </a:r>
          </a:p>
          <a:p>
            <a:pPr marL="457200" indent="0">
              <a:buNone/>
            </a:pPr>
            <a:r>
              <a:rPr lang="en-US" sz="2000" dirty="0">
                <a:solidFill>
                  <a:srgbClr val="0070C0"/>
                </a:solidFill>
              </a:rPr>
              <a:t>“Those who cannot remember the past are condemned to repeat it.”– </a:t>
            </a:r>
            <a:r>
              <a:rPr lang="en-US" sz="2000" b="1" dirty="0">
                <a:solidFill>
                  <a:schemeClr val="bg1">
                    <a:lumMod val="50000"/>
                  </a:schemeClr>
                </a:solidFill>
              </a:rPr>
              <a:t>George Santayana </a:t>
            </a:r>
            <a:r>
              <a:rPr lang="en-US" sz="2000" dirty="0">
                <a:solidFill>
                  <a:schemeClr val="bg1">
                    <a:lumMod val="50000"/>
                  </a:schemeClr>
                </a:solidFill>
              </a:rPr>
              <a:t>(</a:t>
            </a:r>
            <a:r>
              <a:rPr lang="en-US" sz="2000" i="1" dirty="0">
                <a:solidFill>
                  <a:schemeClr val="bg1">
                    <a:lumMod val="50000"/>
                  </a:schemeClr>
                </a:solidFill>
              </a:rPr>
              <a:t>The Life of Reason</a:t>
            </a:r>
            <a:r>
              <a:rPr lang="en-US" sz="2000" dirty="0">
                <a:solidFill>
                  <a:schemeClr val="bg1">
                    <a:lumMod val="50000"/>
                  </a:schemeClr>
                </a:solidFill>
              </a:rPr>
              <a:t>, 1905)</a:t>
            </a:r>
          </a:p>
          <a:p>
            <a:pPr marL="457200" indent="0">
              <a:buNone/>
            </a:pPr>
            <a:r>
              <a:rPr lang="en-US" sz="2000" dirty="0">
                <a:solidFill>
                  <a:srgbClr val="0070C0"/>
                </a:solidFill>
              </a:rPr>
              <a:t>“No scientific discovery is named after its original discoverer” – </a:t>
            </a:r>
            <a:r>
              <a:rPr lang="en-US" sz="2000" dirty="0">
                <a:solidFill>
                  <a:schemeClr val="bg1">
                    <a:lumMod val="50000"/>
                  </a:schemeClr>
                </a:solidFill>
              </a:rPr>
              <a:t>Stigler’s Law of </a:t>
            </a:r>
            <a:r>
              <a:rPr lang="en-US" sz="2000" dirty="0" err="1">
                <a:solidFill>
                  <a:schemeClr val="bg1">
                    <a:lumMod val="50000"/>
                  </a:schemeClr>
                </a:solidFill>
              </a:rPr>
              <a:t>Eponomy</a:t>
            </a:r>
            <a:r>
              <a:rPr lang="en-US" sz="2000" dirty="0">
                <a:solidFill>
                  <a:schemeClr val="bg1">
                    <a:lumMod val="50000"/>
                  </a:schemeClr>
                </a:solidFill>
              </a:rPr>
              <a:t> (1980).  But: originally due to Merton!</a:t>
            </a:r>
          </a:p>
          <a:p>
            <a:pPr marL="0" indent="0">
              <a:buNone/>
            </a:pPr>
            <a:endParaRPr lang="en-US" dirty="0"/>
          </a:p>
          <a:p>
            <a:r>
              <a:rPr lang="en-US" dirty="0"/>
              <a:t>Today:</a:t>
            </a:r>
          </a:p>
          <a:p>
            <a:pPr lvl="1"/>
            <a:r>
              <a:rPr lang="en-US" dirty="0"/>
              <a:t>Narrow, specialized work in many fields</a:t>
            </a:r>
          </a:p>
          <a:p>
            <a:pPr lvl="1"/>
            <a:r>
              <a:rPr lang="en-US" dirty="0"/>
              <a:t>New methods “invented” and re-named w/o knowing history.</a:t>
            </a:r>
          </a:p>
          <a:p>
            <a:pPr lvl="2"/>
            <a:r>
              <a:rPr lang="en-US" dirty="0"/>
              <a:t>mosaic displays: Georg von Mayr (1877)</a:t>
            </a:r>
          </a:p>
          <a:p>
            <a:pPr lvl="2"/>
            <a:r>
              <a:rPr lang="en-US" dirty="0"/>
              <a:t>heatmaps: </a:t>
            </a:r>
            <a:r>
              <a:rPr lang="en-US" dirty="0" err="1"/>
              <a:t>Loua</a:t>
            </a:r>
            <a:r>
              <a:rPr lang="en-US" dirty="0"/>
              <a:t> (1873); Brinton (1914), </a:t>
            </a:r>
            <a:r>
              <a:rPr lang="en-US" dirty="0" err="1"/>
              <a:t>Bertin</a:t>
            </a:r>
            <a:r>
              <a:rPr lang="en-US" dirty="0"/>
              <a:t> (1967)</a:t>
            </a:r>
          </a:p>
          <a:p>
            <a:pPr lvl="2"/>
            <a:r>
              <a:rPr lang="en-US" dirty="0"/>
              <a:t>Nightingale (1859) rose diagram: polar diagrams by Guerry (1829), </a:t>
            </a:r>
            <a:r>
              <a:rPr lang="en-US" dirty="0" err="1"/>
              <a:t>Lalanne</a:t>
            </a:r>
            <a:r>
              <a:rPr lang="en-US" dirty="0"/>
              <a:t> (1843)</a:t>
            </a:r>
          </a:p>
          <a:p>
            <a:pPr lvl="2"/>
            <a:endParaRPr lang="en-US" dirty="0"/>
          </a:p>
        </p:txBody>
      </p:sp>
      <p:sp>
        <p:nvSpPr>
          <p:cNvPr id="3" name="Slide Number Placeholder 2">
            <a:extLst>
              <a:ext uri="{FF2B5EF4-FFF2-40B4-BE49-F238E27FC236}">
                <a16:creationId xmlns:a16="http://schemas.microsoft.com/office/drawing/2014/main" id="{2354D6C7-24B7-4953-8F3F-C9B3D1DDE5AC}"/>
              </a:ext>
            </a:extLst>
          </p:cNvPr>
          <p:cNvSpPr>
            <a:spLocks noGrp="1"/>
          </p:cNvSpPr>
          <p:nvPr>
            <p:ph type="sldNum" sz="quarter" idx="12"/>
          </p:nvPr>
        </p:nvSpPr>
        <p:spPr/>
        <p:txBody>
          <a:bodyPr/>
          <a:lstStyle/>
          <a:p>
            <a:fld id="{621225AB-15B9-4C79-A121-04D1DC7E2307}" type="slidenum">
              <a:rPr lang="en-US" smtClean="0"/>
              <a:t>66</a:t>
            </a:fld>
            <a:endParaRPr lang="en-US"/>
          </a:p>
        </p:txBody>
      </p:sp>
    </p:spTree>
    <p:extLst>
      <p:ext uri="{BB962C8B-B14F-4D97-AF65-F5344CB8AC3E}">
        <p14:creationId xmlns:p14="http://schemas.microsoft.com/office/powerpoint/2010/main" val="292386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visualize travel? A route map!</a:t>
            </a:r>
          </a:p>
        </p:txBody>
      </p:sp>
      <p:sp>
        <p:nvSpPr>
          <p:cNvPr id="3" name="Slide Number Placeholder 2"/>
          <p:cNvSpPr>
            <a:spLocks noGrp="1"/>
          </p:cNvSpPr>
          <p:nvPr>
            <p:ph type="sldNum" sz="quarter" idx="12"/>
          </p:nvPr>
        </p:nvSpPr>
        <p:spPr/>
        <p:txBody>
          <a:bodyPr/>
          <a:lstStyle/>
          <a:p>
            <a:fld id="{621225AB-15B9-4C79-A121-04D1DC7E2307}" type="slidenum">
              <a:rPr lang="en-US" smtClean="0"/>
              <a:t>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905000"/>
            <a:ext cx="5948590" cy="4297680"/>
          </a:xfrm>
          <a:prstGeom prst="rect">
            <a:avLst/>
          </a:prstGeom>
        </p:spPr>
      </p:pic>
      <p:sp>
        <p:nvSpPr>
          <p:cNvPr id="5" name="TextBox 4"/>
          <p:cNvSpPr txBox="1"/>
          <p:nvPr/>
        </p:nvSpPr>
        <p:spPr>
          <a:xfrm>
            <a:off x="457200" y="1143000"/>
            <a:ext cx="8229600" cy="646331"/>
          </a:xfrm>
          <a:prstGeom prst="rect">
            <a:avLst/>
          </a:prstGeom>
          <a:noFill/>
        </p:spPr>
        <p:txBody>
          <a:bodyPr wrap="square" rtlCol="0">
            <a:spAutoFit/>
          </a:bodyPr>
          <a:lstStyle/>
          <a:p>
            <a:r>
              <a:rPr lang="en-US" dirty="0"/>
              <a:t>In 1675, </a:t>
            </a:r>
            <a:r>
              <a:rPr lang="en-US" dirty="0" err="1"/>
              <a:t>chartmaker</a:t>
            </a:r>
            <a:r>
              <a:rPr lang="en-US" dirty="0"/>
              <a:t> John </a:t>
            </a:r>
            <a:r>
              <a:rPr lang="en-US" dirty="0" err="1"/>
              <a:t>Ogliby</a:t>
            </a:r>
            <a:r>
              <a:rPr lang="en-US" dirty="0"/>
              <a:t> told a graphic story of what you would see on a travel from London to Land’s End </a:t>
            </a:r>
          </a:p>
        </p:txBody>
      </p:sp>
      <p:sp>
        <p:nvSpPr>
          <p:cNvPr id="6" name="TextBox 5"/>
          <p:cNvSpPr txBox="1"/>
          <p:nvPr/>
        </p:nvSpPr>
        <p:spPr>
          <a:xfrm>
            <a:off x="457200" y="6324600"/>
            <a:ext cx="7772400" cy="276999"/>
          </a:xfrm>
          <a:prstGeom prst="rect">
            <a:avLst/>
          </a:prstGeom>
          <a:noFill/>
        </p:spPr>
        <p:txBody>
          <a:bodyPr wrap="square" rtlCol="0">
            <a:spAutoFit/>
          </a:bodyPr>
          <a:lstStyle/>
          <a:p>
            <a:r>
              <a:rPr lang="en-US" sz="1200" dirty="0"/>
              <a:t>Image: </a:t>
            </a:r>
            <a:r>
              <a:rPr lang="en-US" sz="1200" dirty="0">
                <a:hlinkClick r:id="rId4"/>
              </a:rPr>
              <a:t>https://commons.wikimedia.org/wiki/File:Ogilby_-_The_Road_From_LONDON_to_the_LANDS_END_(1675).jpg</a:t>
            </a:r>
            <a:r>
              <a:rPr lang="en-US" sz="1200" dirty="0"/>
              <a:t> </a:t>
            </a:r>
          </a:p>
        </p:txBody>
      </p:sp>
      <p:sp>
        <p:nvSpPr>
          <p:cNvPr id="7" name="TextBox 6">
            <a:extLst>
              <a:ext uri="{FF2B5EF4-FFF2-40B4-BE49-F238E27FC236}">
                <a16:creationId xmlns:a16="http://schemas.microsoft.com/office/drawing/2014/main" id="{E68ED488-AA8C-40C2-BD75-1B06DF38F696}"/>
              </a:ext>
            </a:extLst>
          </p:cNvPr>
          <p:cNvSpPr txBox="1"/>
          <p:nvPr/>
        </p:nvSpPr>
        <p:spPr>
          <a:xfrm>
            <a:off x="457200" y="2133600"/>
            <a:ext cx="2057400" cy="646331"/>
          </a:xfrm>
          <a:prstGeom prst="rect">
            <a:avLst/>
          </a:prstGeom>
          <a:noFill/>
        </p:spPr>
        <p:txBody>
          <a:bodyPr wrap="square" rtlCol="0">
            <a:spAutoFit/>
          </a:bodyPr>
          <a:lstStyle/>
          <a:p>
            <a:r>
              <a:rPr lang="en-US" dirty="0"/>
              <a:t>What was he thinking?</a:t>
            </a:r>
          </a:p>
        </p:txBody>
      </p:sp>
    </p:spTree>
    <p:extLst>
      <p:ext uri="{BB962C8B-B14F-4D97-AF65-F5344CB8AC3E}">
        <p14:creationId xmlns:p14="http://schemas.microsoft.com/office/powerpoint/2010/main" val="98613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visualize history? A route map!</a:t>
            </a:r>
          </a:p>
        </p:txBody>
      </p:sp>
      <p:sp>
        <p:nvSpPr>
          <p:cNvPr id="3" name="Slide Number Placeholder 2"/>
          <p:cNvSpPr>
            <a:spLocks noGrp="1"/>
          </p:cNvSpPr>
          <p:nvPr>
            <p:ph type="sldNum" sz="quarter" idx="12"/>
          </p:nvPr>
        </p:nvSpPr>
        <p:spPr/>
        <p:txBody>
          <a:bodyPr/>
          <a:lstStyle/>
          <a:p>
            <a:fld id="{621225AB-15B9-4C79-A121-04D1DC7E2307}" type="slidenum">
              <a:rPr lang="en-US" smtClean="0"/>
              <a:t>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916" y="1959660"/>
            <a:ext cx="6012284" cy="4297680"/>
          </a:xfrm>
          <a:prstGeom prst="rect">
            <a:avLst/>
          </a:prstGeom>
        </p:spPr>
      </p:pic>
      <p:sp>
        <p:nvSpPr>
          <p:cNvPr id="6" name="TextBox 5"/>
          <p:cNvSpPr txBox="1"/>
          <p:nvPr/>
        </p:nvSpPr>
        <p:spPr>
          <a:xfrm>
            <a:off x="457200" y="1143000"/>
            <a:ext cx="8229600" cy="369332"/>
          </a:xfrm>
          <a:prstGeom prst="rect">
            <a:avLst/>
          </a:prstGeom>
          <a:noFill/>
        </p:spPr>
        <p:txBody>
          <a:bodyPr wrap="square" rtlCol="0">
            <a:spAutoFit/>
          </a:bodyPr>
          <a:lstStyle/>
          <a:p>
            <a:r>
              <a:rPr lang="en-US" dirty="0"/>
              <a:t>In 2017, RJ Andrews adapts Ogilvie’s form show the history of data visualization.</a:t>
            </a:r>
          </a:p>
        </p:txBody>
      </p:sp>
      <p:sp>
        <p:nvSpPr>
          <p:cNvPr id="7" name="TextBox 6"/>
          <p:cNvSpPr txBox="1"/>
          <p:nvPr/>
        </p:nvSpPr>
        <p:spPr>
          <a:xfrm>
            <a:off x="533400" y="6324600"/>
            <a:ext cx="7696200" cy="276999"/>
          </a:xfrm>
          <a:prstGeom prst="rect">
            <a:avLst/>
          </a:prstGeom>
          <a:noFill/>
        </p:spPr>
        <p:txBody>
          <a:bodyPr wrap="square" rtlCol="0">
            <a:spAutoFit/>
          </a:bodyPr>
          <a:lstStyle/>
          <a:p>
            <a:r>
              <a:rPr lang="en-US" sz="1200" dirty="0"/>
              <a:t>The online version, </a:t>
            </a:r>
            <a:r>
              <a:rPr lang="en-US" sz="1200" dirty="0">
                <a:hlinkClick r:id="rId4"/>
              </a:rPr>
              <a:t>https://history.infowetrust.com/</a:t>
            </a:r>
            <a:r>
              <a:rPr lang="en-US" sz="1200" dirty="0"/>
              <a:t> is fully interactive, with details about the images on this journey.</a:t>
            </a:r>
          </a:p>
        </p:txBody>
      </p:sp>
      <p:pic>
        <p:nvPicPr>
          <p:cNvPr id="4" name="Picture 3">
            <a:extLst>
              <a:ext uri="{FF2B5EF4-FFF2-40B4-BE49-F238E27FC236}">
                <a16:creationId xmlns:a16="http://schemas.microsoft.com/office/drawing/2014/main" id="{170074F0-256F-4C13-BD62-1FFC360AB625}"/>
              </a:ext>
            </a:extLst>
          </p:cNvPr>
          <p:cNvPicPr>
            <a:picLocks noChangeAspect="1"/>
          </p:cNvPicPr>
          <p:nvPr/>
        </p:nvPicPr>
        <p:blipFill>
          <a:blip r:embed="rId5"/>
          <a:stretch>
            <a:fillRect/>
          </a:stretch>
        </p:blipFill>
        <p:spPr>
          <a:xfrm>
            <a:off x="6781800" y="1991934"/>
            <a:ext cx="2085714" cy="3895238"/>
          </a:xfrm>
          <a:prstGeom prst="rect">
            <a:avLst/>
          </a:prstGeom>
        </p:spPr>
      </p:pic>
    </p:spTree>
    <p:extLst>
      <p:ext uri="{BB962C8B-B14F-4D97-AF65-F5344CB8AC3E}">
        <p14:creationId xmlns:p14="http://schemas.microsoft.com/office/powerpoint/2010/main" val="1913006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A6C535AF-45B8-4C06-B346-8995BFE21864}" type="slidenum">
              <a:rPr lang="en-US" altLang="en-US"/>
              <a:pPr/>
              <a:t>9</a:t>
            </a:fld>
            <a:endParaRPr lang="en-US" altLang="en-US"/>
          </a:p>
        </p:txBody>
      </p:sp>
      <p:pic>
        <p:nvPicPr>
          <p:cNvPr id="94212" name="Picture 4" descr="a_1883_voyagers_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57200"/>
            <a:ext cx="4878388" cy="6248400"/>
          </a:xfrm>
          <a:prstGeom prst="rect">
            <a:avLst/>
          </a:prstGeom>
          <a:noFill/>
          <a:extLst>
            <a:ext uri="{909E8E84-426E-40DD-AFC4-6F175D3DCCD1}">
              <a14:hiddenFill xmlns:a14="http://schemas.microsoft.com/office/drawing/2010/main">
                <a:solidFill>
                  <a:srgbClr val="FFFFFF"/>
                </a:solidFill>
              </a14:hiddenFill>
            </a:ext>
          </a:extLst>
        </p:spPr>
      </p:pic>
      <p:pic>
        <p:nvPicPr>
          <p:cNvPr id="94213" name="Picture 5" descr="a_1883_voyagers_35-par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76600"/>
            <a:ext cx="2762250" cy="3381375"/>
          </a:xfrm>
          <a:prstGeom prst="rect">
            <a:avLst/>
          </a:prstGeom>
          <a:noFill/>
          <a:extLst>
            <a:ext uri="{909E8E84-426E-40DD-AFC4-6F175D3DCCD1}">
              <a14:hiddenFill xmlns:a14="http://schemas.microsoft.com/office/drawing/2010/main">
                <a:solidFill>
                  <a:srgbClr val="FFFFFF"/>
                </a:solidFill>
              </a14:hiddenFill>
            </a:ext>
          </a:extLst>
        </p:spPr>
      </p:pic>
      <p:sp>
        <p:nvSpPr>
          <p:cNvPr id="94214" name="Text Box 6"/>
          <p:cNvSpPr txBox="1">
            <a:spLocks noChangeArrowheads="1"/>
          </p:cNvSpPr>
          <p:nvPr/>
        </p:nvSpPr>
        <p:spPr bwMode="auto">
          <a:xfrm>
            <a:off x="228600" y="457200"/>
            <a:ext cx="3733800" cy="830997"/>
          </a:xfrm>
          <a:prstGeom prst="rect">
            <a:avLst/>
          </a:prstGeom>
          <a:solidFill>
            <a:srgbClr val="002060"/>
          </a:solidFill>
          <a:ln>
            <a:noFill/>
          </a:ln>
          <a:effectLst/>
        </p:spPr>
        <p:txBody>
          <a:bodyPr>
            <a:spAutoFit/>
          </a:bodyPr>
          <a:lstStyle/>
          <a:p>
            <a:pPr>
              <a:spcBef>
                <a:spcPct val="50000"/>
              </a:spcBef>
            </a:pPr>
            <a:r>
              <a:rPr lang="en-US" altLang="en-US" sz="2400" dirty="0">
                <a:solidFill>
                  <a:schemeClr val="bg1"/>
                </a:solidFill>
              </a:rPr>
              <a:t>Why study history of #</a:t>
            </a:r>
            <a:r>
              <a:rPr lang="en-US" altLang="en-US" sz="2400" dirty="0" err="1">
                <a:solidFill>
                  <a:schemeClr val="bg1"/>
                </a:solidFill>
              </a:rPr>
              <a:t>datavis</a:t>
            </a:r>
            <a:r>
              <a:rPr lang="en-US" altLang="en-US" sz="2400" dirty="0">
                <a:solidFill>
                  <a:schemeClr val="bg1"/>
                </a:solidFill>
              </a:rPr>
              <a:t>?</a:t>
            </a:r>
          </a:p>
        </p:txBody>
      </p:sp>
      <p:sp>
        <p:nvSpPr>
          <p:cNvPr id="94215" name="Text Box 7"/>
          <p:cNvSpPr txBox="1">
            <a:spLocks noChangeArrowheads="1"/>
          </p:cNvSpPr>
          <p:nvPr/>
        </p:nvSpPr>
        <p:spPr bwMode="auto">
          <a:xfrm>
            <a:off x="152400" y="2322173"/>
            <a:ext cx="3886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dirty="0"/>
              <a:t>Recursive mosaic</a:t>
            </a:r>
            <a:r>
              <a:rPr lang="en-US" altLang="en-US" sz="1400" dirty="0"/>
              <a:t>: Distribution of passengers and goods from the Paris railways to the rest of France [</a:t>
            </a:r>
            <a:r>
              <a:rPr lang="en-US" altLang="en-US" sz="1400" i="1" dirty="0"/>
              <a:t>Album</a:t>
            </a:r>
            <a:r>
              <a:rPr lang="en-US" altLang="en-US" sz="1400" dirty="0"/>
              <a:t>, 1884, pl. 11]</a:t>
            </a:r>
          </a:p>
        </p:txBody>
      </p:sp>
      <p:sp>
        <p:nvSpPr>
          <p:cNvPr id="2" name="TextBox 1">
            <a:extLst>
              <a:ext uri="{FF2B5EF4-FFF2-40B4-BE49-F238E27FC236}">
                <a16:creationId xmlns:a16="http://schemas.microsoft.com/office/drawing/2014/main" id="{134D156F-9182-4078-B764-9C9787F28E79}"/>
              </a:ext>
            </a:extLst>
          </p:cNvPr>
          <p:cNvSpPr txBox="1"/>
          <p:nvPr/>
        </p:nvSpPr>
        <p:spPr>
          <a:xfrm>
            <a:off x="228600" y="1447800"/>
            <a:ext cx="3733800" cy="646331"/>
          </a:xfrm>
          <a:prstGeom prst="rect">
            <a:avLst/>
          </a:prstGeom>
          <a:noFill/>
        </p:spPr>
        <p:txBody>
          <a:bodyPr wrap="square" rtlCol="0">
            <a:spAutoFit/>
          </a:bodyPr>
          <a:lstStyle/>
          <a:p>
            <a:pPr>
              <a:spcBef>
                <a:spcPct val="50000"/>
              </a:spcBef>
            </a:pPr>
            <a:r>
              <a:rPr lang="en-US" altLang="en-US" i="1" dirty="0">
                <a:solidFill>
                  <a:srgbClr val="0070C0"/>
                </a:solidFill>
              </a:rPr>
              <a:t>Those who don’t know history are doomed to plagiarize it.</a:t>
            </a:r>
          </a:p>
        </p:txBody>
      </p:sp>
      <p:cxnSp>
        <p:nvCxnSpPr>
          <p:cNvPr id="4" name="Straight Arrow Connector 3">
            <a:extLst>
              <a:ext uri="{FF2B5EF4-FFF2-40B4-BE49-F238E27FC236}">
                <a16:creationId xmlns:a16="http://schemas.microsoft.com/office/drawing/2014/main" id="{DB8FC92B-F1FA-42DC-A351-68B72B6C473D}"/>
              </a:ext>
            </a:extLst>
          </p:cNvPr>
          <p:cNvCxnSpPr/>
          <p:nvPr/>
        </p:nvCxnSpPr>
        <p:spPr>
          <a:xfrm flipH="1">
            <a:off x="5562600" y="2667000"/>
            <a:ext cx="990600" cy="1905000"/>
          </a:xfrm>
          <a:prstGeom prst="straightConnector1">
            <a:avLst/>
          </a:prstGeom>
          <a:ln w="2222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C7E2186-7753-486D-AE45-4CF2BBEA022A}"/>
              </a:ext>
            </a:extLst>
          </p:cNvPr>
          <p:cNvCxnSpPr/>
          <p:nvPr/>
        </p:nvCxnSpPr>
        <p:spPr>
          <a:xfrm>
            <a:off x="6553200" y="2667000"/>
            <a:ext cx="990600" cy="1371600"/>
          </a:xfrm>
          <a:prstGeom prst="straightConnector1">
            <a:avLst/>
          </a:prstGeom>
          <a:ln w="2222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0EEC39-FFF7-480D-8458-67F2015C03BF}"/>
              </a:ext>
            </a:extLst>
          </p:cNvPr>
          <p:cNvCxnSpPr/>
          <p:nvPr/>
        </p:nvCxnSpPr>
        <p:spPr>
          <a:xfrm flipV="1">
            <a:off x="6553200" y="1447800"/>
            <a:ext cx="533400" cy="1219200"/>
          </a:xfrm>
          <a:prstGeom prst="straightConnector1">
            <a:avLst/>
          </a:prstGeom>
          <a:ln w="2222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84A988-C976-41CD-A12F-0BED55165BF0}"/>
              </a:ext>
            </a:extLst>
          </p:cNvPr>
          <p:cNvCxnSpPr/>
          <p:nvPr/>
        </p:nvCxnSpPr>
        <p:spPr>
          <a:xfrm>
            <a:off x="6553200" y="2667000"/>
            <a:ext cx="1371600" cy="2819400"/>
          </a:xfrm>
          <a:prstGeom prst="straightConnector1">
            <a:avLst/>
          </a:prstGeom>
          <a:ln w="2222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037EF48-8AE4-4EA8-9E8D-B0B7291D2DCF}"/>
              </a:ext>
            </a:extLst>
          </p:cNvPr>
          <p:cNvCxnSpPr/>
          <p:nvPr/>
        </p:nvCxnSpPr>
        <p:spPr>
          <a:xfrm flipH="1">
            <a:off x="6400800" y="2667000"/>
            <a:ext cx="152400" cy="2743200"/>
          </a:xfrm>
          <a:prstGeom prst="straightConnector1">
            <a:avLst/>
          </a:prstGeom>
          <a:ln w="2222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4B6391-F4FD-4694-8BCC-3D0FB056E242}"/>
              </a:ext>
            </a:extLst>
          </p:cNvPr>
          <p:cNvCxnSpPr/>
          <p:nvPr/>
        </p:nvCxnSpPr>
        <p:spPr>
          <a:xfrm flipH="1">
            <a:off x="5334000" y="2667000"/>
            <a:ext cx="1219200" cy="228600"/>
          </a:xfrm>
          <a:prstGeom prst="straightConnector1">
            <a:avLst/>
          </a:prstGeom>
          <a:ln w="2222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6974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a:solidFill>
            <a:srgbClr val="FF0000"/>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2238D69-5FFB-43D2-9E84-DA81A2BDFB14}">
  <we:reference id="4b785c87-866c-4bad-85d8-5d1ae467ac9a" version="3.13.1.0" store="EXCatalog" storeType="EXCatalog"/>
  <we:alternateReferences>
    <we:reference id="WA104381909" version="3.13.1.0" store="en-CA"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561</TotalTime>
  <Words>5461</Words>
  <Application>Microsoft Office PowerPoint</Application>
  <PresentationFormat>On-screen Show (4:3)</PresentationFormat>
  <Paragraphs>654</Paragraphs>
  <Slides>66</Slides>
  <Notes>66</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3" baseType="lpstr">
      <vt:lpstr>Arial</vt:lpstr>
      <vt:lpstr>Calibri</vt:lpstr>
      <vt:lpstr>Cambria Math</vt:lpstr>
      <vt:lpstr>Times New Roman</vt:lpstr>
      <vt:lpstr>Wingdings</vt:lpstr>
      <vt:lpstr>1_Office Theme</vt:lpstr>
      <vt:lpstr>Worksheet</vt:lpstr>
      <vt:lpstr>History of Data Visualization</vt:lpstr>
      <vt:lpstr>Outline</vt:lpstr>
      <vt:lpstr>Orienting questions</vt:lpstr>
      <vt:lpstr>Orienting Q: Visualization-based discoveries ??</vt:lpstr>
      <vt:lpstr>Orienting Q: Visualization-based discoveries ??</vt:lpstr>
      <vt:lpstr>Visual thinking &amp; scientific discovery</vt:lpstr>
      <vt:lpstr>How to visualize travel? A route map!</vt:lpstr>
      <vt:lpstr>How to visualize history? A route map!</vt:lpstr>
      <vt:lpstr>PowerPoint Presentation</vt:lpstr>
      <vt:lpstr>Quest for the Albums</vt:lpstr>
      <vt:lpstr>Les Chevaliers des Albums</vt:lpstr>
      <vt:lpstr>The Milestones Project</vt:lpstr>
      <vt:lpstr>Milestones: Content Overview</vt:lpstr>
      <vt:lpstr>Milestones Tour: Epochs</vt:lpstr>
      <vt:lpstr>Statistical historiography</vt:lpstr>
      <vt:lpstr>Prehistory of visualization</vt:lpstr>
      <vt:lpstr>Lascaux: What were they thinking?</vt:lpstr>
      <vt:lpstr>Prehistory: Diagrams, graphic stories</vt:lpstr>
      <vt:lpstr>Pre 17th C.: Early maps &amp; diagrams</vt:lpstr>
      <vt:lpstr>PowerPoint Presentation</vt:lpstr>
      <vt:lpstr>PowerPoint Presentation</vt:lpstr>
      <vt:lpstr>1600-1699: Measurement and Theory</vt:lpstr>
      <vt:lpstr>1600-1699: Measurement and Theory</vt:lpstr>
      <vt:lpstr>Sunspots: Galileo </vt:lpstr>
      <vt:lpstr>Scheiner: systematic recording</vt:lpstr>
      <vt:lpstr>Sunspots: Great graph, wrong theory</vt:lpstr>
      <vt:lpstr>Why the 1st statistical graph got it right</vt:lpstr>
      <vt:lpstr>What else could he have done?</vt:lpstr>
      <vt:lpstr>PowerPoint Presentation</vt:lpstr>
      <vt:lpstr>Only a graph shows…</vt:lpstr>
      <vt:lpstr>1700-1799: New graphic forms</vt:lpstr>
      <vt:lpstr>1700-1799: New graphic forms</vt:lpstr>
      <vt:lpstr>PowerPoint Presentation</vt:lpstr>
      <vt:lpstr>PowerPoint Presentation</vt:lpstr>
      <vt:lpstr>1800-1849: Beginning of modern data graphics</vt:lpstr>
      <vt:lpstr>1800-1849: Beginning of modern data graphics</vt:lpstr>
      <vt:lpstr>PowerPoint Presentation</vt:lpstr>
      <vt:lpstr>PowerPoint Presentation</vt:lpstr>
      <vt:lpstr>PowerPoint Presentation</vt:lpstr>
      <vt:lpstr>1850-1900: Golden Age</vt:lpstr>
      <vt:lpstr>1850-1900: Golden Age</vt:lpstr>
      <vt:lpstr>E.-J. Marey: La Méthode Graphique</vt:lpstr>
      <vt:lpstr>E.-J. Marey: Chronophotography</vt:lpstr>
      <vt:lpstr>The Falling Cat Problem</vt:lpstr>
      <vt:lpstr>Nomography</vt:lpstr>
      <vt:lpstr>PowerPoint Presentation</vt:lpstr>
      <vt:lpstr>1900-1949: The Modern Dark Ages</vt:lpstr>
      <vt:lpstr>1900-1949: The Modern Dark Ages</vt:lpstr>
      <vt:lpstr>Maunder: Butterfly diagram</vt:lpstr>
      <vt:lpstr>Maunder: Butterfly diagram</vt:lpstr>
      <vt:lpstr>PowerPoint Presentation</vt:lpstr>
      <vt:lpstr>PowerPoint Presentation</vt:lpstr>
      <vt:lpstr>1950-1974: Re-birth of graphics</vt:lpstr>
      <vt:lpstr>1950-1974: Re-birth of graphics</vt:lpstr>
      <vt:lpstr>Digital display devices</vt:lpstr>
      <vt:lpstr>1975-present</vt:lpstr>
      <vt:lpstr>1975-present</vt:lpstr>
      <vt:lpstr>1975-present</vt:lpstr>
      <vt:lpstr>Tukey: PRIM-9</vt:lpstr>
      <vt:lpstr>Next steps: Hardware</vt:lpstr>
      <vt:lpstr>Software</vt:lpstr>
      <vt:lpstr>Linking, brushing, 3D rotation</vt:lpstr>
      <vt:lpstr>Visual Statistics</vt:lpstr>
      <vt:lpstr>ViSta: Visual Statistics</vt:lpstr>
      <vt:lpstr>Summary</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Data Visualization</dc:title>
  <dc:creator>Michael L Friendly</dc:creator>
  <cp:lastModifiedBy>Michael L Friendly</cp:lastModifiedBy>
  <cp:revision>15</cp:revision>
  <cp:lastPrinted>2022-01-25T18:18:39Z</cp:lastPrinted>
  <dcterms:created xsi:type="dcterms:W3CDTF">2022-01-25T15:19:31Z</dcterms:created>
  <dcterms:modified xsi:type="dcterms:W3CDTF">2024-01-25T18:37:57Z</dcterms:modified>
</cp:coreProperties>
</file>