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84"/>
  </p:notesMasterIdLst>
  <p:handoutMasterIdLst>
    <p:handoutMasterId r:id="rId85"/>
  </p:handoutMasterIdLst>
  <p:sldIdLst>
    <p:sldId id="256" r:id="rId5"/>
    <p:sldId id="328" r:id="rId6"/>
    <p:sldId id="258" r:id="rId7"/>
    <p:sldId id="257" r:id="rId8"/>
    <p:sldId id="318" r:id="rId9"/>
    <p:sldId id="322" r:id="rId10"/>
    <p:sldId id="259" r:id="rId11"/>
    <p:sldId id="323" r:id="rId12"/>
    <p:sldId id="260" r:id="rId13"/>
    <p:sldId id="261" r:id="rId14"/>
    <p:sldId id="337" r:id="rId15"/>
    <p:sldId id="262" r:id="rId16"/>
    <p:sldId id="265" r:id="rId17"/>
    <p:sldId id="267" r:id="rId18"/>
    <p:sldId id="268" r:id="rId19"/>
    <p:sldId id="270" r:id="rId20"/>
    <p:sldId id="266" r:id="rId21"/>
    <p:sldId id="269" r:id="rId22"/>
    <p:sldId id="312" r:id="rId23"/>
    <p:sldId id="310" r:id="rId24"/>
    <p:sldId id="311" r:id="rId25"/>
    <p:sldId id="271" r:id="rId26"/>
    <p:sldId id="272" r:id="rId27"/>
    <p:sldId id="273" r:id="rId28"/>
    <p:sldId id="274" r:id="rId29"/>
    <p:sldId id="338" r:id="rId30"/>
    <p:sldId id="308" r:id="rId31"/>
    <p:sldId id="309" r:id="rId32"/>
    <p:sldId id="326" r:id="rId33"/>
    <p:sldId id="305" r:id="rId34"/>
    <p:sldId id="286" r:id="rId35"/>
    <p:sldId id="287" r:id="rId36"/>
    <p:sldId id="288" r:id="rId37"/>
    <p:sldId id="292" r:id="rId38"/>
    <p:sldId id="341" r:id="rId39"/>
    <p:sldId id="293" r:id="rId40"/>
    <p:sldId id="294" r:id="rId41"/>
    <p:sldId id="316" r:id="rId42"/>
    <p:sldId id="285" r:id="rId43"/>
    <p:sldId id="320" r:id="rId44"/>
    <p:sldId id="278" r:id="rId45"/>
    <p:sldId id="263" r:id="rId46"/>
    <p:sldId id="313" r:id="rId47"/>
    <p:sldId id="264" r:id="rId48"/>
    <p:sldId id="275" r:id="rId49"/>
    <p:sldId id="276" r:id="rId50"/>
    <p:sldId id="279" r:id="rId51"/>
    <p:sldId id="281" r:id="rId52"/>
    <p:sldId id="282" r:id="rId53"/>
    <p:sldId id="314" r:id="rId54"/>
    <p:sldId id="339" r:id="rId55"/>
    <p:sldId id="283" r:id="rId56"/>
    <p:sldId id="317" r:id="rId57"/>
    <p:sldId id="284" r:id="rId58"/>
    <p:sldId id="280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19" r:id="rId67"/>
    <p:sldId id="302" r:id="rId68"/>
    <p:sldId id="303" r:id="rId69"/>
    <p:sldId id="324" r:id="rId70"/>
    <p:sldId id="321" r:id="rId71"/>
    <p:sldId id="333" r:id="rId72"/>
    <p:sldId id="334" r:id="rId73"/>
    <p:sldId id="335" r:id="rId74"/>
    <p:sldId id="331" r:id="rId75"/>
    <p:sldId id="340" r:id="rId76"/>
    <p:sldId id="330" r:id="rId77"/>
    <p:sldId id="336" r:id="rId78"/>
    <p:sldId id="332" r:id="rId79"/>
    <p:sldId id="306" r:id="rId80"/>
    <p:sldId id="307" r:id="rId81"/>
    <p:sldId id="325" r:id="rId82"/>
    <p:sldId id="315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0E0090-961F-4D03-8173-EFDD27028254}">
          <p14:sldIdLst>
            <p14:sldId id="256"/>
            <p14:sldId id="328"/>
            <p14:sldId id="258"/>
          </p14:sldIdLst>
        </p14:section>
        <p14:section name="Standardiization" id="{FC7A2ECB-04E5-44A9-B40F-C7FAD36D7C22}">
          <p14:sldIdLst>
            <p14:sldId id="257"/>
            <p14:sldId id="318"/>
            <p14:sldId id="322"/>
            <p14:sldId id="259"/>
            <p14:sldId id="323"/>
            <p14:sldId id="260"/>
            <p14:sldId id="261"/>
          </p14:sldIdLst>
        </p14:section>
        <p14:section name="Bertin" id="{0FE02E1D-C335-4FF8-80EA-4621BCE1C60B}">
          <p14:sldIdLst>
            <p14:sldId id="337"/>
            <p14:sldId id="262"/>
            <p14:sldId id="265"/>
            <p14:sldId id="267"/>
            <p14:sldId id="268"/>
            <p14:sldId id="270"/>
            <p14:sldId id="266"/>
            <p14:sldId id="269"/>
            <p14:sldId id="312"/>
            <p14:sldId id="310"/>
            <p14:sldId id="311"/>
            <p14:sldId id="271"/>
            <p14:sldId id="272"/>
            <p14:sldId id="273"/>
            <p14:sldId id="274"/>
            <p14:sldId id="338"/>
            <p14:sldId id="308"/>
            <p14:sldId id="309"/>
          </p14:sldIdLst>
        </p14:section>
        <p14:section name="Computer graphics" id="{9FC57EBF-0A57-40B7-BF64-E35E1A3C206A}">
          <p14:sldIdLst>
            <p14:sldId id="326"/>
            <p14:sldId id="305"/>
            <p14:sldId id="286"/>
            <p14:sldId id="287"/>
            <p14:sldId id="288"/>
            <p14:sldId id="292"/>
            <p14:sldId id="341"/>
            <p14:sldId id="293"/>
            <p14:sldId id="294"/>
            <p14:sldId id="316"/>
            <p14:sldId id="285"/>
            <p14:sldId id="320"/>
          </p14:sldIdLst>
        </p14:section>
        <p14:section name="GoG" id="{AEFEEDB4-067C-41F8-94FE-DDE3D7F9902E}">
          <p14:sldIdLst>
            <p14:sldId id="278"/>
            <p14:sldId id="263"/>
            <p14:sldId id="313"/>
            <p14:sldId id="264"/>
            <p14:sldId id="275"/>
            <p14:sldId id="276"/>
            <p14:sldId id="279"/>
            <p14:sldId id="281"/>
            <p14:sldId id="282"/>
            <p14:sldId id="314"/>
            <p14:sldId id="339"/>
            <p14:sldId id="283"/>
            <p14:sldId id="317"/>
          </p14:sldIdLst>
        </p14:section>
        <p14:section name="ggplot2" id="{4A57BA23-E111-4942-96DA-7153CC5F63B9}">
          <p14:sldIdLst>
            <p14:sldId id="284"/>
            <p14:sldId id="280"/>
            <p14:sldId id="295"/>
            <p14:sldId id="296"/>
            <p14:sldId id="297"/>
            <p14:sldId id="298"/>
            <p14:sldId id="299"/>
            <p14:sldId id="300"/>
            <p14:sldId id="301"/>
            <p14:sldId id="319"/>
            <p14:sldId id="302"/>
            <p14:sldId id="303"/>
            <p14:sldId id="324"/>
            <p14:sldId id="321"/>
            <p14:sldId id="333"/>
            <p14:sldId id="334"/>
            <p14:sldId id="335"/>
            <p14:sldId id="331"/>
            <p14:sldId id="340"/>
            <p14:sldId id="330"/>
            <p14:sldId id="336"/>
            <p14:sldId id="332"/>
          </p14:sldIdLst>
        </p14:section>
        <p14:section name="DataScience" id="{1E6A2041-C2AE-4FE1-A18F-0057930BE4D9}">
          <p14:sldIdLst>
            <p14:sldId id="306"/>
            <p14:sldId id="307"/>
            <p14:sldId id="325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58" autoAdjust="0"/>
  </p:normalViewPr>
  <p:slideViewPr>
    <p:cSldViewPr>
      <p:cViewPr varScale="1">
        <p:scale>
          <a:sx n="87" d="100"/>
          <a:sy n="87" d="100"/>
        </p:scale>
        <p:origin x="88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"/>
    </p:cViewPr>
  </p:sorterViewPr>
  <p:notesViewPr>
    <p:cSldViewPr>
      <p:cViewPr varScale="1">
        <p:scale>
          <a:sx n="87" d="100"/>
          <a:sy n="87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4FA9-F3CE-45B3-A980-C331C6F1EF6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5E95-8CAD-4274-BFFA-CD87442DE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E1990-B7F6-4679-8A81-FB654AFDE36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B42B6-F5D5-4FAC-BF8D-429FEA66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1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 know you are all really keen to get on to learning how to make compelling graphs with </a:t>
            </a:r>
            <a:r>
              <a:rPr lang="en-CA" dirty="0" err="1"/>
              <a:t>ggplot</a:t>
            </a:r>
            <a:r>
              <a:rPr lang="en-CA" dirty="0"/>
              <a:t>. </a:t>
            </a:r>
          </a:p>
          <a:p>
            <a:r>
              <a:rPr lang="en-CA" dirty="0"/>
              <a:t>But I want to focus today on the larger, meta questions of how we got to the very idea of computer languages for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17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Once the data was assigned scales and possibly summarized with statistics, the next crucial steps were to specify how they could be represented geometrically with points, lines, areas, …</a:t>
            </a:r>
          </a:p>
          <a:p>
            <a:r>
              <a:rPr lang="en-CA" dirty="0"/>
              <a:t>And, then represent those in some visual coordinate system.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1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The final steps for Lee were to assemble these into aesthetic mappings of Bertin’s visual variables and then render those to a display device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5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particular, the Albums de Statistique </a:t>
            </a:r>
            <a:r>
              <a:rPr lang="en-CA" dirty="0" err="1"/>
              <a:t>Graphique</a:t>
            </a:r>
            <a:r>
              <a:rPr lang="en-CA" dirty="0"/>
              <a:t>, directed by Emile </a:t>
            </a:r>
            <a:r>
              <a:rPr lang="en-CA" dirty="0" err="1"/>
              <a:t>Cheysson</a:t>
            </a:r>
            <a:r>
              <a:rPr lang="en-CA" dirty="0"/>
              <a:t>, expanded greatly the range of graphic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2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Jean Jacques Bertin was the first to design a modern understanding of graphs in terms of the meaning, or semiology of visual elements and their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8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Bertin went much further. He tried to connect what was encoded in a graph to the mental operations of a person reading a 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is something of an aside, but a useful one: How to make better sense of a table of numbers?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0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2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Wilkinson’s ideas for ‘specification’ of graphs turned out to be his most enduring contribution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B42B6-F5D5-4FAC-BF8D-429FEA6663E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3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3657-2200-4D14-82C0-10C39B0F0F06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F55-A85E-4993-914E-FC1E5AA7DF24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6E07-E1DB-44A4-A5E5-9F4B54E8C93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DDCE0-5FED-4FDD-BA02-0942934EB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5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B106-4E9D-4B91-8F41-000C5D87CE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30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6061B-4117-4938-9756-2FC6747EC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0B87A-36F9-4184-AE35-83F2EE4412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9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A5019-2FBD-450D-B7CF-EFF67F331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6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5526C-C4E6-40F6-924F-E807725F46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87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B6CF7-A7A8-4F82-8B20-3F0CD7C4B0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9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6820A-BDB4-4F92-B14E-15C6E4034C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7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 marL="1143000" indent="-228600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AD17-B813-4477-8AFE-B1860CC59113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7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C909F-FD83-4347-8828-89DFA7F7E9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23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FB2B3-6402-41BF-BF78-5E6F25B0A9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95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AB45E-ADD5-4114-B41F-3A405AEAED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6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DDCE0-5FED-4FDD-BA02-0942934EB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06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B106-4E9D-4B91-8F41-000C5D87CE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9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6061B-4117-4938-9756-2FC6747EC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6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0B87A-36F9-4184-AE35-83F2EE4412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04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A5019-2FBD-450D-B7CF-EFF67F331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93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5526C-C4E6-40F6-924F-E807725F46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65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B6CF7-A7A8-4F82-8B20-3F0CD7C4B0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5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5C0D-5C9E-48CC-8D31-F42D19FA8F7A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6820A-BDB4-4F92-B14E-15C6E4034C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82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C909F-FD83-4347-8828-89DFA7F7E9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73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FB2B3-6402-41BF-BF78-5E6F25B0A9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4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AB45E-ADD5-4114-B41F-3A405AEAED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62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DDCE0-5FED-4FDD-BA02-0942934EB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83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B106-4E9D-4B91-8F41-000C5D87CE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23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6061B-4117-4938-9756-2FC6747EC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56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0B87A-36F9-4184-AE35-83F2EE4412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85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A5019-2FBD-450D-B7CF-EFF67F331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80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5526C-C4E6-40F6-924F-E807725F46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0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7551-0F2B-4F09-86FD-F7994CE83DC5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B6CF7-A7A8-4F82-8B20-3F0CD7C4B0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0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6820A-BDB4-4F92-B14E-15C6E4034C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46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C909F-FD83-4347-8828-89DFA7F7E9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2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FB2B3-6402-41BF-BF78-5E6F25B0A9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8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AB45E-ADD5-4114-B41F-3A405AEAED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7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D2B2-4200-46B9-96C3-02A55D5FAA00}" type="datetime1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7722-74E8-497F-A072-89677A2C2373}" type="datetime1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212E-B46B-426F-AE59-AA326827D9E0}" type="datetime1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81E8-09EA-4684-A39F-38DE1E49D20C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C5F-056C-4047-9A5C-9F5B4BED129B}" type="datetime1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1053-07BD-4A17-AC24-0A22EAA36098}" type="datetime1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C0"/>
        </a:buClr>
        <a:buSzPct val="115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fld id="{9C48FCFD-7E71-4566-B2CA-1101B247078E}" type="slidenum">
              <a:rPr lang="en-US" altLang="en-US" sz="1400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6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SzPct val="11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080"/>
        </a:buClr>
        <a:buSzPct val="12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fld id="{9C48FCFD-7E71-4566-B2CA-1101B247078E}" type="slidenum">
              <a:rPr lang="en-US" altLang="en-US" sz="1400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SzPct val="11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080"/>
        </a:buClr>
        <a:buSzPct val="12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/>
            </a:lvl1pPr>
          </a:lstStyle>
          <a:p>
            <a:pPr fontAlgn="base">
              <a:spcAft>
                <a:spcPct val="0"/>
              </a:spcAft>
            </a:pPr>
            <a:fld id="{9C48FCFD-7E71-4566-B2CA-1101B247078E}" type="slidenum">
              <a:rPr lang="en-US" altLang="en-US" sz="1400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SzPct val="11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080"/>
        </a:buClr>
        <a:buSzPct val="12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hyperlink" Target="https://friendly.github.io/6135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karlsluis/before-tufte-there-was-bertin-63af71ceaa62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iz.fr/bertifier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youtu.be/tJxAF_a_yBQ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arwick.ac.uk/fac/sci/moac/people/students/peter_cock/r/heatmap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atavis.ca/papers/HeatmapHistory-tas.2009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hda.com/english/articles/28-hierarchical-clustering-essentials/93-heatmap-static-and-interactive-absolute-guide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oarc.ucla.edu/spss/library/spss-librarymaking-graphs-with-the-ggraph-command-and-gpl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3m5eJK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exts.ggplot2.tidyvers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xts.ggplot2.tidyverse.org/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exts.ggplot2.tidyverse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gif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multiple-views-visualization-research-explained/metrics-for-reasoning-about-the-usability-of-visualization-notations-6c03b9292780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en.wikipedia.org/wiki/Cognitive_dimensions_of_not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notascope.io/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XwVhaU-8b4?feature=oembed" TargetMode="External"/><Relationship Id="rId4" Type="http://schemas.openxmlformats.org/officeDocument/2006/relationships/image" Target="../media/image13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146.jpg"/><Relationship Id="rId4" Type="http://schemas.openxmlformats.org/officeDocument/2006/relationships/image" Target="../media/image14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r>
              <a:rPr lang="en-US" dirty="0"/>
              <a:t>The Language of Graphs: from </a:t>
            </a:r>
            <a:r>
              <a:rPr lang="en-US" dirty="0" err="1"/>
              <a:t>Bertin</a:t>
            </a:r>
            <a:r>
              <a:rPr lang="en-US" dirty="0"/>
              <a:t> to </a:t>
            </a:r>
            <a:r>
              <a:rPr lang="en-US" dirty="0" err="1"/>
              <a:t>GoG</a:t>
            </a:r>
            <a:r>
              <a:rPr lang="en-US" dirty="0"/>
              <a:t> to ggplot2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Michael Friendly</a:t>
            </a:r>
          </a:p>
          <a:p>
            <a:r>
              <a:rPr lang="en-US" dirty="0"/>
              <a:t>Psych 6135 </a:t>
            </a:r>
          </a:p>
          <a:p>
            <a:r>
              <a:rPr lang="en-US" sz="22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https://friendly.github.io/6135/</a:t>
            </a:r>
            <a:r>
              <a:rPr lang="en-US" sz="2200" dirty="0">
                <a:solidFill>
                  <a:prstClr val="black">
                    <a:tint val="75000"/>
                  </a:prstClr>
                </a:solidFill>
              </a:rPr>
              <a:t>   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0" y="152408"/>
            <a:ext cx="2680953" cy="214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97881" y="205184"/>
            <a:ext cx="2743200" cy="2037307"/>
            <a:chOff x="3401043" y="152425"/>
            <a:chExt cx="2743200" cy="203730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043" y="152425"/>
              <a:ext cx="2743200" cy="76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483" y="1106431"/>
              <a:ext cx="2651760" cy="108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15165"/>
            <a:ext cx="2514600" cy="1617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3F80E9-858D-DABB-4746-F8DCC6834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450080"/>
            <a:ext cx="1065276" cy="1225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54EAE-7B22-460B-A28D-851DB671C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924" y="4454434"/>
            <a:ext cx="1065276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consensus, but the germ of an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ISI St. Petersburg (1872) resolutions:</a:t>
            </a:r>
          </a:p>
          <a:p>
            <a:pPr lvl="1"/>
            <a:r>
              <a:rPr lang="en-US" sz="1800" dirty="0"/>
              <a:t>“</a:t>
            </a:r>
            <a:r>
              <a:rPr lang="en-US" sz="1800" i="1" dirty="0"/>
              <a:t>The Congress accepts that it is not worth going into details about the choice of methods or facts for graphical representation</a:t>
            </a:r>
            <a:r>
              <a:rPr lang="en-US" sz="1800" dirty="0"/>
              <a:t>”.</a:t>
            </a:r>
          </a:p>
          <a:p>
            <a:pPr lvl="1"/>
            <a:r>
              <a:rPr lang="en-US" sz="1800" dirty="0"/>
              <a:t>“</a:t>
            </a:r>
            <a:r>
              <a:rPr lang="en-US" sz="1800" i="1" dirty="0"/>
              <a:t>no strict rule can be imposed on authors, because the only real problem is that of applying the graphical method to data that is comparable</a:t>
            </a:r>
            <a:r>
              <a:rPr lang="en-US" sz="1800" dirty="0"/>
              <a:t>”. </a:t>
            </a:r>
          </a:p>
          <a:p>
            <a:endParaRPr lang="en-US" dirty="0"/>
          </a:p>
          <a:p>
            <a:r>
              <a:rPr lang="en-US" sz="2400" dirty="0"/>
              <a:t>Most of the debate had to do with thematic maps</a:t>
            </a:r>
          </a:p>
          <a:p>
            <a:pPr lvl="1"/>
            <a:r>
              <a:rPr lang="en-US" sz="2000" dirty="0"/>
              <a:t>number of class intervals for a quantitative variable</a:t>
            </a:r>
          </a:p>
          <a:p>
            <a:pPr lvl="1"/>
            <a:r>
              <a:rPr lang="en-US" sz="2000" dirty="0"/>
              <a:t>number and variety of shading colors</a:t>
            </a:r>
          </a:p>
          <a:p>
            <a:r>
              <a:rPr lang="en-US" dirty="0"/>
              <a:t>Yet, the idea of a </a:t>
            </a:r>
            <a:r>
              <a:rPr lang="en-US" dirty="0">
                <a:solidFill>
                  <a:srgbClr val="FF0000"/>
                </a:solidFill>
              </a:rPr>
              <a:t>visual language </a:t>
            </a:r>
            <a:r>
              <a:rPr lang="en-US" dirty="0"/>
              <a:t>had been accepted, along with the need for some </a:t>
            </a:r>
            <a:r>
              <a:rPr lang="en-US" dirty="0">
                <a:solidFill>
                  <a:srgbClr val="FF0000"/>
                </a:solidFill>
              </a:rPr>
              <a:t>theory of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377A2-4820-4A25-B050-C2BD2F952D59}"/>
              </a:ext>
            </a:extLst>
          </p:cNvPr>
          <p:cNvSpPr txBox="1"/>
          <p:nvPr/>
        </p:nvSpPr>
        <p:spPr>
          <a:xfrm>
            <a:off x="1059803" y="2967532"/>
            <a:ext cx="3488327" cy="338554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Standardize the data before the graphs!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CB03AE64-DB58-43E9-A453-52AF96C86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79120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FF7C30-F9A7-4DAD-9C88-711271485BE5}"/>
              </a:ext>
            </a:extLst>
          </p:cNvPr>
          <p:cNvSpPr txBox="1"/>
          <p:nvPr/>
        </p:nvSpPr>
        <p:spPr>
          <a:xfrm>
            <a:off x="4772026" y="58351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forward</a:t>
            </a:r>
          </a:p>
        </p:txBody>
      </p:sp>
    </p:spTree>
    <p:extLst>
      <p:ext uri="{BB962C8B-B14F-4D97-AF65-F5344CB8AC3E}">
        <p14:creationId xmlns:p14="http://schemas.microsoft.com/office/powerpoint/2010/main" val="2862482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52BF5-1145-C8B8-4789-C2867AB47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4377" y="775849"/>
            <a:ext cx="2240924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44224-729B-0107-B747-AFED3214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587482"/>
            <a:ext cx="4593285" cy="2565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Bertin: Modern theory of data 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542DE-E35F-57EB-3110-A0F47195A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600" y="3763748"/>
            <a:ext cx="4212285" cy="2410198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 Semiology of graphics: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endParaRPr lang="en-US" sz="2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Visual variables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Decoding: Reading levels of a graph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Reorderable matrix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276" y="366810"/>
            <a:ext cx="4593285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1FEF7D-AF03-E92F-2AB4-A0CCB6AA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60" y="1772355"/>
            <a:ext cx="3189041" cy="3313289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F7E93-F643-8123-9D1D-0BAAD604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Bertin</a:t>
            </a:r>
            <a:r>
              <a:rPr lang="en-US" dirty="0"/>
              <a:t>: </a:t>
            </a:r>
            <a:r>
              <a:rPr lang="en-US" i="1" dirty="0"/>
              <a:t>Semiology of graphics </a:t>
            </a:r>
            <a:r>
              <a:rPr lang="en-US" dirty="0"/>
              <a:t>(1967)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743200"/>
          </a:xfrm>
        </p:spPr>
        <p:txBody>
          <a:bodyPr/>
          <a:lstStyle/>
          <a:p>
            <a:r>
              <a:rPr lang="en-US" sz="2400" dirty="0"/>
              <a:t>Defines a system of “grammatical elements” of graphs and relations among visual attributes that give </a:t>
            </a:r>
            <a:r>
              <a:rPr lang="en-US" sz="2400" dirty="0">
                <a:solidFill>
                  <a:srgbClr val="FF0000"/>
                </a:solidFill>
              </a:rPr>
              <a:t>meaning</a:t>
            </a:r>
            <a:r>
              <a:rPr lang="en-US" sz="2400" dirty="0"/>
              <a:t> (semantics) from perceptual features</a:t>
            </a:r>
          </a:p>
          <a:p>
            <a:pPr lvl="1"/>
            <a:r>
              <a:rPr lang="en-US" sz="2000" dirty="0">
                <a:highlight>
                  <a:srgbClr val="FFFF00"/>
                </a:highlight>
              </a:rPr>
              <a:t>Planar</a:t>
            </a:r>
            <a:r>
              <a:rPr lang="en-US" sz="2000" dirty="0"/>
              <a:t> variables: (</a:t>
            </a:r>
            <a:r>
              <a:rPr lang="en-US" sz="2000" dirty="0" err="1"/>
              <a:t>x,y</a:t>
            </a:r>
            <a:r>
              <a:rPr lang="en-US" sz="2000" dirty="0"/>
              <a:t>) coordinates</a:t>
            </a:r>
          </a:p>
          <a:p>
            <a:pPr lvl="1"/>
            <a:r>
              <a:rPr lang="en-US" sz="2000" dirty="0">
                <a:highlight>
                  <a:srgbClr val="00FF00"/>
                </a:highlight>
              </a:rPr>
              <a:t>Retinal</a:t>
            </a:r>
            <a:r>
              <a:rPr lang="en-US" sz="2000" dirty="0"/>
              <a:t> variables: shape, size, color,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3886200"/>
            <a:ext cx="5273040" cy="2225040"/>
          </a:xfrm>
          <a:prstGeom prst="rect">
            <a:avLst/>
          </a:prstGeom>
        </p:spPr>
      </p:pic>
      <p:pic>
        <p:nvPicPr>
          <p:cNvPr id="2050" name="Picture 2" descr="C:\Documents\milestone\images\portraits\ber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90286"/>
            <a:ext cx="184262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8A3FF42-0C46-44BC-AA05-038E75111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1606229"/>
            <a:ext cx="1124712" cy="15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9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Bertin</a:t>
            </a:r>
            <a:r>
              <a:rPr lang="en-US" dirty="0"/>
              <a:t>: </a:t>
            </a:r>
            <a:r>
              <a:rPr lang="en-US" i="1" dirty="0"/>
              <a:t>Semiology of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Defines a system of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mapping</a:t>
            </a:r>
            <a:r>
              <a:rPr lang="en-US" sz="2400" dirty="0"/>
              <a:t> retinal variables (marks) to properties of data variables for perception of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relations</a:t>
            </a:r>
          </a:p>
          <a:p>
            <a:pPr lvl="1"/>
            <a:r>
              <a:rPr lang="en-US" sz="2000" dirty="0"/>
              <a:t>Association (</a:t>
            </a:r>
            <a:r>
              <a:rPr lang="en-US" dirty="0">
                <a:solidFill>
                  <a:srgbClr val="FF0000"/>
                </a:solidFill>
              </a:rPr>
              <a:t>≡</a:t>
            </a:r>
            <a:r>
              <a:rPr lang="en-US" sz="2000" dirty="0"/>
              <a:t>) – marks are perceived as </a:t>
            </a:r>
            <a:r>
              <a:rPr lang="en-US" sz="2000" dirty="0">
                <a:solidFill>
                  <a:srgbClr val="FF0000"/>
                </a:solidFill>
              </a:rPr>
              <a:t>similar/same</a:t>
            </a:r>
          </a:p>
          <a:p>
            <a:pPr lvl="1"/>
            <a:r>
              <a:rPr lang="en-US" sz="2000" dirty="0"/>
              <a:t>Selection (</a:t>
            </a:r>
            <a:r>
              <a:rPr lang="en-US" dirty="0">
                <a:solidFill>
                  <a:srgbClr val="FF0000"/>
                </a:solidFill>
              </a:rPr>
              <a:t>≠</a:t>
            </a:r>
            <a:r>
              <a:rPr lang="en-US" sz="2000" dirty="0"/>
              <a:t>) – marks are perceived as </a:t>
            </a:r>
            <a:r>
              <a:rPr lang="en-US" sz="2000" dirty="0">
                <a:solidFill>
                  <a:srgbClr val="FF0000"/>
                </a:solidFill>
              </a:rPr>
              <a:t>forming classes</a:t>
            </a:r>
          </a:p>
          <a:p>
            <a:pPr lvl="1"/>
            <a:r>
              <a:rPr lang="en-US" sz="2000" dirty="0"/>
              <a:t>Order (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sz="2000" dirty="0"/>
              <a:t>) – marks are perceived as </a:t>
            </a:r>
            <a:r>
              <a:rPr lang="en-US" sz="2000" dirty="0">
                <a:solidFill>
                  <a:srgbClr val="FF0000"/>
                </a:solidFill>
              </a:rPr>
              <a:t>showing order</a:t>
            </a:r>
          </a:p>
          <a:p>
            <a:pPr lvl="1"/>
            <a:r>
              <a:rPr lang="en-US" sz="2000" dirty="0"/>
              <a:t>Quantity (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sz="2000" dirty="0"/>
              <a:t>) – marks are perceived as </a:t>
            </a:r>
            <a:r>
              <a:rPr lang="en-US" sz="2000" dirty="0">
                <a:solidFill>
                  <a:srgbClr val="FF0000"/>
                </a:solidFill>
              </a:rPr>
              <a:t>proportional</a:t>
            </a:r>
          </a:p>
          <a:p>
            <a:r>
              <a:rPr lang="en-US" sz="2400" dirty="0"/>
              <a:t>The first theory of graphs relating visual attributes (encoding) to perceptual characteristics (decoding).</a:t>
            </a:r>
          </a:p>
          <a:p>
            <a:r>
              <a:rPr lang="en-US" sz="2400" dirty="0"/>
              <a:t>BONUS: It comprises nearly all known graph and thematic map types in a </a:t>
            </a:r>
            <a:r>
              <a:rPr lang="en-US" sz="2400" dirty="0">
                <a:solidFill>
                  <a:srgbClr val="FF0000"/>
                </a:solidFill>
              </a:rPr>
              <a:t>general system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65A3E-B5EE-42CF-AFCD-296B0C3A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91" y="1600200"/>
            <a:ext cx="731429" cy="1645714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8E97D264-95D1-18BC-D33B-51178470B4A6}"/>
              </a:ext>
            </a:extLst>
          </p:cNvPr>
          <p:cNvSpPr/>
          <p:nvPr/>
        </p:nvSpPr>
        <p:spPr>
          <a:xfrm>
            <a:off x="502920" y="2035174"/>
            <a:ext cx="274320" cy="1546225"/>
          </a:xfrm>
          <a:prstGeom prst="leftBrace">
            <a:avLst/>
          </a:pr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02145-2124-37FC-6FE6-BA693A92B16B}"/>
              </a:ext>
            </a:extLst>
          </p:cNvPr>
          <p:cNvGrpSpPr/>
          <p:nvPr/>
        </p:nvGrpSpPr>
        <p:grpSpPr>
          <a:xfrm>
            <a:off x="1341765" y="5429138"/>
            <a:ext cx="6460469" cy="927212"/>
            <a:chOff x="2341980" y="1057231"/>
            <a:chExt cx="6460469" cy="92721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42CA32E-EA2D-81BD-C606-72EF67386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980" y="1070043"/>
              <a:ext cx="832919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0BD0EA3-A4ED-EE83-E734-DD79EA79B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717" y="1070043"/>
              <a:ext cx="85476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C7A01D1-3A92-92EA-B05D-9DBA1099190F}"/>
                </a:ext>
              </a:extLst>
            </p:cNvPr>
            <p:cNvCxnSpPr/>
            <p:nvPr/>
          </p:nvCxnSpPr>
          <p:spPr>
            <a:xfrm>
              <a:off x="3174899" y="1527243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1D6E58F-FE15-435E-8737-EC080CC96A2A}"/>
                </a:ext>
              </a:extLst>
            </p:cNvPr>
            <p:cNvCxnSpPr/>
            <p:nvPr/>
          </p:nvCxnSpPr>
          <p:spPr>
            <a:xfrm>
              <a:off x="5044508" y="1525041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DBEB05-F228-CA8E-A42C-D448CB723E95}"/>
                </a:ext>
              </a:extLst>
            </p:cNvPr>
            <p:cNvCxnSpPr/>
            <p:nvPr/>
          </p:nvCxnSpPr>
          <p:spPr>
            <a:xfrm>
              <a:off x="6854481" y="1525041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0DD6FE-C094-CE05-6ABA-EECCD1FB407F}"/>
                </a:ext>
              </a:extLst>
            </p:cNvPr>
            <p:cNvSpPr txBox="1"/>
            <p:nvPr/>
          </p:nvSpPr>
          <p:spPr>
            <a:xfrm>
              <a:off x="3229669" y="121946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encode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5D6BA6-BCAB-0EF7-DB66-6ADB48B2ABF3}"/>
                </a:ext>
              </a:extLst>
            </p:cNvPr>
            <p:cNvSpPr/>
            <p:nvPr/>
          </p:nvSpPr>
          <p:spPr>
            <a:xfrm>
              <a:off x="6893664" y="1219466"/>
              <a:ext cx="8768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decode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341C27-DA7D-A604-A9CD-3DA2AF3FBA9B}"/>
                </a:ext>
              </a:extLst>
            </p:cNvPr>
            <p:cNvSpPr/>
            <p:nvPr/>
          </p:nvSpPr>
          <p:spPr>
            <a:xfrm>
              <a:off x="5155791" y="1219466"/>
              <a:ext cx="6211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view</a:t>
              </a:r>
            </a:p>
          </p:txBody>
        </p:sp>
        <p:pic>
          <p:nvPicPr>
            <p:cNvPr id="16" name="Picture 15" descr="A blue bar graph with white dots&#10;&#10;Description automatically generated">
              <a:extLst>
                <a:ext uri="{FF2B5EF4-FFF2-40B4-BE49-F238E27FC236}">
                  <a16:creationId xmlns:a16="http://schemas.microsoft.com/office/drawing/2014/main" id="{317DD76C-F963-0738-4B98-A5F1B1F8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338" y="1057231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 descr="A graph with a red arrow&#10;&#10;Description automatically generated">
              <a:extLst>
                <a:ext uri="{FF2B5EF4-FFF2-40B4-BE49-F238E27FC236}">
                  <a16:creationId xmlns:a16="http://schemas.microsoft.com/office/drawing/2014/main" id="{ED8DEF37-B746-1027-6FA2-FBE7B52AA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049" y="107004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569994" cy="4898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572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retinal variables and relationship types can be “implanted” in various symbol types in the plane (X,Y)</a:t>
            </a:r>
          </a:p>
        </p:txBody>
      </p:sp>
    </p:spTree>
    <p:extLst>
      <p:ext uri="{BB962C8B-B14F-4D97-AF65-F5344CB8AC3E}">
        <p14:creationId xmlns:p14="http://schemas.microsoft.com/office/powerpoint/2010/main" val="2945447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variables &amp; data characteristics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1392"/>
            <a:ext cx="8145012" cy="4398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Visual variables differ in the kinds of information they can convey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0" y="6165532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(≡)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0" y="6165532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(≠)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72200" y="6165532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(O)</a:t>
            </a:r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6156007"/>
            <a:ext cx="634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(Q)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77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2209800"/>
            <a:ext cx="5212080" cy="443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2192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Various authors have used </a:t>
            </a:r>
            <a:r>
              <a:rPr lang="en-US" sz="2000" dirty="0" err="1"/>
              <a:t>Bertin’s</a:t>
            </a:r>
            <a:r>
              <a:rPr lang="en-US" sz="2000" dirty="0"/>
              <a:t> system to make recommendations for the best attributes to use with different symbol 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ACD7A-3224-4E83-A512-E8F99DF14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895600"/>
            <a:ext cx="552381" cy="3371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5A4A76-C344-9C22-24E9-5196B4C952BC}"/>
              </a:ext>
            </a:extLst>
          </p:cNvPr>
          <p:cNvSpPr/>
          <p:nvPr/>
        </p:nvSpPr>
        <p:spPr>
          <a:xfrm>
            <a:off x="6324600" y="2241122"/>
            <a:ext cx="718636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640EF-3813-03C8-9B98-ABF2D39E2C6A}"/>
              </a:ext>
            </a:extLst>
          </p:cNvPr>
          <p:cNvSpPr txBox="1"/>
          <p:nvPr/>
        </p:nvSpPr>
        <p:spPr>
          <a:xfrm>
            <a:off x="7315200" y="2710934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(≠, ≡)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80332-7562-6D30-32DC-99756B5338F2}"/>
              </a:ext>
            </a:extLst>
          </p:cNvPr>
          <p:cNvSpPr txBox="1"/>
          <p:nvPr/>
        </p:nvSpPr>
        <p:spPr>
          <a:xfrm>
            <a:off x="7315200" y="3957367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(≠, ≡)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C446B-438C-EC14-019B-7FED4BF76CC5}"/>
              </a:ext>
            </a:extLst>
          </p:cNvPr>
          <p:cNvSpPr txBox="1"/>
          <p:nvPr/>
        </p:nvSpPr>
        <p:spPr>
          <a:xfrm>
            <a:off x="7315200" y="5203800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(≠, ≡)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B687A-A650-3D9D-103F-6F293235DE57}"/>
              </a:ext>
            </a:extLst>
          </p:cNvPr>
          <p:cNvSpPr txBox="1"/>
          <p:nvPr/>
        </p:nvSpPr>
        <p:spPr>
          <a:xfrm>
            <a:off x="7315200" y="3334150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(O, Q)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EFB11-B956-1128-6005-D90E16BA398E}"/>
              </a:ext>
            </a:extLst>
          </p:cNvPr>
          <p:cNvSpPr txBox="1"/>
          <p:nvPr/>
        </p:nvSpPr>
        <p:spPr>
          <a:xfrm>
            <a:off x="7315200" y="4580583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(O, Q) 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0524790-9B9D-8B15-7ABF-1393EA704625}"/>
              </a:ext>
            </a:extLst>
          </p:cNvPr>
          <p:cNvSpPr/>
          <p:nvPr/>
        </p:nvSpPr>
        <p:spPr>
          <a:xfrm>
            <a:off x="1744406" y="4093685"/>
            <a:ext cx="362019" cy="1688420"/>
          </a:xfrm>
          <a:prstGeom prst="leftBrac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4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14500"/>
            <a:ext cx="6240780" cy="4680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Retinal variables allow </a:t>
            </a:r>
            <a:r>
              <a:rPr lang="en-US" sz="2400" dirty="0">
                <a:solidFill>
                  <a:srgbClr val="FF0000"/>
                </a:solidFill>
              </a:rPr>
              <a:t>several</a:t>
            </a:r>
            <a:r>
              <a:rPr lang="en-US" sz="2400" dirty="0"/>
              <a:t> variables to be encoded together.</a:t>
            </a:r>
          </a:p>
          <a:p>
            <a:r>
              <a:rPr lang="en-US" dirty="0" err="1"/>
              <a:t>Bertin’s</a:t>
            </a:r>
            <a:r>
              <a:rPr lang="en-US" dirty="0"/>
              <a:t> system provides a general framework for thematic mapping, allowing multiple variables to shown simultaneously in a single map.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2438400"/>
            <a:ext cx="1752600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Legend:</a:t>
            </a:r>
          </a:p>
          <a:p>
            <a:r>
              <a:rPr lang="en-US" dirty="0"/>
              <a:t>GEO: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dirty="0"/>
              <a:t>T, V, OR: ordered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72200" y="2743200"/>
            <a:ext cx="838200" cy="1568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3657600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Bertin, the legend is a symbolic description of the coordinate system and variables displayed.</a:t>
            </a:r>
          </a:p>
        </p:txBody>
      </p:sp>
    </p:spTree>
    <p:extLst>
      <p:ext uri="{BB962C8B-B14F-4D97-AF65-F5344CB8AC3E}">
        <p14:creationId xmlns:p14="http://schemas.microsoft.com/office/powerpoint/2010/main" val="8434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5248240" cy="524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maps of France, encoding quantitative and categorical variables in a wide number of different ways.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752600"/>
            <a:ext cx="205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semiology is </a:t>
            </a:r>
            <a:r>
              <a:rPr lang="en-US" sz="1600" dirty="0">
                <a:solidFill>
                  <a:srgbClr val="FF0000"/>
                </a:solidFill>
              </a:rPr>
              <a:t>productive</a:t>
            </a:r>
            <a:r>
              <a:rPr lang="en-US" sz="1600" dirty="0"/>
              <a:t>, as is the semiology of language.</a:t>
            </a:r>
          </a:p>
          <a:p>
            <a:endParaRPr lang="en-US" sz="1600" dirty="0"/>
          </a:p>
          <a:p>
            <a:r>
              <a:rPr lang="en-US" sz="1600" dirty="0"/>
              <a:t>Allows one to </a:t>
            </a:r>
            <a:r>
              <a:rPr lang="en-US" sz="1600" dirty="0">
                <a:solidFill>
                  <a:srgbClr val="FF0000"/>
                </a:solidFill>
              </a:rPr>
              <a:t>imagine</a:t>
            </a:r>
            <a:r>
              <a:rPr lang="en-US" sz="1600" dirty="0"/>
              <a:t> new graphic encodings.</a:t>
            </a:r>
          </a:p>
        </p:txBody>
      </p:sp>
    </p:spTree>
    <p:extLst>
      <p:ext uri="{BB962C8B-B14F-4D97-AF65-F5344CB8AC3E}">
        <p14:creationId xmlns:p14="http://schemas.microsoft.com/office/powerpoint/2010/main" val="1903843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944562"/>
          </a:xfrm>
        </p:spPr>
        <p:txBody>
          <a:bodyPr>
            <a:normAutofit/>
          </a:bodyPr>
          <a:lstStyle/>
          <a:p>
            <a:r>
              <a:rPr lang="en-US" sz="3600" dirty="0"/>
              <a:t>Decoding: Reading a graphic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724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successful is a graph for transmitting information?</a:t>
            </a:r>
          </a:p>
          <a:p>
            <a:pPr marL="0" indent="0">
              <a:buNone/>
            </a:pPr>
            <a:r>
              <a:rPr lang="en-US" dirty="0" err="1"/>
              <a:t>Bertin</a:t>
            </a:r>
            <a:r>
              <a:rPr lang="en-US" dirty="0"/>
              <a:t> defines three </a:t>
            </a:r>
            <a:r>
              <a:rPr lang="en-US" dirty="0">
                <a:solidFill>
                  <a:srgbClr val="FF0000"/>
                </a:solidFill>
              </a:rPr>
              <a:t>stages</a:t>
            </a:r>
            <a:r>
              <a:rPr lang="en-US" dirty="0"/>
              <a:t> for reading a graphic:</a:t>
            </a:r>
          </a:p>
          <a:p>
            <a:r>
              <a:rPr lang="en-US" sz="2600" b="1" dirty="0"/>
              <a:t>External</a:t>
            </a:r>
            <a:r>
              <a:rPr lang="en-US" sz="2600" dirty="0"/>
              <a:t>: What is the overall context?</a:t>
            </a:r>
          </a:p>
          <a:p>
            <a:pPr lvl="1"/>
            <a:r>
              <a:rPr lang="en-US" sz="2200" dirty="0"/>
              <a:t>Graph title, axis labels</a:t>
            </a:r>
          </a:p>
          <a:p>
            <a:r>
              <a:rPr lang="en-US" sz="2600" b="1" dirty="0"/>
              <a:t>Internal</a:t>
            </a:r>
            <a:r>
              <a:rPr lang="en-US" sz="2600" dirty="0"/>
              <a:t>: What visual variables are used to represent the components in the graphic?</a:t>
            </a:r>
          </a:p>
          <a:p>
            <a:pPr lvl="1"/>
            <a:r>
              <a:rPr lang="en-US" sz="2200" dirty="0"/>
              <a:t>points, lines, …</a:t>
            </a:r>
          </a:p>
          <a:p>
            <a:pPr lvl="1"/>
            <a:r>
              <a:rPr lang="en-US" sz="2200" dirty="0"/>
              <a:t>size, shape, </a:t>
            </a:r>
            <a:r>
              <a:rPr lang="en-US" sz="2200" dirty="0" err="1"/>
              <a:t>color:hue</a:t>
            </a:r>
            <a:r>
              <a:rPr lang="en-US" sz="2200" dirty="0"/>
              <a:t>, </a:t>
            </a:r>
            <a:r>
              <a:rPr lang="en-US" sz="2200" dirty="0" err="1"/>
              <a:t>color:intensity</a:t>
            </a:r>
            <a:r>
              <a:rPr lang="en-US" sz="2200" dirty="0"/>
              <a:t>, texture, …</a:t>
            </a:r>
          </a:p>
          <a:p>
            <a:r>
              <a:rPr lang="en-US" sz="2600" b="1" dirty="0"/>
              <a:t>Relationships</a:t>
            </a:r>
            <a:r>
              <a:rPr lang="en-US" sz="2600" dirty="0"/>
              <a:t>:</a:t>
            </a:r>
          </a:p>
          <a:p>
            <a:pPr lvl="1"/>
            <a:r>
              <a:rPr lang="en-US" sz="2200" dirty="0"/>
              <a:t>How are these components related? </a:t>
            </a:r>
          </a:p>
          <a:p>
            <a:pPr lvl="1"/>
            <a:r>
              <a:rPr lang="en-US" sz="2200" dirty="0"/>
              <a:t>What questions can I ask of this graphic? </a:t>
            </a:r>
          </a:p>
          <a:p>
            <a:pPr lvl="1"/>
            <a:r>
              <a:rPr lang="en-US" sz="2200" dirty="0"/>
              <a:t>What can I learn?</a:t>
            </a:r>
          </a:p>
          <a:p>
            <a:pPr marL="0" indent="0">
              <a:buNone/>
            </a:pPr>
            <a:r>
              <a:rPr lang="en-US" sz="2600" dirty="0"/>
              <a:t>Research topic: Have there been any studies of this ordering in graph perception?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89760B9-23C3-420E-9D13-D034DA606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7491"/>
            <a:ext cx="936000" cy="936000"/>
          </a:xfrm>
          <a:prstGeom prst="rect">
            <a:avLst/>
          </a:prstGeom>
        </p:spPr>
      </p:pic>
      <p:pic>
        <p:nvPicPr>
          <p:cNvPr id="7" name="Picture 6" descr="A colorful graph with a line up&#10;&#10;Description automatically generated with medium confidence">
            <a:extLst>
              <a:ext uri="{FF2B5EF4-FFF2-40B4-BE49-F238E27FC236}">
                <a16:creationId xmlns:a16="http://schemas.microsoft.com/office/drawing/2014/main" id="{D61BF0E0-B1C8-0F29-3F1E-B1BB4F6CF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7491"/>
            <a:ext cx="936000" cy="936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47286B-6062-475C-9A51-FA993E79BCD7}"/>
              </a:ext>
            </a:extLst>
          </p:cNvPr>
          <p:cNvCxnSpPr>
            <a:cxnSpLocks/>
          </p:cNvCxnSpPr>
          <p:nvPr/>
        </p:nvCxnSpPr>
        <p:spPr>
          <a:xfrm>
            <a:off x="7316119" y="755491"/>
            <a:ext cx="511800" cy="0"/>
          </a:xfrm>
          <a:prstGeom prst="straightConnector1">
            <a:avLst/>
          </a:prstGeom>
          <a:ln w="34925">
            <a:solidFill>
              <a:srgbClr val="FF0000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3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366A-BD84-573A-A7E9-0A78FEC90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Meta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B96C7-9E23-EE19-A69C-7396D4844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How did we get from early ideas of graph types (line, bar, pie charts, scatterplots, …) to expressing those in modern software?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047B8-E38F-D1A0-D723-652A23FA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DBEA7B-E6E7-AE69-DC97-DE9F652D077B}"/>
              </a:ext>
            </a:extLst>
          </p:cNvPr>
          <p:cNvGrpSpPr/>
          <p:nvPr/>
        </p:nvGrpSpPr>
        <p:grpSpPr>
          <a:xfrm>
            <a:off x="842817" y="2479109"/>
            <a:ext cx="7023601" cy="1525532"/>
            <a:chOff x="838199" y="2873436"/>
            <a:chExt cx="7023601" cy="152553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1F51314-C329-8F9D-B3A5-0E443D635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99" y="3318968"/>
              <a:ext cx="983762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13A2EAE-21E4-E4F2-A163-98A549F5C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433" y="3318968"/>
              <a:ext cx="1009564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0B68C7A-C3A6-490A-2CA8-B6D4A31FB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318968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44045D-14F4-0A6E-2DA2-BAE66C869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8469" y="3318968"/>
              <a:ext cx="1044860" cy="10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22BAA-ABAB-2843-94DE-2A57087C3C55}"/>
                </a:ext>
              </a:extLst>
            </p:cNvPr>
            <p:cNvSpPr txBox="1"/>
            <p:nvPr/>
          </p:nvSpPr>
          <p:spPr>
            <a:xfrm>
              <a:off x="863510" y="2873436"/>
              <a:ext cx="983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data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A29044-9BDE-3D63-0077-2208C2E0C7FF}"/>
                </a:ext>
              </a:extLst>
            </p:cNvPr>
            <p:cNvSpPr txBox="1"/>
            <p:nvPr/>
          </p:nvSpPr>
          <p:spPr>
            <a:xfrm>
              <a:off x="2790433" y="2873436"/>
              <a:ext cx="983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idea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11E8F5-32F9-881A-8CED-5CB029EC37EA}"/>
                </a:ext>
              </a:extLst>
            </p:cNvPr>
            <p:cNvSpPr txBox="1"/>
            <p:nvPr/>
          </p:nvSpPr>
          <p:spPr>
            <a:xfrm>
              <a:off x="4742667" y="2873436"/>
              <a:ext cx="983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code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635C26-85E8-246D-230A-890C975ECA37}"/>
                </a:ext>
              </a:extLst>
            </p:cNvPr>
            <p:cNvSpPr txBox="1"/>
            <p:nvPr/>
          </p:nvSpPr>
          <p:spPr>
            <a:xfrm>
              <a:off x="6829919" y="2874363"/>
              <a:ext cx="983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graph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5DC642C-B7FB-A18C-8C3F-78FD00E144BB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3852746"/>
              <a:ext cx="762000" cy="0"/>
            </a:xfrm>
            <a:prstGeom prst="straightConnector1">
              <a:avLst/>
            </a:prstGeom>
            <a:ln w="3175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411ED27-2D16-42DA-6F15-AB7A8E35A0E0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3852746"/>
              <a:ext cx="762000" cy="0"/>
            </a:xfrm>
            <a:prstGeom prst="straightConnector1">
              <a:avLst/>
            </a:prstGeom>
            <a:ln w="3175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218CE0F-A167-6AA1-FC39-2B0D0D43AFDA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852746"/>
              <a:ext cx="762000" cy="0"/>
            </a:xfrm>
            <a:prstGeom prst="straightConnector1">
              <a:avLst/>
            </a:prstGeom>
            <a:ln w="3175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D4C2EE-C7EC-A947-528D-E70F16162698}"/>
              </a:ext>
            </a:extLst>
          </p:cNvPr>
          <p:cNvSpPr txBox="1"/>
          <p:nvPr/>
        </p:nvSpPr>
        <p:spPr>
          <a:xfrm>
            <a:off x="838199" y="4343400"/>
            <a:ext cx="7620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SzPct val="110000"/>
              <a:buFont typeface="Calibri" panose="020F0502020204030204" pitchFamily="34" charset="0"/>
              <a:buChar char="?"/>
            </a:pPr>
            <a:r>
              <a:rPr lang="en-CA" sz="2000" dirty="0"/>
              <a:t>What new thinking was required?</a:t>
            </a:r>
          </a:p>
          <a:p>
            <a:pPr marL="342900" indent="-342900">
              <a:buClr>
                <a:srgbClr val="FF0000"/>
              </a:buClr>
              <a:buSzPct val="110000"/>
              <a:buFont typeface="Calibri" panose="020F0502020204030204" pitchFamily="34" charset="0"/>
              <a:buChar char="?"/>
            </a:pPr>
            <a:r>
              <a:rPr lang="en-CA" sz="2000" dirty="0"/>
              <a:t>How to formalize different kinds of graphs and their attributes?</a:t>
            </a:r>
          </a:p>
          <a:p>
            <a:pPr marL="342900" indent="-342900">
              <a:buClr>
                <a:srgbClr val="FF0000"/>
              </a:buClr>
              <a:buSzPct val="110000"/>
              <a:buFont typeface="Calibri" panose="020F0502020204030204" pitchFamily="34" charset="0"/>
              <a:buChar char="?"/>
            </a:pPr>
            <a:r>
              <a:rPr lang="en-CA" sz="2000" dirty="0"/>
              <a:t>How to make the </a:t>
            </a:r>
            <a:r>
              <a:rPr lang="en-CA" sz="2000" dirty="0">
                <a:solidFill>
                  <a:schemeClr val="accent2">
                    <a:lumMod val="75000"/>
                  </a:schemeClr>
                </a:solidFill>
              </a:rPr>
              <a:t>language</a:t>
            </a:r>
            <a:r>
              <a:rPr lang="en-CA" sz="2000" dirty="0"/>
              <a:t> of a graph express what we </a:t>
            </a:r>
            <a:r>
              <a:rPr lang="en-CA" sz="2000" dirty="0">
                <a:solidFill>
                  <a:schemeClr val="accent2">
                    <a:lumMod val="75000"/>
                  </a:schemeClr>
                </a:solidFill>
              </a:rPr>
              <a:t>want to see</a:t>
            </a:r>
            <a:r>
              <a:rPr lang="en-CA" sz="2000" dirty="0"/>
              <a:t>?</a:t>
            </a:r>
          </a:p>
          <a:p>
            <a:pPr marL="342900" indent="-342900">
              <a:buClr>
                <a:srgbClr val="FF0000"/>
              </a:buClr>
              <a:buSzPct val="110000"/>
              <a:buFont typeface="Calibri" panose="020F0502020204030204" pitchFamily="34" charset="0"/>
              <a:buChar char="?"/>
            </a:pPr>
            <a:r>
              <a:rPr lang="en-CA" sz="2000" dirty="0"/>
              <a:t>How to do that most </a:t>
            </a:r>
            <a:r>
              <a:rPr lang="en-CA" sz="2000" dirty="0">
                <a:solidFill>
                  <a:schemeClr val="accent2">
                    <a:lumMod val="75000"/>
                  </a:schemeClr>
                </a:solidFill>
              </a:rPr>
              <a:t>simply, elegantly</a:t>
            </a:r>
            <a:r>
              <a:rPr lang="en-CA" sz="2000" dirty="0"/>
              <a:t>, and</a:t>
            </a:r>
            <a:r>
              <a:rPr lang="en-CA" sz="2000" dirty="0">
                <a:solidFill>
                  <a:schemeClr val="accent2">
                    <a:lumMod val="75000"/>
                  </a:schemeClr>
                </a:solidFill>
              </a:rPr>
              <a:t> generalizable</a:t>
            </a:r>
            <a:r>
              <a:rPr lang="en-CA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81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Reading levels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905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Questions a graph should answer:</a:t>
            </a:r>
          </a:p>
          <a:p>
            <a:r>
              <a:rPr lang="en-US" sz="2000" b="1" dirty="0">
                <a:highlight>
                  <a:srgbClr val="FFFF00"/>
                </a:highlight>
              </a:rPr>
              <a:t>Elementary</a:t>
            </a:r>
            <a:r>
              <a:rPr lang="en-US" sz="2000" dirty="0"/>
              <a:t>: find some specific value</a:t>
            </a:r>
          </a:p>
          <a:p>
            <a:r>
              <a:rPr lang="en-US" sz="2000" b="1" dirty="0">
                <a:highlight>
                  <a:srgbClr val="00FF00"/>
                </a:highlight>
              </a:rPr>
              <a:t>Intermediate</a:t>
            </a:r>
            <a:r>
              <a:rPr lang="en-US" sz="2000" dirty="0"/>
              <a:t>: make comparisons, see a trend</a:t>
            </a:r>
          </a:p>
          <a:p>
            <a:r>
              <a:rPr lang="en-US" sz="2000" b="1" dirty="0">
                <a:highlight>
                  <a:srgbClr val="00FFFF"/>
                </a:highlight>
              </a:rPr>
              <a:t>Overall</a:t>
            </a:r>
            <a:r>
              <a:rPr lang="en-US" sz="2000" dirty="0"/>
              <a:t>: what is the general message or overall trend?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6794286" cy="23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620434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ideas provided the beginnings of a theory of graphs related to graph perception.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813CD-4F12-48A4-B003-1C833E2BDF94}"/>
              </a:ext>
            </a:extLst>
          </p:cNvPr>
          <p:cNvSpPr/>
          <p:nvPr/>
        </p:nvSpPr>
        <p:spPr>
          <a:xfrm>
            <a:off x="1066800" y="3338906"/>
            <a:ext cx="1688886" cy="2105059"/>
          </a:xfrm>
          <a:prstGeom prst="rect">
            <a:avLst/>
          </a:prstGeom>
          <a:solidFill>
            <a:srgbClr val="FFFF00">
              <a:alpha val="10000"/>
            </a:srgbClr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726A06-A3EE-444B-99AF-4FD042466A63}"/>
              </a:ext>
            </a:extLst>
          </p:cNvPr>
          <p:cNvSpPr/>
          <p:nvPr/>
        </p:nvSpPr>
        <p:spPr>
          <a:xfrm>
            <a:off x="3733800" y="3338905"/>
            <a:ext cx="1771035" cy="2105059"/>
          </a:xfrm>
          <a:prstGeom prst="rect">
            <a:avLst/>
          </a:prstGeom>
          <a:solidFill>
            <a:srgbClr val="92D050">
              <a:alpha val="10000"/>
            </a:srgb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467A36-8D09-4043-A051-10E2589162EA}"/>
              </a:ext>
            </a:extLst>
          </p:cNvPr>
          <p:cNvSpPr/>
          <p:nvPr/>
        </p:nvSpPr>
        <p:spPr>
          <a:xfrm>
            <a:off x="6090051" y="3328734"/>
            <a:ext cx="1771035" cy="2105059"/>
          </a:xfrm>
          <a:prstGeom prst="rect">
            <a:avLst/>
          </a:prstGeom>
          <a:solidFill>
            <a:srgbClr val="00B0F0">
              <a:alpha val="10000"/>
            </a:srgbClr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Reading levels: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249103"/>
            <a:ext cx="8229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Reading tasks:</a:t>
            </a:r>
          </a:p>
          <a:p>
            <a:r>
              <a:rPr lang="en-US" sz="2200" dirty="0">
                <a:highlight>
                  <a:srgbClr val="FFFF00"/>
                </a:highlight>
              </a:rPr>
              <a:t>Elementary</a:t>
            </a:r>
            <a:r>
              <a:rPr lang="en-US" sz="2200" dirty="0"/>
              <a:t>: “How many guns were sold in January of 2013?”</a:t>
            </a:r>
          </a:p>
          <a:p>
            <a:r>
              <a:rPr lang="en-US" sz="2200" dirty="0">
                <a:highlight>
                  <a:srgbClr val="00FF00"/>
                </a:highlight>
              </a:rPr>
              <a:t>Intermediate</a:t>
            </a:r>
            <a:r>
              <a:rPr lang="en-US" sz="2200" dirty="0"/>
              <a:t>: “What’s the trend in gun sales since President Obama was elected?”</a:t>
            </a:r>
          </a:p>
          <a:p>
            <a:r>
              <a:rPr lang="en-US" sz="2200" dirty="0">
                <a:highlight>
                  <a:srgbClr val="00FFFF"/>
                </a:highlight>
              </a:rPr>
              <a:t>Overall</a:t>
            </a:r>
            <a:r>
              <a:rPr lang="en-US" sz="2200" dirty="0"/>
              <a:t>: “What’s the overall trend in gun sales in America since the year 2000?”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77286"/>
            <a:ext cx="5334000" cy="2953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447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 from the NY Times, Feb. 3,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632460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https://medium.com/@karlsluis/before-tufte-there-was-bertin-63af71ceaa62</a:t>
            </a:r>
            <a:r>
              <a:rPr lang="en-US" sz="1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2615" y="1077286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External</a:t>
            </a:r>
            <a:r>
              <a:rPr lang="en-US" sz="1200" dirty="0"/>
              <a:t>: “Gun sales”, time, Obama, text labels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2932651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Internal</a:t>
            </a:r>
            <a:r>
              <a:rPr lang="en-US" sz="1400" dirty="0"/>
              <a:t>: lines, points for labeled events</a:t>
            </a:r>
          </a:p>
          <a:p>
            <a:r>
              <a:rPr lang="en-US" sz="1400" b="1" dirty="0"/>
              <a:t>Relationships</a:t>
            </a:r>
            <a:r>
              <a:rPr lang="en-US" sz="1400" dirty="0"/>
              <a:t>: what is the message?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858000" y="1421139"/>
            <a:ext cx="762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71800" y="3124200"/>
            <a:ext cx="9144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DEBE977-5CE7-403F-AC64-45B441A26CE3}"/>
              </a:ext>
            </a:extLst>
          </p:cNvPr>
          <p:cNvSpPr/>
          <p:nvPr/>
        </p:nvSpPr>
        <p:spPr>
          <a:xfrm>
            <a:off x="7294490" y="1810303"/>
            <a:ext cx="457200" cy="341851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chemeClr val="tx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A39818-237B-4D03-BAFB-956167C8C18F}"/>
              </a:ext>
            </a:extLst>
          </p:cNvPr>
          <p:cNvCxnSpPr>
            <a:cxnSpLocks/>
          </p:cNvCxnSpPr>
          <p:nvPr/>
        </p:nvCxnSpPr>
        <p:spPr>
          <a:xfrm flipV="1">
            <a:off x="6248400" y="2608427"/>
            <a:ext cx="2286000" cy="715552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6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Bertin</a:t>
            </a:r>
            <a:r>
              <a:rPr lang="en-US" dirty="0"/>
              <a:t>: The </a:t>
            </a:r>
            <a:r>
              <a:rPr lang="en-US" dirty="0" err="1"/>
              <a:t>reorderable</a:t>
            </a:r>
            <a:r>
              <a:rPr lang="en-US" dirty="0"/>
              <a:t>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67960"/>
            <a:ext cx="4600000" cy="2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08" y="4419600"/>
            <a:ext cx="4609524" cy="197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data table: objects by characteristics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8662" y="3886200"/>
            <a:ext cx="532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Encode each value by visual attributes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2462" y="2549604"/>
            <a:ext cx="302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Both rows and columns are classed (≠,≠)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reorderable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3F631-13F9-4F33-8DEB-8D0BA07027F9}"/>
              </a:ext>
            </a:extLst>
          </p:cNvPr>
          <p:cNvSpPr txBox="1"/>
          <p:nvPr/>
        </p:nvSpPr>
        <p:spPr>
          <a:xfrm>
            <a:off x="533400" y="4748981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 encoding facilitates seeing patterns, trends, anomalies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914E2B-A0C4-EFC6-7950-4DE68EF93FCA}"/>
              </a:ext>
            </a:extLst>
          </p:cNvPr>
          <p:cNvSpPr txBox="1"/>
          <p:nvPr/>
        </p:nvSpPr>
        <p:spPr>
          <a:xfrm>
            <a:off x="5334000" y="1780057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Data on facilities of townships, (No:0), (Yes:1)</a:t>
            </a:r>
          </a:p>
        </p:txBody>
      </p:sp>
    </p:spTree>
    <p:extLst>
      <p:ext uri="{BB962C8B-B14F-4D97-AF65-F5344CB8AC3E}">
        <p14:creationId xmlns:p14="http://schemas.microsoft.com/office/powerpoint/2010/main" val="37468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reorderable</a:t>
            </a:r>
            <a:r>
              <a:rPr lang="en-US" dirty="0"/>
              <a:t>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4628572" cy="20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91000"/>
            <a:ext cx="4885715" cy="2247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1430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Permute rows and columns to put like with like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4115" y="3733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Interpret row/col order &amp; clusters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1828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an early example of what I called “effect ordering” for data display</a:t>
            </a:r>
          </a:p>
        </p:txBody>
      </p:sp>
    </p:spTree>
    <p:extLst>
      <p:ext uri="{BB962C8B-B14F-4D97-AF65-F5344CB8AC3E}">
        <p14:creationId xmlns:p14="http://schemas.microsoft.com/office/powerpoint/2010/main" val="31503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5219048" cy="2539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90800"/>
            <a:ext cx="4088423" cy="3925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200400"/>
            <a:ext cx="3581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was used by </a:t>
            </a:r>
            <a:r>
              <a:rPr lang="en-US" sz="2000" dirty="0" err="1"/>
              <a:t>Bertin</a:t>
            </a:r>
            <a:r>
              <a:rPr lang="en-US" sz="2000" dirty="0"/>
              <a:t> and others in a large number of applied projects</a:t>
            </a:r>
          </a:p>
          <a:p>
            <a:endParaRPr lang="en-US" sz="2000" dirty="0"/>
          </a:p>
          <a:p>
            <a:r>
              <a:rPr lang="en-US" sz="2000" dirty="0" err="1"/>
              <a:t>Bertin</a:t>
            </a:r>
            <a:r>
              <a:rPr lang="en-US" sz="2000" dirty="0"/>
              <a:t>  was to </a:t>
            </a:r>
            <a:r>
              <a:rPr lang="en-US" sz="2000" dirty="0">
                <a:highlight>
                  <a:srgbClr val="FFFF00"/>
                </a:highlight>
              </a:rPr>
              <a:t>visual data analysis</a:t>
            </a:r>
            <a:r>
              <a:rPr lang="en-US" sz="2000" dirty="0"/>
              <a:t>  in France what Tukey was to EDA in N. America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533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physical device implementing matrix reordering</a:t>
            </a:r>
          </a:p>
        </p:txBody>
      </p:sp>
    </p:spTree>
    <p:extLst>
      <p:ext uri="{BB962C8B-B14F-4D97-AF65-F5344CB8AC3E}">
        <p14:creationId xmlns:p14="http://schemas.microsoft.com/office/powerpoint/2010/main" val="343983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Bertifier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372572" cy="227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Bertifier</a:t>
            </a:r>
            <a:r>
              <a:rPr lang="en-US" dirty="0"/>
              <a:t>: A web app implementing </a:t>
            </a:r>
            <a:r>
              <a:rPr lang="en-US" dirty="0" err="1"/>
              <a:t>Bertin’s</a:t>
            </a:r>
            <a:r>
              <a:rPr lang="en-US" dirty="0"/>
              <a:t> idea of the </a:t>
            </a:r>
            <a:r>
              <a:rPr lang="en-US" dirty="0" err="1"/>
              <a:t>reorderable</a:t>
            </a:r>
            <a:r>
              <a:rPr lang="en-US" dirty="0"/>
              <a:t> matrix</a:t>
            </a:r>
          </a:p>
          <a:p>
            <a:r>
              <a:rPr lang="en-US" dirty="0"/>
              <a:t>See: </a:t>
            </a:r>
            <a:r>
              <a:rPr lang="en-US" dirty="0">
                <a:hlinkClick r:id="rId3"/>
              </a:rPr>
              <a:t>http://www.aviz.fr/bertifier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572000"/>
            <a:ext cx="670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table: Attitudes and attributes by country</a:t>
            </a:r>
          </a:p>
          <a:p>
            <a:r>
              <a:rPr lang="en-US" dirty="0"/>
              <a:t>(b) Values encoded by size and shape</a:t>
            </a:r>
          </a:p>
          <a:p>
            <a:r>
              <a:rPr lang="en-US" dirty="0"/>
              <a:t>(c) Sorted and grouped by themes and country regions</a:t>
            </a:r>
          </a:p>
          <a:p>
            <a:endParaRPr lang="en-US" dirty="0"/>
          </a:p>
          <a:p>
            <a:r>
              <a:rPr lang="en-US" dirty="0"/>
              <a:t>Watch: </a:t>
            </a:r>
            <a:r>
              <a:rPr lang="en-US" dirty="0" err="1"/>
              <a:t>Youtube</a:t>
            </a:r>
            <a:r>
              <a:rPr lang="en-US" dirty="0"/>
              <a:t> video of </a:t>
            </a:r>
            <a:r>
              <a:rPr lang="en-US" dirty="0" err="1"/>
              <a:t>Bertifier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http://youtu.be/tJxAF_a_yBQ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027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44C2-2C82-0DB4-0B54-FFD49C3D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seriate</a:t>
            </a:r>
            <a:r>
              <a:rPr lang="en-CA" dirty="0"/>
              <a:t> package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8B23F-2627-3C66-D095-58BE5DA3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EB92F-C504-D23C-3168-518659DF72CF}"/>
              </a:ext>
            </a:extLst>
          </p:cNvPr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Matrix reordering is now recognized as a general problem, with criteria for many different goals, implemented in the </a:t>
            </a:r>
            <a:r>
              <a:rPr lang="en-CA" dirty="0">
                <a:latin typeface="Courier New" panose="02070309020205020404" pitchFamily="49" charset="0"/>
                <a:cs typeface="Courier New" panose="02070309020205020404" pitchFamily="49" charset="0"/>
              </a:rPr>
              <a:t>seriate</a:t>
            </a:r>
            <a:r>
              <a:rPr lang="en-CA" dirty="0"/>
              <a:t> package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F7BB6-16F7-5384-7BA4-EBEFA74EF8FB}"/>
              </a:ext>
            </a:extLst>
          </p:cNvPr>
          <p:cNvSpPr txBox="1"/>
          <p:nvPr/>
        </p:nvSpPr>
        <p:spPr>
          <a:xfrm>
            <a:off x="445265" y="3289683"/>
            <a:ext cx="3136135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dirty="0"/>
              <a:t>library(seriation)</a:t>
            </a:r>
          </a:p>
          <a:p>
            <a:r>
              <a:rPr lang="en-CA" sz="1600" dirty="0"/>
              <a:t>data("Townships")</a:t>
            </a:r>
          </a:p>
          <a:p>
            <a:r>
              <a:rPr lang="en-CA" sz="1600" dirty="0"/>
              <a:t>order &lt;- seriate(Townships, </a:t>
            </a:r>
          </a:p>
          <a:p>
            <a:r>
              <a:rPr lang="en-CA" sz="1600" dirty="0"/>
              <a:t>        method = "BEA_TSP")</a:t>
            </a:r>
          </a:p>
          <a:p>
            <a:r>
              <a:rPr lang="en-CA" sz="1600" b="1" dirty="0" err="1"/>
              <a:t>bertinplot</a:t>
            </a:r>
            <a:r>
              <a:rPr lang="en-CA" sz="1600" dirty="0"/>
              <a:t>(Townships, order)</a:t>
            </a:r>
          </a:p>
        </p:txBody>
      </p:sp>
      <p:pic>
        <p:nvPicPr>
          <p:cNvPr id="7" name="Picture 6" descr="A black squares with white text&#10;&#10;Description automatically generated">
            <a:extLst>
              <a:ext uri="{FF2B5EF4-FFF2-40B4-BE49-F238E27FC236}">
                <a16:creationId xmlns:a16="http://schemas.microsoft.com/office/drawing/2014/main" id="{1CDCAC81-2CC4-6320-DDB3-3881DD83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24" y="3289683"/>
            <a:ext cx="4790476" cy="3066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F09E8-B276-00C0-539A-DFB6AA083819}"/>
              </a:ext>
            </a:extLst>
          </p:cNvPr>
          <p:cNvSpPr txBox="1"/>
          <p:nvPr/>
        </p:nvSpPr>
        <p:spPr>
          <a:xfrm>
            <a:off x="533400" y="1981200"/>
            <a:ext cx="8153400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&gt; </a:t>
            </a:r>
            <a:r>
              <a:rPr lang="en-CA" sz="1400" dirty="0" err="1"/>
              <a:t>list_seriation_methods</a:t>
            </a:r>
            <a:r>
              <a:rPr lang="en-CA" sz="1400" dirty="0"/>
              <a:t>(kind="matrix")</a:t>
            </a:r>
          </a:p>
          <a:p>
            <a:r>
              <a:rPr lang="en-CA" sz="1400" dirty="0"/>
              <a:t> [1] "AOE"           "BEA"       "BEA_TSP"       "</a:t>
            </a:r>
            <a:r>
              <a:rPr lang="en-CA" sz="1400" dirty="0" err="1"/>
              <a:t>BK_unconstrained</a:t>
            </a:r>
            <a:r>
              <a:rPr lang="en-CA" sz="1400" dirty="0"/>
              <a:t>“     "CA"                  "Heatmap"         </a:t>
            </a:r>
          </a:p>
          <a:p>
            <a:r>
              <a:rPr lang="en-CA" sz="1400" dirty="0"/>
              <a:t> [7] "Identity"     "LLE"        "Mean"            "PCA"                               "</a:t>
            </a:r>
            <a:r>
              <a:rPr lang="en-CA" sz="1400" dirty="0" err="1"/>
              <a:t>PCA_angle</a:t>
            </a:r>
            <a:r>
              <a:rPr lang="en-CA" sz="1400" dirty="0"/>
              <a:t>"    "Random"      "Reverse"     </a:t>
            </a:r>
          </a:p>
        </p:txBody>
      </p:sp>
      <p:pic>
        <p:nvPicPr>
          <p:cNvPr id="11" name="Picture 10" descr="A hexagon with blue and white squares&#10;&#10;Description automatically generated">
            <a:extLst>
              <a:ext uri="{FF2B5EF4-FFF2-40B4-BE49-F238E27FC236}">
                <a16:creationId xmlns:a16="http://schemas.microsoft.com/office/drawing/2014/main" id="{D8B03235-1DA4-1757-260C-996BC66E4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64" y="234561"/>
            <a:ext cx="716236" cy="8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1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Heatmaps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0"/>
            <a:ext cx="4580573" cy="4580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3657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Heatmaps</a:t>
            </a:r>
            <a:r>
              <a:rPr lang="en-US" dirty="0"/>
              <a:t> are a re-invention of </a:t>
            </a:r>
            <a:r>
              <a:rPr lang="en-US" dirty="0" err="1"/>
              <a:t>Bertin’s</a:t>
            </a:r>
            <a:r>
              <a:rPr lang="en-US" dirty="0"/>
              <a:t> ideas: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Cluster analysis to reorder rows/cols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Shading cells to show some variable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2286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33528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example shows a microarray analysis of 128 leukemia patients using 12625 genes.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/>
              <a:t>The goal is to distinguish two types of leukemia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/>
              <a:t>The shading variable is a </a:t>
            </a:r>
            <a:r>
              <a:rPr lang="en-US" sz="1600" i="1" dirty="0"/>
              <a:t>z</a:t>
            </a:r>
            <a:r>
              <a:rPr lang="en-US" sz="1600" dirty="0"/>
              <a:t>-score for how well a given gene distinguishes the two types.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/>
              <a:t>Several clusters of high association are discovered!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6019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3"/>
              </a:rPr>
              <a:t>https://warwick.ac.uk/fac/sci/moac/people/students/peter_cock/r/heatmap/</a:t>
            </a:r>
            <a:r>
              <a:rPr lang="en-US" sz="1200" dirty="0"/>
              <a:t> </a:t>
            </a:r>
          </a:p>
          <a:p>
            <a:r>
              <a:rPr lang="en-US" sz="1200" dirty="0"/>
              <a:t>See also: Wilkinson &amp; Friendly, </a:t>
            </a:r>
            <a:r>
              <a:rPr lang="en-US" sz="1200" dirty="0">
                <a:hlinkClick r:id="rId4"/>
              </a:rPr>
              <a:t>The History of the Cluster Heat Map</a:t>
            </a:r>
            <a:r>
              <a:rPr lang="en-US" sz="1200" dirty="0"/>
              <a:t>, </a:t>
            </a:r>
            <a:r>
              <a:rPr lang="en-US" sz="1200" i="1" dirty="0"/>
              <a:t>The American Statistician</a:t>
            </a:r>
            <a:r>
              <a:rPr lang="en-US" sz="1200" dirty="0"/>
              <a:t>, 2009, 63, 179-184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1354723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Patients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000500" y="2861249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Genes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EA4066-81FE-4F55-AC5B-49733D02EDB4}"/>
              </a:ext>
            </a:extLst>
          </p:cNvPr>
          <p:cNvSpPr/>
          <p:nvPr/>
        </p:nvSpPr>
        <p:spPr>
          <a:xfrm>
            <a:off x="5044170" y="3440918"/>
            <a:ext cx="753562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Heatmaps</a:t>
            </a:r>
            <a:r>
              <a:rPr lang="en-US" dirty="0"/>
              <a:t>: the devil is in the details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2209800"/>
            <a:ext cx="5427345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915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3"/>
              </a:rPr>
              <a:t>http://www.sthda.com/english/articles/28-hierarchical-clustering-essentials/93-heatmap-static-and-interactive-absolute-guide/</a:t>
            </a:r>
            <a:r>
              <a:rPr lang="en-US" sz="1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many implementations of “</a:t>
            </a:r>
            <a:r>
              <a:rPr lang="en-US" dirty="0" err="1"/>
              <a:t>heatmaps</a:t>
            </a:r>
            <a:r>
              <a:rPr lang="en-US" dirty="0"/>
              <a:t>”</a:t>
            </a:r>
          </a:p>
          <a:p>
            <a:r>
              <a:rPr lang="en-US" dirty="0"/>
              <a:t>They differ importantly in the details of: clustering, shading scheme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209800"/>
            <a:ext cx="259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example shows a data set of 11 measures on 32 cars from the 1974 Motor Tends magazine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Each variable was converted to z-scores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The value was shaded using a bipolar color scheme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Clusters of cars are slightly separated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The very high and low values stand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0426E-ED82-44DE-93DC-061381BF00FA}"/>
              </a:ext>
            </a:extLst>
          </p:cNvPr>
          <p:cNvSpPr txBox="1"/>
          <p:nvPr/>
        </p:nvSpPr>
        <p:spPr>
          <a:xfrm>
            <a:off x="4648200" y="22098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variables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09C3F-D137-4ACA-BD77-E12FEC960F52}"/>
              </a:ext>
            </a:extLst>
          </p:cNvPr>
          <p:cNvSpPr txBox="1"/>
          <p:nvPr/>
        </p:nvSpPr>
        <p:spPr>
          <a:xfrm rot="16200000">
            <a:off x="2811512" y="401240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car models</a:t>
            </a:r>
          </a:p>
        </p:txBody>
      </p:sp>
    </p:spTree>
    <p:extLst>
      <p:ext uri="{BB962C8B-B14F-4D97-AF65-F5344CB8AC3E}">
        <p14:creationId xmlns:p14="http://schemas.microsoft.com/office/powerpoint/2010/main" val="2286490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1731-68F7-496F-A38A-EBB9BC23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for computer graphics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D92E5-29AE-43A9-AD3D-970656CE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728295-8D45-49EE-9C50-6E62C7C2E9C5}"/>
              </a:ext>
            </a:extLst>
          </p:cNvPr>
          <p:cNvGrpSpPr/>
          <p:nvPr/>
        </p:nvGrpSpPr>
        <p:grpSpPr>
          <a:xfrm>
            <a:off x="457200" y="1016147"/>
            <a:ext cx="2057400" cy="2174057"/>
            <a:chOff x="3429000" y="4155008"/>
            <a:chExt cx="2057400" cy="2174057"/>
          </a:xfrm>
        </p:grpSpPr>
        <p:pic>
          <p:nvPicPr>
            <p:cNvPr id="8" name="Picture 4" descr="Image result for data structure icon">
              <a:extLst>
                <a:ext uri="{FF2B5EF4-FFF2-40B4-BE49-F238E27FC236}">
                  <a16:creationId xmlns:a16="http://schemas.microsoft.com/office/drawing/2014/main" id="{033FBFF6-B97C-4A80-BC92-FA79FD61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576" y="4155008"/>
              <a:ext cx="15716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051556-C6FF-4831-9C19-FB3EB1A28441}"/>
                </a:ext>
              </a:extLst>
            </p:cNvPr>
            <p:cNvSpPr txBox="1"/>
            <p:nvPr/>
          </p:nvSpPr>
          <p:spPr>
            <a:xfrm>
              <a:off x="3429000" y="5867400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data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90120E-AE81-4F76-83A7-0338A832B392}"/>
              </a:ext>
            </a:extLst>
          </p:cNvPr>
          <p:cNvSpPr txBox="1"/>
          <p:nvPr/>
        </p:nvSpPr>
        <p:spPr>
          <a:xfrm>
            <a:off x="3429000" y="1276350"/>
            <a:ext cx="5257800" cy="1200329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How to ask a computer to draw a graph?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EFDBC0-F65D-4B71-B9A5-221287630219}"/>
              </a:ext>
            </a:extLst>
          </p:cNvPr>
          <p:cNvGrpSpPr/>
          <p:nvPr/>
        </p:nvGrpSpPr>
        <p:grpSpPr>
          <a:xfrm>
            <a:off x="2510906" y="2971800"/>
            <a:ext cx="2982866" cy="1816323"/>
            <a:chOff x="2510906" y="2971800"/>
            <a:chExt cx="2982866" cy="18163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1EAD0D-C996-4953-9821-E9BF5FF430AF}"/>
                </a:ext>
              </a:extLst>
            </p:cNvPr>
            <p:cNvGrpSpPr/>
            <p:nvPr/>
          </p:nvGrpSpPr>
          <p:grpSpPr>
            <a:xfrm>
              <a:off x="3505200" y="2971800"/>
              <a:ext cx="1988572" cy="1816323"/>
              <a:chOff x="838204" y="4379392"/>
              <a:chExt cx="1988572" cy="1816323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11C9A60-E21D-4D4E-9B61-DD9BF56B74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4" y="4379392"/>
                <a:ext cx="1988572" cy="112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E43D66-A1F3-4DB7-99BE-D7313BBC42FA}"/>
                  </a:ext>
                </a:extLst>
              </p:cNvPr>
              <p:cNvSpPr txBox="1"/>
              <p:nvPr/>
            </p:nvSpPr>
            <p:spPr>
              <a:xfrm>
                <a:off x="838204" y="5734050"/>
                <a:ext cx="1988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code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1F116F-5205-47DF-9372-500357C4E069}"/>
                </a:ext>
              </a:extLst>
            </p:cNvPr>
            <p:cNvSpPr txBox="1"/>
            <p:nvPr/>
          </p:nvSpPr>
          <p:spPr>
            <a:xfrm>
              <a:off x="2510906" y="2997368"/>
              <a:ext cx="899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+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3C8D5-68EB-4094-B9B5-C663E1009BD5}"/>
              </a:ext>
            </a:extLst>
          </p:cNvPr>
          <p:cNvGrpSpPr/>
          <p:nvPr/>
        </p:nvGrpSpPr>
        <p:grpSpPr>
          <a:xfrm>
            <a:off x="5421564" y="4085132"/>
            <a:ext cx="3112836" cy="2192054"/>
            <a:chOff x="5421564" y="4085132"/>
            <a:chExt cx="3112836" cy="21920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9CB43D-3EE9-4CC7-860D-BF0D0705CF88}"/>
                </a:ext>
              </a:extLst>
            </p:cNvPr>
            <p:cNvGrpSpPr/>
            <p:nvPr/>
          </p:nvGrpSpPr>
          <p:grpSpPr>
            <a:xfrm>
              <a:off x="6172200" y="4085132"/>
              <a:ext cx="2362200" cy="2192054"/>
              <a:chOff x="5943600" y="4137011"/>
              <a:chExt cx="2362200" cy="2192054"/>
            </a:xfrm>
          </p:grpSpPr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835869A1-5957-4E12-B7F5-AAC89289EC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7557" y="4137011"/>
                <a:ext cx="1874286" cy="1607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2E1ED2-8D43-4A85-9C9E-769163BBF5AE}"/>
                  </a:ext>
                </a:extLst>
              </p:cNvPr>
              <p:cNvSpPr txBox="1"/>
              <p:nvPr/>
            </p:nvSpPr>
            <p:spPr>
              <a:xfrm>
                <a:off x="5943600" y="5867400"/>
                <a:ext cx="2362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graphical output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04BBA-1A7C-4FE8-B833-D26F1A1AEFB4}"/>
                </a:ext>
              </a:extLst>
            </p:cNvPr>
            <p:cNvSpPr txBox="1"/>
            <p:nvPr/>
          </p:nvSpPr>
          <p:spPr>
            <a:xfrm>
              <a:off x="5421564" y="4579788"/>
              <a:ext cx="533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ym typeface="Symbol" panose="05050102010706020507" pitchFamily="18" charset="2"/>
                </a:rPr>
                <a:t></a:t>
              </a:r>
              <a:endParaRPr lang="en-US" sz="60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14059B-8078-44A9-9AC5-B748791BE1E2}"/>
              </a:ext>
            </a:extLst>
          </p:cNvPr>
          <p:cNvSpPr txBox="1"/>
          <p:nvPr/>
        </p:nvSpPr>
        <p:spPr>
          <a:xfrm>
            <a:off x="457200" y="4759896"/>
            <a:ext cx="3200400" cy="1384995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BEG: “Pretty please, Mr. Computer, draw me a graph”</a:t>
            </a:r>
          </a:p>
        </p:txBody>
      </p:sp>
    </p:spTree>
    <p:extLst>
      <p:ext uri="{BB962C8B-B14F-4D97-AF65-F5344CB8AC3E}">
        <p14:creationId xmlns:p14="http://schemas.microsoft.com/office/powerpoint/2010/main" val="39070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Graphs as visual language</a:t>
            </a:r>
          </a:p>
          <a:p>
            <a:pPr lvl="1"/>
            <a:r>
              <a:rPr lang="en-US" dirty="0"/>
              <a:t>Early attempts at standardization of graphs</a:t>
            </a:r>
          </a:p>
          <a:p>
            <a:r>
              <a:rPr lang="en-US" dirty="0"/>
              <a:t>Jacques </a:t>
            </a:r>
            <a:r>
              <a:rPr lang="en-US" dirty="0" err="1"/>
              <a:t>Bertin</a:t>
            </a:r>
            <a:r>
              <a:rPr lang="en-US" dirty="0"/>
              <a:t>: </a:t>
            </a:r>
            <a:r>
              <a:rPr lang="en-US" i="1" dirty="0"/>
              <a:t>Semiology of Graphics</a:t>
            </a:r>
          </a:p>
          <a:p>
            <a:pPr lvl="1"/>
            <a:r>
              <a:rPr lang="en-US" dirty="0"/>
              <a:t>Mapping of visual properties to data relations</a:t>
            </a:r>
          </a:p>
          <a:p>
            <a:r>
              <a:rPr lang="en-US" dirty="0"/>
              <a:t>Graphics programming languages: </a:t>
            </a:r>
          </a:p>
          <a:p>
            <a:pPr lvl="1"/>
            <a:r>
              <a:rPr lang="en-US" dirty="0"/>
              <a:t>Goal: power &amp; elegance</a:t>
            </a:r>
          </a:p>
          <a:p>
            <a:r>
              <a:rPr lang="en-US" dirty="0"/>
              <a:t>Lee Wilkinson: </a:t>
            </a:r>
            <a:r>
              <a:rPr lang="en-US" i="1" dirty="0"/>
              <a:t>Grammar of Graphics</a:t>
            </a:r>
          </a:p>
          <a:p>
            <a:r>
              <a:rPr lang="en-US" dirty="0"/>
              <a:t>Hadley Wickham: ggplot2</a:t>
            </a:r>
          </a:p>
          <a:p>
            <a:r>
              <a:rPr lang="en-US" dirty="0"/>
              <a:t>Graphs in data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1BD09-D0EA-4D88-976A-BAF8629CB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78" y="4244340"/>
            <a:ext cx="868680" cy="868680"/>
          </a:xfrm>
          <a:prstGeom prst="rect">
            <a:avLst/>
          </a:prstGeom>
        </p:spPr>
      </p:pic>
      <p:pic>
        <p:nvPicPr>
          <p:cNvPr id="7" name="Picture 2" descr="C:\Documents\milestone\images\portraits\bertin.jpg">
            <a:extLst>
              <a:ext uri="{FF2B5EF4-FFF2-40B4-BE49-F238E27FC236}">
                <a16:creationId xmlns:a16="http://schemas.microsoft.com/office/drawing/2014/main" id="{C017737A-A6FE-492E-9E12-F9CD2948E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78" y="2362200"/>
            <a:ext cx="700196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756D9C9-12A2-42C5-9849-A56F6404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73480"/>
            <a:ext cx="667021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friendly\Dropbox\Documents\6135\images\GoG\LeeWilkinson.jpg">
            <a:extLst>
              <a:ext uri="{FF2B5EF4-FFF2-40B4-BE49-F238E27FC236}">
                <a16:creationId xmlns:a16="http://schemas.microsoft.com/office/drawing/2014/main" id="{F9BD1609-A3D5-4723-8EBB-5E9D0511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62756"/>
            <a:ext cx="653605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31194E-F3BB-4921-8CCC-DE8C0D30494F}"/>
              </a:ext>
            </a:extLst>
          </p:cNvPr>
          <p:cNvGrpSpPr/>
          <p:nvPr/>
        </p:nvGrpSpPr>
        <p:grpSpPr>
          <a:xfrm>
            <a:off x="3168255" y="5002530"/>
            <a:ext cx="3749011" cy="1742757"/>
            <a:chOff x="3168255" y="5002530"/>
            <a:chExt cx="3749011" cy="17427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79BC17-EEE2-4BF0-AB43-3F112EB70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9432" y="5548096"/>
              <a:ext cx="1676067" cy="1197191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92B0439-F6C1-43CB-9690-AA72CED71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74" y="5718918"/>
              <a:ext cx="631183" cy="73152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44DEAC77-25F0-4109-8F1F-4320DA197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99" y="5703678"/>
              <a:ext cx="631767" cy="731520"/>
            </a:xfrm>
            <a:prstGeom prst="rect">
              <a:avLst/>
            </a:prstGeom>
          </p:spPr>
        </p:pic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B3B018E-13C4-43A4-AC50-07BEDB73F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5002530"/>
              <a:ext cx="631183" cy="731520"/>
            </a:xfrm>
            <a:prstGeom prst="rect">
              <a:avLst/>
            </a:prstGeom>
          </p:spPr>
        </p:pic>
        <p:pic>
          <p:nvPicPr>
            <p:cNvPr id="1026" name="Picture 2" descr="Read Rectangular Text Data • readr">
              <a:extLst>
                <a:ext uri="{FF2B5EF4-FFF2-40B4-BE49-F238E27FC236}">
                  <a16:creationId xmlns:a16="http://schemas.microsoft.com/office/drawing/2014/main" id="{0F375EFC-E624-40AA-B2ED-BDCFBECFF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255" y="5718918"/>
              <a:ext cx="630481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9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graphs: menus vs. syntax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30</a:t>
            </a:fld>
            <a:endParaRPr lang="en-US"/>
          </a:p>
        </p:txBody>
      </p:sp>
      <p:pic>
        <p:nvPicPr>
          <p:cNvPr id="1026" name="Picture 2" descr="C:\Dropbox\Documents\6135\images\spss-bar-ch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2075330"/>
            <a:ext cx="4120991" cy="31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Menu-driven graphics provide a wide range of graph types, with options</a:t>
            </a:r>
          </a:p>
          <a:p>
            <a:r>
              <a:rPr lang="en-US" dirty="0"/>
              <a:t>What’s wrong with that?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61" y="2075331"/>
            <a:ext cx="2307143" cy="28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3739" y="5486400"/>
            <a:ext cx="777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WYSIAYG: </a:t>
            </a:r>
            <a:r>
              <a:rPr lang="en-US" dirty="0"/>
              <a:t>What you see is </a:t>
            </a:r>
            <a:r>
              <a:rPr lang="en-US" b="1" dirty="0">
                <a:solidFill>
                  <a:srgbClr val="FF0000"/>
                </a:solidFill>
              </a:rPr>
              <a:t>all</a:t>
            </a:r>
            <a:r>
              <a:rPr lang="en-US" dirty="0"/>
              <a:t> you get. No way to do something different</a:t>
            </a:r>
          </a:p>
          <a:p>
            <a:r>
              <a:rPr lang="en-US" b="1" dirty="0"/>
              <a:t>Not reproducible</a:t>
            </a:r>
            <a:r>
              <a:rPr lang="en-US" dirty="0"/>
              <a:t>: Change the data </a:t>
            </a:r>
            <a:r>
              <a:rPr lang="en-US" dirty="0">
                <a:sym typeface="Symbol"/>
              </a:rPr>
              <a:t> Re-do manually from scratch</a:t>
            </a:r>
          </a:p>
          <a:p>
            <a:r>
              <a:rPr lang="en-US" dirty="0">
                <a:sym typeface="Symbol"/>
              </a:rPr>
              <a:t>Often designed by programmers with little sense of data </a:t>
            </a:r>
            <a:r>
              <a:rPr lang="en-US" dirty="0" err="1">
                <a:sym typeface="Symbol"/>
              </a:rPr>
              <a:t>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Programming languages: Power &amp; elegance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3581400"/>
          </a:xfrm>
        </p:spPr>
        <p:txBody>
          <a:bodyPr>
            <a:normAutofit lnSpcReduction="10000"/>
          </a:bodyPr>
          <a:lstStyle/>
          <a:p>
            <a:r>
              <a:rPr lang="en-US" altLang="en-US" sz="2800" b="1" dirty="0">
                <a:solidFill>
                  <a:srgbClr val="0000FF"/>
                </a:solidFill>
              </a:rPr>
              <a:t>CS view</a:t>
            </a:r>
            <a:r>
              <a:rPr lang="en-US" altLang="en-US" sz="2800" dirty="0"/>
              <a:t>: All programming languages can be proved to be equivalent (to a Turing machine)</a:t>
            </a:r>
          </a:p>
          <a:p>
            <a:r>
              <a:rPr lang="en-US" altLang="en-US" sz="2800" b="1" dirty="0">
                <a:solidFill>
                  <a:srgbClr val="0000FF"/>
                </a:solidFill>
              </a:rPr>
              <a:t>Cognitive view</a:t>
            </a:r>
            <a:r>
              <a:rPr lang="en-US" altLang="en-US" sz="2800" dirty="0"/>
              <a:t>: Languages differ in: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expressive power</a:t>
            </a:r>
            <a:r>
              <a:rPr lang="en-US" altLang="en-US" sz="2400" dirty="0"/>
              <a:t>: ease of translating what you want to do into the results you want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elegance</a:t>
            </a:r>
            <a:r>
              <a:rPr lang="en-US" altLang="en-US" sz="2400" dirty="0"/>
              <a:t>: how well does the code provide a human-readable description of what is done?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extensibility</a:t>
            </a:r>
            <a:r>
              <a:rPr lang="en-US" altLang="en-US" sz="2400" dirty="0"/>
              <a:t>: ease of generalizing a method to wider scope</a:t>
            </a:r>
          </a:p>
          <a:p>
            <a:pPr lvl="1">
              <a:spcBef>
                <a:spcPts val="3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learn-ability</a:t>
            </a:r>
            <a:r>
              <a:rPr lang="en-US" altLang="en-US" sz="2400" dirty="0"/>
              <a:t>: your learning curve (rate, asymptote)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2" y="4664391"/>
            <a:ext cx="8123598" cy="1926667"/>
            <a:chOff x="533402" y="4664391"/>
            <a:chExt cx="8123598" cy="19266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2" y="4701418"/>
              <a:ext cx="1533525" cy="1852613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633" y="4680581"/>
              <a:ext cx="2800952" cy="1894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664391"/>
              <a:ext cx="2180000" cy="1926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169680" y="5243004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+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633338" y="5243004"/>
              <a:ext cx="74090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400" dirty="0">
                  <a:solidFill>
                    <a:prstClr val="black"/>
                  </a:solidFill>
                  <a:sym typeface="Symbol"/>
                </a:rPr>
                <a:t></a:t>
              </a:r>
              <a:endParaRPr lang="en-US" sz="4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59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32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740508"/>
              </p:ext>
            </p:extLst>
          </p:nvPr>
        </p:nvGraphicFramePr>
        <p:xfrm>
          <a:off x="2590800" y="1219200"/>
          <a:ext cx="6096000" cy="5169408"/>
        </p:xfrm>
        <a:graphic>
          <a:graphicData uri="http://schemas.openxmlformats.org/drawingml/2006/table">
            <a:tbl>
              <a:tblPr/>
              <a:tblGrid>
                <a:gridCol w="183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5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Language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Features:Tools for thinking?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FORTRAN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Subroutines – reusable code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Subroutine libraries (e.g., BLAS)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9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APL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APL2STAT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N-way arrays, nested arrays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Generalized reduction, outer product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 operators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Turtle graphics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Recursion, list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Lisp, LispStat, </a:t>
                      </a: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ViSta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Object-oriented computing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programming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Regular expressions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Search, match, transform, apply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Data steps, PROC steps, BY processing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SAS macros, Output Delivery system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3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FF"/>
                        </a:buClr>
                        <a:buSzPct val="115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rgbClr val="FF0000"/>
                        </a:buClr>
                        <a:buSzPct val="11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8080"/>
                        </a:buClr>
                        <a:buSzPct val="12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Object-oriented methods,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tidyverse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dplyr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ggplot2,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Programming languages: Power &amp; elegance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13FE054-68A4-2FD9-6DFF-F0F30F8286BD}"/>
              </a:ext>
            </a:extLst>
          </p:cNvPr>
          <p:cNvCxnSpPr/>
          <p:nvPr/>
        </p:nvCxnSpPr>
        <p:spPr>
          <a:xfrm>
            <a:off x="2438400" y="1752600"/>
            <a:ext cx="0" cy="4343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D00A438-0D51-7853-E95D-76E8A248174D}"/>
              </a:ext>
            </a:extLst>
          </p:cNvPr>
          <p:cNvSpPr txBox="1"/>
          <p:nvPr/>
        </p:nvSpPr>
        <p:spPr>
          <a:xfrm>
            <a:off x="457199" y="1752600"/>
            <a:ext cx="1828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My journey</a:t>
            </a:r>
          </a:p>
          <a:p>
            <a:endParaRPr lang="en-CA" dirty="0"/>
          </a:p>
          <a:p>
            <a:r>
              <a:rPr lang="en-CA" dirty="0"/>
              <a:t>What did I learn along the way?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B6B470-3E5F-A351-252F-508838285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33" y="3241149"/>
            <a:ext cx="425267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book cover with white lines&#10;&#10;Description automatically generated">
            <a:extLst>
              <a:ext uri="{FF2B5EF4-FFF2-40B4-BE49-F238E27FC236}">
                <a16:creationId xmlns:a16="http://schemas.microsoft.com/office/drawing/2014/main" id="{6007EC4C-636E-59F5-989D-DB931A29E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52" y="3880691"/>
            <a:ext cx="405648" cy="6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424E0-2B04-8D1B-C9F0-F5EF4BCCD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50" y="5825761"/>
            <a:ext cx="377849" cy="590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2CDC1-84CC-F033-97C3-E53B93B1B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00" y="5186219"/>
            <a:ext cx="46079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97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2191D-9127-4AAA-88B3-FC7A243A6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90" y="2590800"/>
            <a:ext cx="723810" cy="704762"/>
          </a:xfrm>
          <a:prstGeom prst="rect">
            <a:avLst/>
          </a:prstGeom>
        </p:spPr>
      </p:pic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105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800" dirty="0"/>
              <a:t>Features: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Based on Lisp, but tuned to young minds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err="1"/>
              <a:t>Papert</a:t>
            </a:r>
            <a:r>
              <a:rPr lang="en-US" altLang="en-US" sz="2000" dirty="0"/>
              <a:t>: </a:t>
            </a:r>
            <a:r>
              <a:rPr lang="en-US" altLang="en-US" sz="2000" i="1" dirty="0" err="1"/>
              <a:t>Mindstorms</a:t>
            </a:r>
            <a:r>
              <a:rPr lang="en-US" altLang="en-US" sz="2000" i="1" dirty="0"/>
              <a:t>: Children, Computers, and Powerful Ideas</a:t>
            </a:r>
            <a:r>
              <a:rPr lang="en-US" altLang="en-US" sz="2000" dirty="0"/>
              <a:t> (1980)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Turtle graphics: draw by directing a turtle, not by (</a:t>
            </a:r>
            <a:r>
              <a:rPr lang="en-US" altLang="en-US" sz="2200" dirty="0" err="1"/>
              <a:t>x,y</a:t>
            </a:r>
            <a:r>
              <a:rPr lang="en-US" altLang="en-US" sz="2200" dirty="0"/>
              <a:t>) coords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Analytic geometry rests on a coordinate system.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Turtle geometry is "body syntonic“: Tell turtle what to do.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Data types: 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words, lists, arrays, property lists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Lists &amp; list processing: inherited from Lisp, but with gentler syntax. 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Lists are </a:t>
            </a:r>
            <a:r>
              <a:rPr lang="en-US" altLang="en-US" sz="1600" dirty="0">
                <a:solidFill>
                  <a:srgbClr val="000000"/>
                </a:solidFill>
              </a:rPr>
              <a:t>infinitely expandable &amp; </a:t>
            </a:r>
            <a:r>
              <a:rPr lang="en-US" altLang="en-US" sz="1600" dirty="0" err="1">
                <a:solidFill>
                  <a:srgbClr val="000000"/>
                </a:solidFill>
              </a:rPr>
              <a:t>nestable</a:t>
            </a:r>
            <a:r>
              <a:rPr lang="en-US" altLang="en-US" sz="1400" dirty="0">
                <a:solidFill>
                  <a:srgbClr val="000000"/>
                </a:solidFill>
              </a:rPr>
              <a:t>.</a:t>
            </a:r>
            <a:r>
              <a:rPr lang="en-US" altLang="en-US" sz="1400" dirty="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200" dirty="0">
                <a:solidFill>
                  <a:srgbClr val="000000"/>
                </a:solidFill>
              </a:rPr>
              <a:t>Recursion rather than iteration is the natural method to process lists</a:t>
            </a:r>
          </a:p>
          <a:p>
            <a:pPr>
              <a:lnSpc>
                <a:spcPct val="80000"/>
              </a:lnSpc>
            </a:pPr>
            <a:r>
              <a:rPr lang="en-US" altLang="en-US" sz="2200" dirty="0">
                <a:solidFill>
                  <a:srgbClr val="000000"/>
                </a:solidFill>
              </a:rPr>
              <a:t>Extensions: 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>
                <a:solidFill>
                  <a:srgbClr val="000000"/>
                </a:solidFill>
              </a:rPr>
              <a:t>multiple, animated turtles (sprites);</a:t>
            </a:r>
            <a:r>
              <a:rPr lang="en-US" altLang="en-US" sz="16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object-oriented programming (message passing) -&gt; </a:t>
            </a:r>
            <a:r>
              <a:rPr lang="en-US" altLang="en-US" sz="1600" dirty="0" err="1"/>
              <a:t>SmallTalk</a:t>
            </a:r>
            <a:endParaRPr lang="en-US" altLang="en-US" sz="1600" dirty="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Programming languages: Elegance - </a:t>
            </a:r>
            <a:r>
              <a:rPr lang="en-US" altLang="en-US" sz="3200" i="1"/>
              <a:t>Logo</a:t>
            </a:r>
          </a:p>
        </p:txBody>
      </p:sp>
      <p:pic>
        <p:nvPicPr>
          <p:cNvPr id="4" name="Picture 3" descr="A yellow and red book cover&#10;&#10;Description automatically generated">
            <a:extLst>
              <a:ext uri="{FF2B5EF4-FFF2-40B4-BE49-F238E27FC236}">
                <a16:creationId xmlns:a16="http://schemas.microsoft.com/office/drawing/2014/main" id="{A1AAC1A5-6CCD-1010-93E3-B53B252A9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19" y="1066800"/>
            <a:ext cx="725581" cy="1066800"/>
          </a:xfrm>
          <a:prstGeom prst="rect">
            <a:avLst/>
          </a:prstGeom>
        </p:spPr>
      </p:pic>
      <p:pic>
        <p:nvPicPr>
          <p:cNvPr id="6" name="Picture 5" descr="A person with a beard&#10;&#10;Description automatically generated">
            <a:extLst>
              <a:ext uri="{FF2B5EF4-FFF2-40B4-BE49-F238E27FC236}">
                <a16:creationId xmlns:a16="http://schemas.microsoft.com/office/drawing/2014/main" id="{23D56AAC-747E-BA0C-5EFF-2D46BFADA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60" y="1076325"/>
            <a:ext cx="74784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4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rgbClr val="002060"/>
          </a:solidFill>
        </p:spPr>
        <p:txBody>
          <a:bodyPr/>
          <a:lstStyle/>
          <a:p>
            <a:r>
              <a:rPr lang="en-US" altLang="en-US" dirty="0"/>
              <a:t>Logo : Turtle graphics</a:t>
            </a:r>
          </a:p>
        </p:txBody>
      </p:sp>
      <p:grpSp>
        <p:nvGrpSpPr>
          <p:cNvPr id="72720" name="Group 16"/>
          <p:cNvGrpSpPr>
            <a:grpSpLocks/>
          </p:cNvGrpSpPr>
          <p:nvPr/>
        </p:nvGrpSpPr>
        <p:grpSpPr bwMode="auto">
          <a:xfrm>
            <a:off x="476250" y="1724025"/>
            <a:ext cx="3905250" cy="2657475"/>
            <a:chOff x="300" y="1086"/>
            <a:chExt cx="2460" cy="1674"/>
          </a:xfrm>
        </p:grpSpPr>
        <p:pic>
          <p:nvPicPr>
            <p:cNvPr id="72708" name="Picture 4" descr="logo-turtle-graphic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04"/>
              <a:ext cx="2460" cy="1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1" name="Text Box 7"/>
            <p:cNvSpPr txBox="1">
              <a:spLocks noChangeArrowheads="1"/>
            </p:cNvSpPr>
            <p:nvPr/>
          </p:nvSpPr>
          <p:spPr bwMode="auto">
            <a:xfrm>
              <a:off x="300" y="1086"/>
              <a:ext cx="243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Turtle primitives: forward, back, left, right,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penup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pendown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...</a:t>
              </a:r>
            </a:p>
          </p:txBody>
        </p:sp>
      </p:grpSp>
      <p:pic>
        <p:nvPicPr>
          <p:cNvPr id="3" name="Picture 2" descr="A green turtle on a white background&#10;&#10;Description automatically generated">
            <a:extLst>
              <a:ext uri="{FF2B5EF4-FFF2-40B4-BE49-F238E27FC236}">
                <a16:creationId xmlns:a16="http://schemas.microsoft.com/office/drawing/2014/main" id="{2125862D-5E82-6DFB-D1D5-2F1D5AF6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4191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C1963-7EC7-8996-9E8C-8DB2FE04A674}"/>
              </a:ext>
            </a:extLst>
          </p:cNvPr>
          <p:cNvSpPr txBox="1"/>
          <p:nvPr/>
        </p:nvSpPr>
        <p:spPr>
          <a:xfrm>
            <a:off x="609600" y="50292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No need for (x, y) coordinates</a:t>
            </a:r>
          </a:p>
          <a:p>
            <a:r>
              <a:rPr lang="en-CA" dirty="0"/>
              <a:t>Just tell a turtle what to do!</a:t>
            </a:r>
          </a:p>
          <a:p>
            <a:endParaRPr lang="en-CA" dirty="0"/>
          </a:p>
          <a:p>
            <a:r>
              <a:rPr lang="en-CA" dirty="0"/>
              <a:t>How to encapsulate that?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09F9D-4087-0ABD-0B83-00EAC2F41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989" y="274638"/>
            <a:ext cx="981811" cy="9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08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DBD3F-3D51-244D-385F-05869608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D22B5BD-1862-1965-6288-AD410E400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rgbClr val="002060"/>
          </a:solidFill>
        </p:spPr>
        <p:txBody>
          <a:bodyPr/>
          <a:lstStyle/>
          <a:p>
            <a:r>
              <a:rPr lang="en-US" altLang="en-US" dirty="0"/>
              <a:t>Logo : Procedures</a:t>
            </a:r>
          </a:p>
        </p:txBody>
      </p:sp>
      <p:grpSp>
        <p:nvGrpSpPr>
          <p:cNvPr id="72720" name="Group 16">
            <a:extLst>
              <a:ext uri="{FF2B5EF4-FFF2-40B4-BE49-F238E27FC236}">
                <a16:creationId xmlns:a16="http://schemas.microsoft.com/office/drawing/2014/main" id="{138A2E6B-9645-260D-9E29-C5F3446CAB2E}"/>
              </a:ext>
            </a:extLst>
          </p:cNvPr>
          <p:cNvGrpSpPr>
            <a:grpSpLocks/>
          </p:cNvGrpSpPr>
          <p:nvPr/>
        </p:nvGrpSpPr>
        <p:grpSpPr bwMode="auto">
          <a:xfrm>
            <a:off x="476250" y="1724025"/>
            <a:ext cx="3905250" cy="2657475"/>
            <a:chOff x="300" y="1086"/>
            <a:chExt cx="2460" cy="1674"/>
          </a:xfrm>
        </p:grpSpPr>
        <p:pic>
          <p:nvPicPr>
            <p:cNvPr id="72708" name="Picture 4" descr="logo-turtle-graphics">
              <a:extLst>
                <a:ext uri="{FF2B5EF4-FFF2-40B4-BE49-F238E27FC236}">
                  <a16:creationId xmlns:a16="http://schemas.microsoft.com/office/drawing/2014/main" id="{976AEA40-D601-1436-F554-B39CD9460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04"/>
              <a:ext cx="2460" cy="1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1" name="Text Box 7">
              <a:extLst>
                <a:ext uri="{FF2B5EF4-FFF2-40B4-BE49-F238E27FC236}">
                  <a16:creationId xmlns:a16="http://schemas.microsoft.com/office/drawing/2014/main" id="{A04B96A2-52AE-3009-F0F5-73A1971A5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" y="1086"/>
              <a:ext cx="243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Turtle primitives: forward, back, left, right,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penup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pendown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...</a:t>
              </a:r>
            </a:p>
          </p:txBody>
        </p:sp>
      </p:grpSp>
      <p:grpSp>
        <p:nvGrpSpPr>
          <p:cNvPr id="72722" name="Group 18">
            <a:extLst>
              <a:ext uri="{FF2B5EF4-FFF2-40B4-BE49-F238E27FC236}">
                <a16:creationId xmlns:a16="http://schemas.microsoft.com/office/drawing/2014/main" id="{EE8F4F95-987F-F451-8411-36599E164600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4638675"/>
            <a:ext cx="6550026" cy="1966913"/>
            <a:chOff x="312" y="2922"/>
            <a:chExt cx="4126" cy="1239"/>
          </a:xfrm>
        </p:grpSpPr>
        <p:sp>
          <p:nvSpPr>
            <p:cNvPr id="72712" name="Text Box 8">
              <a:extLst>
                <a:ext uri="{FF2B5EF4-FFF2-40B4-BE49-F238E27FC236}">
                  <a16:creationId xmlns:a16="http://schemas.microsoft.com/office/drawing/2014/main" id="{6AD1AF23-2AF5-F6E6-AB90-76706C6CC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" y="3270"/>
              <a:ext cx="1362" cy="87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&gt; to </a:t>
              </a:r>
              <a:r>
                <a:rPr lang="en-US" altLang="en-US" sz="1400" dirty="0">
                  <a:solidFill>
                    <a:srgbClr val="0000FF"/>
                  </a:solidFill>
                </a:rPr>
                <a:t>spiral</a:t>
              </a:r>
              <a:r>
                <a:rPr lang="en-US" altLang="en-US" sz="1400" dirty="0">
                  <a:solidFill>
                    <a:srgbClr val="000000"/>
                  </a:solidFill>
                </a:rPr>
                <a:t> :size :angle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  if :size &gt; 100 [stop]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  forward :size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  right :angle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  </a:t>
              </a:r>
              <a:r>
                <a:rPr lang="en-US" altLang="en-US" sz="1400" dirty="0">
                  <a:solidFill>
                    <a:srgbClr val="0000FF"/>
                  </a:solidFill>
                </a:rPr>
                <a:t>spiral (:size + 2) :angle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  end </a:t>
              </a:r>
            </a:p>
          </p:txBody>
        </p:sp>
        <p:pic>
          <p:nvPicPr>
            <p:cNvPr id="72713" name="Picture 9" descr="logo-spiral">
              <a:extLst>
                <a:ext uri="{FF2B5EF4-FFF2-40B4-BE49-F238E27FC236}">
                  <a16:creationId xmlns:a16="http://schemas.microsoft.com/office/drawing/2014/main" id="{FA5B23AD-2174-EDBE-3E19-1613D68AF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" y="3162"/>
              <a:ext cx="708" cy="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4" name="Picture 10" descr="logo-spiral-0-91">
              <a:extLst>
                <a:ext uri="{FF2B5EF4-FFF2-40B4-BE49-F238E27FC236}">
                  <a16:creationId xmlns:a16="http://schemas.microsoft.com/office/drawing/2014/main" id="{D33709DA-AC34-BA4E-C24A-A0CE2CA1F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" y="3138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5" name="Text Box 11">
              <a:extLst>
                <a:ext uri="{FF2B5EF4-FFF2-40B4-BE49-F238E27FC236}">
                  <a16:creationId xmlns:a16="http://schemas.microsoft.com/office/drawing/2014/main" id="{AE13D3F8-A4E6-F399-8775-33362FD1D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6" y="3967"/>
              <a:ext cx="780" cy="19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&gt; spiral 0 90</a:t>
              </a:r>
            </a:p>
          </p:txBody>
        </p:sp>
        <p:sp>
          <p:nvSpPr>
            <p:cNvPr id="72717" name="Rectangle 13">
              <a:extLst>
                <a:ext uri="{FF2B5EF4-FFF2-40B4-BE49-F238E27FC236}">
                  <a16:creationId xmlns:a16="http://schemas.microsoft.com/office/drawing/2014/main" id="{2896DF8A-B885-2AEC-909C-FEBF6A040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967"/>
              <a:ext cx="733" cy="19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&gt; spiral 0 91</a:t>
              </a:r>
            </a:p>
          </p:txBody>
        </p:sp>
        <p:sp>
          <p:nvSpPr>
            <p:cNvPr id="72718" name="Text Box 14">
              <a:extLst>
                <a:ext uri="{FF2B5EF4-FFF2-40B4-BE49-F238E27FC236}">
                  <a16:creationId xmlns:a16="http://schemas.microsoft.com/office/drawing/2014/main" id="{9557D5FC-2BB3-1812-5B4F-022BB05E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" y="2922"/>
              <a:ext cx="14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srgbClr val="000000"/>
                  </a:solidFill>
                </a:rPr>
                <a:t>Recursive</a:t>
              </a:r>
              <a:r>
                <a:rPr lang="en-US" altLang="en-US" sz="1400" dirty="0">
                  <a:solidFill>
                    <a:srgbClr val="000000"/>
                  </a:solidFill>
                </a:rPr>
                <a:t> procedures:</a:t>
              </a:r>
            </a:p>
          </p:txBody>
        </p:sp>
      </p:grpSp>
      <p:grpSp>
        <p:nvGrpSpPr>
          <p:cNvPr id="72721" name="Group 17">
            <a:extLst>
              <a:ext uri="{FF2B5EF4-FFF2-40B4-BE49-F238E27FC236}">
                <a16:creationId xmlns:a16="http://schemas.microsoft.com/office/drawing/2014/main" id="{84590F85-25A7-2FC1-70D4-055E54236EA2}"/>
              </a:ext>
            </a:extLst>
          </p:cNvPr>
          <p:cNvGrpSpPr>
            <a:grpSpLocks/>
          </p:cNvGrpSpPr>
          <p:nvPr/>
        </p:nvGrpSpPr>
        <p:grpSpPr bwMode="auto">
          <a:xfrm>
            <a:off x="5114925" y="1800225"/>
            <a:ext cx="3848100" cy="1689100"/>
            <a:chOff x="3222" y="1134"/>
            <a:chExt cx="2424" cy="1064"/>
          </a:xfrm>
        </p:grpSpPr>
        <p:pic>
          <p:nvPicPr>
            <p:cNvPr id="72709" name="Picture 5" descr="logo-square">
              <a:extLst>
                <a:ext uri="{FF2B5EF4-FFF2-40B4-BE49-F238E27FC236}">
                  <a16:creationId xmlns:a16="http://schemas.microsoft.com/office/drawing/2014/main" id="{AB2D26FC-A9FE-D760-E3FF-D17979204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" y="1668"/>
              <a:ext cx="450" cy="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0" name="Text Box 6">
              <a:extLst>
                <a:ext uri="{FF2B5EF4-FFF2-40B4-BE49-F238E27FC236}">
                  <a16:creationId xmlns:a16="http://schemas.microsoft.com/office/drawing/2014/main" id="{13D57EA6-DA2F-ED06-752E-B1E4EF663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" y="1458"/>
              <a:ext cx="1332" cy="7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&gt; to </a:t>
              </a:r>
              <a:r>
                <a:rPr lang="en-US" altLang="en-US" sz="1400" dirty="0">
                  <a:solidFill>
                    <a:srgbClr val="0070C0"/>
                  </a:solidFill>
                </a:rPr>
                <a:t>square</a:t>
              </a:r>
              <a:r>
                <a:rPr lang="en-US" altLang="en-US" sz="1400" dirty="0">
                  <a:solidFill>
                    <a:srgbClr val="000000"/>
                  </a:solidFill>
                </a:rPr>
                <a:t> :side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repeat 4 [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fd</a:t>
              </a:r>
              <a:r>
                <a:rPr lang="en-US" altLang="en-US" sz="1400" dirty="0">
                  <a:solidFill>
                    <a:srgbClr val="000000"/>
                  </a:solidFill>
                </a:rPr>
                <a:t> :side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rt</a:t>
              </a:r>
              <a:r>
                <a:rPr lang="en-US" altLang="en-US" sz="1400" dirty="0">
                  <a:solidFill>
                    <a:srgbClr val="000000"/>
                  </a:solidFill>
                </a:rPr>
                <a:t> 90]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end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400" dirty="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&gt; </a:t>
              </a:r>
              <a:r>
                <a:rPr lang="en-US" altLang="en-US" sz="1400" dirty="0">
                  <a:solidFill>
                    <a:srgbClr val="0070C0"/>
                  </a:solidFill>
                </a:rPr>
                <a:t>square</a:t>
              </a:r>
              <a:r>
                <a:rPr lang="en-US" altLang="en-US" sz="1400" dirty="0">
                  <a:solidFill>
                    <a:srgbClr val="000000"/>
                  </a:solidFill>
                </a:rPr>
                <a:t> 100</a:t>
              </a:r>
            </a:p>
          </p:txBody>
        </p:sp>
        <p:sp>
          <p:nvSpPr>
            <p:cNvPr id="72719" name="Text Box 15">
              <a:extLst>
                <a:ext uri="{FF2B5EF4-FFF2-40B4-BE49-F238E27FC236}">
                  <a16:creationId xmlns:a16="http://schemas.microsoft.com/office/drawing/2014/main" id="{AB3B738E-F7B2-B7A3-40F7-ABA188A01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2" y="1134"/>
              <a:ext cx="24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Logo </a:t>
              </a:r>
              <a:r>
                <a:rPr lang="en-US" altLang="en-US" sz="1400" b="1" dirty="0">
                  <a:solidFill>
                    <a:srgbClr val="000000"/>
                  </a:solidFill>
                </a:rPr>
                <a:t>procedures</a:t>
              </a:r>
              <a:r>
                <a:rPr lang="en-US" altLang="en-US" sz="1400" dirty="0">
                  <a:solidFill>
                    <a:srgbClr val="000000"/>
                  </a:solidFill>
                </a:rPr>
                <a:t>: teach the turtle a new word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BE2257A8-1CC9-FA94-476D-B0E2074C3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120198"/>
            <a:ext cx="1513046" cy="217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5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rgbClr val="002060"/>
          </a:solidFill>
        </p:spPr>
        <p:txBody>
          <a:bodyPr/>
          <a:lstStyle/>
          <a:p>
            <a:r>
              <a:rPr lang="en-US" altLang="en-US"/>
              <a:t>Logo : Hilbert curves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400050" y="3486150"/>
            <a:ext cx="2705100" cy="2025650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 w="1905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to Hilbert0 :turn :size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right :turn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>
                <a:solidFill>
                  <a:srgbClr val="0070C0"/>
                </a:solidFill>
              </a:rPr>
              <a:t>forward</a:t>
            </a:r>
            <a:r>
              <a:rPr lang="en-US" altLang="en-US" sz="1400" dirty="0">
                <a:solidFill>
                  <a:srgbClr val="000000"/>
                </a:solidFill>
              </a:rPr>
              <a:t> :size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left :turn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>
                <a:solidFill>
                  <a:srgbClr val="0070C0"/>
                </a:solidFill>
              </a:rPr>
              <a:t>forward</a:t>
            </a:r>
            <a:r>
              <a:rPr lang="en-US" altLang="en-US" sz="1400" dirty="0">
                <a:solidFill>
                  <a:srgbClr val="000000"/>
                </a:solidFill>
              </a:rPr>
              <a:t> :size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left :turn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>
                <a:solidFill>
                  <a:srgbClr val="0070C0"/>
                </a:solidFill>
              </a:rPr>
              <a:t>forward</a:t>
            </a:r>
            <a:r>
              <a:rPr lang="en-US" altLang="en-US" sz="1400" dirty="0">
                <a:solidFill>
                  <a:srgbClr val="000000"/>
                </a:solidFill>
              </a:rPr>
              <a:t> :size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 right :turn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end</a:t>
            </a:r>
          </a:p>
        </p:txBody>
      </p:sp>
      <p:pic>
        <p:nvPicPr>
          <p:cNvPr id="75803" name="Picture 27" descr="logo-Hilbert-1-90-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847850"/>
            <a:ext cx="1009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3686175" y="3524250"/>
            <a:ext cx="4905375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Start with some basic shape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What happens if you replace each </a:t>
            </a:r>
            <a:r>
              <a:rPr lang="en-US" altLang="en-US" sz="1400" dirty="0">
                <a:solidFill>
                  <a:srgbClr val="0070C0"/>
                </a:solidFill>
              </a:rPr>
              <a:t>line</a:t>
            </a:r>
            <a:r>
              <a:rPr lang="en-US" altLang="en-US" sz="1400" dirty="0">
                <a:solidFill>
                  <a:srgbClr val="000000"/>
                </a:solidFill>
              </a:rPr>
              <a:t> with a smaller copy of the basic shape?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What happens if you continue this process?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What happens if you choose a different basic shape?</a:t>
            </a:r>
          </a:p>
        </p:txBody>
      </p:sp>
      <p:pic>
        <p:nvPicPr>
          <p:cNvPr id="75805" name="Picture 29" descr="logo-Hilbert-2-90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924050"/>
            <a:ext cx="1041400" cy="11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07" name="Text Box 31"/>
          <p:cNvSpPr txBox="1">
            <a:spLocks noChangeArrowheads="1"/>
          </p:cNvSpPr>
          <p:nvPr/>
        </p:nvSpPr>
        <p:spPr bwMode="auto">
          <a:xfrm>
            <a:off x="4143375" y="1933575"/>
            <a:ext cx="452437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Logo was more than just pretty pictures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It was graphics &amp; mathematics for young minds: </a:t>
            </a:r>
            <a:r>
              <a:rPr lang="en-US" altLang="en-US" b="1" dirty="0">
                <a:solidFill>
                  <a:srgbClr val="000000"/>
                </a:solidFill>
              </a:rPr>
              <a:t>A language for learning</a:t>
            </a:r>
          </a:p>
        </p:txBody>
      </p:sp>
    </p:spTree>
    <p:extLst>
      <p:ext uri="{BB962C8B-B14F-4D97-AF65-F5344CB8AC3E}">
        <p14:creationId xmlns:p14="http://schemas.microsoft.com/office/powerpoint/2010/main" val="24146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rgbClr val="002060"/>
          </a:solidFill>
        </p:spPr>
        <p:txBody>
          <a:bodyPr/>
          <a:lstStyle/>
          <a:p>
            <a:r>
              <a:rPr lang="en-US" altLang="en-US"/>
              <a:t>Logo : Hilbert curves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0050" y="1646238"/>
            <a:ext cx="8229600" cy="4973637"/>
            <a:chOff x="400050" y="1646238"/>
            <a:chExt cx="8229600" cy="4973637"/>
          </a:xfrm>
        </p:grpSpPr>
        <p:sp>
          <p:nvSpPr>
            <p:cNvPr id="88067" name="Text Box 3"/>
            <p:cNvSpPr txBox="1">
              <a:spLocks noChangeArrowheads="1"/>
            </p:cNvSpPr>
            <p:nvPr/>
          </p:nvSpPr>
          <p:spPr bwMode="auto">
            <a:xfrm>
              <a:off x="400050" y="3486150"/>
              <a:ext cx="2705100" cy="308927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to Hilbert :depth :turn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if :depth = 0 [stop]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right :turn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</a:t>
              </a:r>
              <a:r>
                <a:rPr lang="en-US" altLang="en-US" sz="1400" dirty="0">
                  <a:solidFill>
                    <a:srgbClr val="0000FF"/>
                  </a:solidFill>
                </a:rPr>
                <a:t>Hilbert (:depth-1) -:turn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forward :size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left :turn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</a:t>
              </a:r>
              <a:r>
                <a:rPr lang="en-US" altLang="en-US" sz="1400" dirty="0">
                  <a:solidFill>
                    <a:srgbClr val="0000FF"/>
                  </a:solidFill>
                </a:rPr>
                <a:t>Hilbert (:depth-1)  :turn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forward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</a:t>
              </a:r>
              <a:r>
                <a:rPr lang="en-US" altLang="en-US" sz="1400" dirty="0">
                  <a:solidFill>
                    <a:srgbClr val="0000FF"/>
                  </a:solidFill>
                </a:rPr>
                <a:t>Hilbert (:depth-1)  :turn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left :turn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forward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</a:t>
              </a:r>
              <a:r>
                <a:rPr lang="en-US" altLang="en-US" sz="1400" dirty="0">
                  <a:solidFill>
                    <a:srgbClr val="0000FF"/>
                  </a:solidFill>
                </a:rPr>
                <a:t>Hilbert (:depth-1) -:turn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right :turn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end</a:t>
              </a:r>
            </a:p>
          </p:txBody>
        </p:sp>
        <p:grpSp>
          <p:nvGrpSpPr>
            <p:cNvPr id="88068" name="Group 4"/>
            <p:cNvGrpSpPr>
              <a:grpSpLocks/>
            </p:cNvGrpSpPr>
            <p:nvPr/>
          </p:nvGrpSpPr>
          <p:grpSpPr bwMode="auto">
            <a:xfrm>
              <a:off x="609600" y="1646238"/>
              <a:ext cx="7870825" cy="1373187"/>
              <a:chOff x="462" y="3359"/>
              <a:chExt cx="4958" cy="865"/>
            </a:xfrm>
          </p:grpSpPr>
          <p:pic>
            <p:nvPicPr>
              <p:cNvPr id="88069" name="Picture 5" descr="logo-Hilbert-1-90-6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" y="3447"/>
                <a:ext cx="610" cy="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70" name="Picture 6" descr="logo-Hilbert-2-90-3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0" y="3361"/>
                <a:ext cx="789" cy="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71" name="Picture 7" descr="logo-Hilbert-3-90-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" y="3360"/>
                <a:ext cx="800" cy="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72" name="Picture 8" descr="logo-Hilbert-4-90-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5" y="3362"/>
                <a:ext cx="800" cy="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73" name="Picture 9" descr="logo-Hilbert-5-90-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4" y="3359"/>
                <a:ext cx="806" cy="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438525" y="3476625"/>
              <a:ext cx="50006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B0F0"/>
                  </a:solidFill>
                </a:rPr>
                <a:t>Hilbert curve</a:t>
              </a:r>
              <a:r>
                <a:rPr lang="en-US" altLang="en-US" dirty="0">
                  <a:solidFill>
                    <a:srgbClr val="000000"/>
                  </a:solidFill>
                </a:rPr>
                <a:t>: A continuous, space-filling fractal, of </a:t>
              </a:r>
              <a:r>
                <a:rPr lang="en-US" altLang="en-US" dirty="0" err="1">
                  <a:solidFill>
                    <a:srgbClr val="000000"/>
                  </a:solidFill>
                </a:rPr>
                <a:t>Hausdorff</a:t>
              </a:r>
              <a:r>
                <a:rPr lang="en-US" altLang="en-US" dirty="0">
                  <a:solidFill>
                    <a:srgbClr val="000000"/>
                  </a:solidFill>
                </a:rPr>
                <a:t> dimension 2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3438525" y="4371975"/>
              <a:ext cx="517207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70C0"/>
                  </a:solidFill>
                </a:rPr>
                <a:t>Theorem</a:t>
              </a:r>
              <a:r>
                <a:rPr lang="en-US" altLang="en-US" sz="1400" dirty="0">
                  <a:solidFill>
                    <a:srgbClr val="000000"/>
                  </a:solidFill>
                </a:rPr>
                <a:t> (Hilbert, 1891): The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euclidean</a:t>
              </a:r>
              <a:r>
                <a:rPr lang="en-US" altLang="en-US" sz="1400" dirty="0">
                  <a:solidFill>
                    <a:srgbClr val="000000"/>
                  </a:solidFill>
                </a:rPr>
                <a:t> length of the n-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th</a:t>
              </a:r>
              <a:r>
                <a:rPr lang="en-US" altLang="en-US" sz="1400" dirty="0">
                  <a:solidFill>
                    <a:srgbClr val="000000"/>
                  </a:solidFill>
                </a:rPr>
                <a:t> depth Hilbert curve,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H</a:t>
              </a:r>
              <a:r>
                <a:rPr lang="en-US" altLang="en-US" sz="1400" baseline="-25000" dirty="0" err="1">
                  <a:solidFill>
                    <a:srgbClr val="000000"/>
                  </a:solidFill>
                </a:rPr>
                <a:t>n</a:t>
              </a:r>
              <a:r>
                <a:rPr lang="en-US" altLang="en-US" sz="1400" dirty="0">
                  <a:solidFill>
                    <a:srgbClr val="000000"/>
                  </a:solidFill>
                </a:rPr>
                <a:t> is </a:t>
              </a:r>
            </a:p>
          </p:txBody>
        </p:sp>
        <p:pic>
          <p:nvPicPr>
            <p:cNvPr id="88076" name="Picture 12" descr="\textstyle 2^n - {1 \over 2^n} 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075" y="4657725"/>
              <a:ext cx="59055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3714750" y="5010150"/>
              <a:ext cx="49149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70C0"/>
                  </a:solidFill>
                </a:rPr>
                <a:t>Proof </a:t>
              </a:r>
              <a:r>
                <a:rPr lang="en-US" altLang="en-US" sz="1400" dirty="0">
                  <a:solidFill>
                    <a:srgbClr val="000000"/>
                  </a:solidFill>
                </a:rPr>
                <a:t>(by enumeration): Redefine forward to calculate total turtle path length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3714750" y="5657850"/>
              <a:ext cx="4657725" cy="96202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905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to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forward.length</a:t>
              </a:r>
              <a:r>
                <a:rPr lang="en-US" altLang="en-US" sz="1400" dirty="0">
                  <a:solidFill>
                    <a:srgbClr val="000000"/>
                  </a:solidFill>
                </a:rPr>
                <a:t>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make "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total.length</a:t>
              </a:r>
              <a:r>
                <a:rPr lang="en-US" altLang="en-US" sz="1400" dirty="0">
                  <a:solidFill>
                    <a:srgbClr val="000000"/>
                  </a:solidFill>
                </a:rPr>
                <a:t> :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total.length</a:t>
              </a:r>
              <a:r>
                <a:rPr lang="en-US" altLang="en-US" sz="1400" dirty="0">
                  <a:solidFill>
                    <a:srgbClr val="000000"/>
                  </a:solidFill>
                </a:rPr>
                <a:t> +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forward :size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  end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4269" y="1281667"/>
            <a:ext cx="84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depth: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1688" y="1281667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depth: 2</a:t>
            </a:r>
          </a:p>
        </p:txBody>
      </p:sp>
      <p:sp>
        <p:nvSpPr>
          <p:cNvPr id="7" name="Rectangle 6"/>
          <p:cNvSpPr/>
          <p:nvPr/>
        </p:nvSpPr>
        <p:spPr>
          <a:xfrm>
            <a:off x="3791016" y="1281667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depth: 3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8345" y="1281667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depth: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0900" y="1281667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depth: 5</a:t>
            </a:r>
          </a:p>
        </p:txBody>
      </p:sp>
    </p:spTree>
    <p:extLst>
      <p:ext uri="{BB962C8B-B14F-4D97-AF65-F5344CB8AC3E}">
        <p14:creationId xmlns:p14="http://schemas.microsoft.com/office/powerpoint/2010/main" val="1559462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Logo: Tower of Hanoi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38</a:t>
            </a:fld>
            <a:endParaRPr lang="en-US"/>
          </a:p>
        </p:txBody>
      </p:sp>
      <p:pic>
        <p:nvPicPr>
          <p:cNvPr id="1026" name="Picture 2" descr="Image result for tower of hano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200400"/>
            <a:ext cx="24545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450449"/>
            <a:ext cx="6485096" cy="156966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to Hanoi :n :start :goal :spare         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# move disks 1:n from START to GOAL 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if :n=0 [stop]                                    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# are we done?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Hanoi</a:t>
            </a:r>
            <a:r>
              <a:rPr lang="en-US" sz="1600" dirty="0">
                <a:latin typeface="Arial Narrow" panose="020B0606020202030204" pitchFamily="34" charset="0"/>
              </a:rPr>
              <a:t> :n-1 :start :spare :goal          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# move disks 1:n-1 from START to SPARE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move :n :start :goal                         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# move disk n from START to GOAL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Hanoi</a:t>
            </a:r>
            <a:r>
              <a:rPr lang="en-US" sz="1600" dirty="0">
                <a:latin typeface="Arial Narrow" panose="020B0606020202030204" pitchFamily="34" charset="0"/>
              </a:rPr>
              <a:t> :n-1 :spare :goal :start          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# move disks 1:n-1 from SPARE to GOAL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" y="3191559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Tower of Hanoi problem has an elegant solution  in Logo</a:t>
            </a:r>
          </a:p>
          <a:p>
            <a:r>
              <a:rPr lang="en-US" sz="1600" dirty="0"/>
              <a:t>Change the ‘move’ instruction to render on screen or by a robot!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3" y="4467225"/>
            <a:ext cx="3190875" cy="214312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26" idx="0"/>
          </p:cNvCxnSpPr>
          <p:nvPr/>
        </p:nvCxnSpPr>
        <p:spPr>
          <a:xfrm flipH="1" flipV="1">
            <a:off x="6553200" y="2080230"/>
            <a:ext cx="655797" cy="11201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10399" y="1828800"/>
            <a:ext cx="1636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direct translation of an algorithm into code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1030069"/>
            <a:ext cx="8190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Move N disks from one pole to another, with no disk ever resting on a disk smaller than itself.</a:t>
            </a:r>
          </a:p>
        </p:txBody>
      </p:sp>
    </p:spTree>
    <p:extLst>
      <p:ext uri="{BB962C8B-B14F-4D97-AF65-F5344CB8AC3E}">
        <p14:creationId xmlns:p14="http://schemas.microsoft.com/office/powerpoint/2010/main" val="2433388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Graphics programming languages: SAS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19400"/>
          </a:xfrm>
        </p:spPr>
        <p:txBody>
          <a:bodyPr/>
          <a:lstStyle/>
          <a:p>
            <a:r>
              <a:rPr lang="en-US" dirty="0"/>
              <a:t>SAS: procedures + annotate facility + macros</a:t>
            </a:r>
          </a:p>
          <a:p>
            <a:pPr lvl="1"/>
            <a:r>
              <a:rPr lang="en-US" dirty="0"/>
              <a:t>PROC GPLOT (</a:t>
            </a:r>
            <a:r>
              <a:rPr lang="en-US" dirty="0" err="1"/>
              <a:t>x,y</a:t>
            </a:r>
            <a:r>
              <a:rPr lang="en-US" dirty="0"/>
              <a:t> plots), PROC GCHART, PROC GMAP, …</a:t>
            </a:r>
          </a:p>
          <a:p>
            <a:pPr lvl="1"/>
            <a:r>
              <a:rPr lang="en-US" dirty="0"/>
              <a:t>Annotate: data set with instructions (move, draw, text, fonts, colors)</a:t>
            </a:r>
          </a:p>
          <a:p>
            <a:pPr lvl="1"/>
            <a:r>
              <a:rPr lang="en-US" dirty="0"/>
              <a:t>Macros: Create a new, generic plot type,  combining PROC steps and DATA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79400" y="4095257"/>
            <a:ext cx="8686800" cy="1447800"/>
            <a:chOff x="381000" y="2590800"/>
            <a:chExt cx="8686800" cy="1447800"/>
          </a:xfrm>
        </p:grpSpPr>
        <p:grpSp>
          <p:nvGrpSpPr>
            <p:cNvPr id="19" name="Group 18"/>
            <p:cNvGrpSpPr/>
            <p:nvPr/>
          </p:nvGrpSpPr>
          <p:grpSpPr>
            <a:xfrm>
              <a:off x="381000" y="2590800"/>
              <a:ext cx="8686800" cy="1447800"/>
              <a:chOff x="381000" y="2590800"/>
              <a:chExt cx="8686800" cy="1447800"/>
            </a:xfrm>
          </p:grpSpPr>
          <p:grpSp>
            <p:nvGrpSpPr>
              <p:cNvPr id="23" name="Group 15"/>
              <p:cNvGrpSpPr>
                <a:grpSpLocks/>
              </p:cNvGrpSpPr>
              <p:nvPr/>
            </p:nvGrpSpPr>
            <p:grpSpPr bwMode="auto">
              <a:xfrm>
                <a:off x="381000" y="2667000"/>
                <a:ext cx="2286000" cy="1295400"/>
                <a:chOff x="240" y="1728"/>
                <a:chExt cx="1440" cy="816"/>
              </a:xfrm>
            </p:grpSpPr>
            <p:sp>
              <p:nvSpPr>
                <p:cNvPr id="33" name="AutoShape 7"/>
                <p:cNvSpPr>
                  <a:spLocks noChangeArrowheads="1"/>
                </p:cNvSpPr>
                <p:nvPr/>
              </p:nvSpPr>
              <p:spPr bwMode="auto">
                <a:xfrm>
                  <a:off x="240" y="1728"/>
                  <a:ext cx="1344" cy="816"/>
                </a:xfrm>
                <a:prstGeom prst="flowChartPunchedCard">
                  <a:avLst/>
                </a:prstGeom>
                <a:solidFill>
                  <a:schemeClr val="accent1">
                    <a:alpha val="50195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88" y="1824"/>
                  <a:ext cx="1392" cy="6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data class;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input age sex </a:t>
                  </a:r>
                  <a:r>
                    <a:rPr lang="en-US" altLang="en-US" sz="1200" dirty="0" err="1">
                      <a:latin typeface="SAS Monospace" pitchFamily="49" charset="0"/>
                    </a:rPr>
                    <a:t>ht</a:t>
                  </a:r>
                  <a:r>
                    <a:rPr lang="en-US" altLang="en-US" sz="1200" dirty="0">
                      <a:latin typeface="SAS Monospace" pitchFamily="49" charset="0"/>
                    </a:rPr>
                    <a:t> </a:t>
                  </a:r>
                  <a:r>
                    <a:rPr lang="en-US" altLang="en-US" sz="1200" dirty="0" err="1">
                      <a:latin typeface="SAS Monospace" pitchFamily="49" charset="0"/>
                    </a:rPr>
                    <a:t>wt</a:t>
                  </a:r>
                  <a:r>
                    <a:rPr lang="en-US" altLang="en-US" sz="1200" dirty="0">
                      <a:latin typeface="SAS Monospace" pitchFamily="49" charset="0"/>
                    </a:rPr>
                    <a:t>;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 err="1">
                      <a:latin typeface="SAS Monospace" pitchFamily="49" charset="0"/>
                    </a:rPr>
                    <a:t>datalines</a:t>
                  </a:r>
                  <a:r>
                    <a:rPr lang="en-US" altLang="en-US" sz="1200" dirty="0">
                      <a:latin typeface="SAS Monospace" pitchFamily="49" charset="0"/>
                    </a:rPr>
                    <a:t>;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20 M 75 152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22 F 69 132</a:t>
                  </a:r>
                </a:p>
              </p:txBody>
            </p:sp>
          </p:grpSp>
          <p:grpSp>
            <p:nvGrpSpPr>
              <p:cNvPr id="24" name="Group 16"/>
              <p:cNvGrpSpPr>
                <a:grpSpLocks/>
              </p:cNvGrpSpPr>
              <p:nvPr/>
            </p:nvGrpSpPr>
            <p:grpSpPr bwMode="auto">
              <a:xfrm>
                <a:off x="3149600" y="2705100"/>
                <a:ext cx="1905000" cy="1219200"/>
                <a:chOff x="1952" y="1680"/>
                <a:chExt cx="1200" cy="768"/>
              </a:xfrm>
            </p:grpSpPr>
            <p:sp>
              <p:nvSpPr>
                <p:cNvPr id="31" name="AutoShape 6"/>
                <p:cNvSpPr>
                  <a:spLocks noChangeArrowheads="1"/>
                </p:cNvSpPr>
                <p:nvPr/>
              </p:nvSpPr>
              <p:spPr bwMode="auto">
                <a:xfrm>
                  <a:off x="1968" y="1680"/>
                  <a:ext cx="1056" cy="768"/>
                </a:xfrm>
                <a:prstGeom prst="flowChartAlternateProcess">
                  <a:avLst/>
                </a:prstGeom>
                <a:solidFill>
                  <a:srgbClr val="FFCC99">
                    <a:alpha val="50195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952" y="1764"/>
                  <a:ext cx="1200" cy="6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proc </a:t>
                  </a:r>
                  <a:r>
                    <a:rPr lang="en-US" altLang="en-US" sz="1200" dirty="0" err="1">
                      <a:latin typeface="SAS Monospace" pitchFamily="49" charset="0"/>
                    </a:rPr>
                    <a:t>glm</a:t>
                  </a:r>
                  <a:r>
                    <a:rPr lang="en-US" altLang="en-US" sz="1200" dirty="0">
                      <a:latin typeface="SAS Monospace" pitchFamily="49" charset="0"/>
                    </a:rPr>
                    <a:t> data=class;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 class sex;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 model </a:t>
                  </a:r>
                  <a:r>
                    <a:rPr lang="en-US" altLang="en-US" sz="1200" dirty="0" err="1">
                      <a:latin typeface="SAS Monospace" pitchFamily="49" charset="0"/>
                    </a:rPr>
                    <a:t>wt</a:t>
                  </a:r>
                  <a:r>
                    <a:rPr lang="en-US" altLang="en-US" sz="1200" dirty="0">
                      <a:latin typeface="SAS Monospace" pitchFamily="49" charset="0"/>
                    </a:rPr>
                    <a:t> = </a:t>
                  </a:r>
                  <a:r>
                    <a:rPr lang="en-US" altLang="en-US" sz="1200" dirty="0" err="1">
                      <a:latin typeface="SAS Monospace" pitchFamily="49" charset="0"/>
                    </a:rPr>
                    <a:t>ht</a:t>
                  </a:r>
                  <a:r>
                    <a:rPr lang="en-US" altLang="en-US" sz="1200" dirty="0">
                      <a:latin typeface="SAS Monospace" pitchFamily="49" charset="0"/>
                    </a:rPr>
                    <a:t> sex;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 output out=results</a:t>
                  </a:r>
                </a:p>
                <a:p>
                  <a:pPr eaLnBrk="1" hangingPunct="1">
                    <a:spcBef>
                      <a:spcPct val="5000"/>
                    </a:spcBef>
                  </a:pPr>
                  <a:r>
                    <a:rPr lang="en-US" altLang="en-US" sz="1200" dirty="0">
                      <a:latin typeface="SAS Monospace" pitchFamily="49" charset="0"/>
                    </a:rPr>
                    <a:t>    p=predict r=</a:t>
                  </a:r>
                  <a:r>
                    <a:rPr lang="en-US" altLang="en-US" sz="1200" dirty="0" err="1">
                      <a:latin typeface="SAS Monospace" pitchFamily="49" charset="0"/>
                    </a:rPr>
                    <a:t>resid</a:t>
                  </a:r>
                  <a:r>
                    <a:rPr lang="en-US" altLang="en-US" sz="1200" dirty="0">
                      <a:latin typeface="SAS Monospace" pitchFamily="49" charset="0"/>
                    </a:rPr>
                    <a:t>;</a:t>
                  </a:r>
                </a:p>
              </p:txBody>
            </p:sp>
          </p:grpSp>
          <p:grpSp>
            <p:nvGrpSpPr>
              <p:cNvPr id="25" name="Group 17"/>
              <p:cNvGrpSpPr>
                <a:grpSpLocks/>
              </p:cNvGrpSpPr>
              <p:nvPr/>
            </p:nvGrpSpPr>
            <p:grpSpPr bwMode="auto">
              <a:xfrm>
                <a:off x="5435600" y="2590800"/>
                <a:ext cx="1143000" cy="1447800"/>
                <a:chOff x="3456" y="1632"/>
                <a:chExt cx="720" cy="912"/>
              </a:xfrm>
            </p:grpSpPr>
            <p:sp>
              <p:nvSpPr>
                <p:cNvPr id="29" name="AutoShape 11"/>
                <p:cNvSpPr>
                  <a:spLocks noChangeArrowheads="1"/>
                </p:cNvSpPr>
                <p:nvPr/>
              </p:nvSpPr>
              <p:spPr bwMode="auto">
                <a:xfrm>
                  <a:off x="3456" y="1632"/>
                  <a:ext cx="720" cy="912"/>
                </a:xfrm>
                <a:prstGeom prst="flowChartMagneticDisk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528" y="1680"/>
                  <a:ext cx="57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800" dirty="0">
                      <a:solidFill>
                        <a:schemeClr val="bg1"/>
                      </a:solidFill>
                    </a:rPr>
                    <a:t>results</a:t>
                  </a:r>
                </a:p>
              </p:txBody>
            </p:sp>
          </p:grpSp>
          <p:grpSp>
            <p:nvGrpSpPr>
              <p:cNvPr id="26" name="Group 18"/>
              <p:cNvGrpSpPr>
                <a:grpSpLocks/>
              </p:cNvGrpSpPr>
              <p:nvPr/>
            </p:nvGrpSpPr>
            <p:grpSpPr bwMode="auto">
              <a:xfrm>
                <a:off x="7010400" y="2933700"/>
                <a:ext cx="2057400" cy="762000"/>
                <a:chOff x="4416" y="1824"/>
                <a:chExt cx="1296" cy="480"/>
              </a:xfrm>
            </p:grpSpPr>
            <p:sp>
              <p:nvSpPr>
                <p:cNvPr id="27" name="AutoShape 12"/>
                <p:cNvSpPr>
                  <a:spLocks noChangeArrowheads="1"/>
                </p:cNvSpPr>
                <p:nvPr/>
              </p:nvSpPr>
              <p:spPr bwMode="auto">
                <a:xfrm>
                  <a:off x="4416" y="1824"/>
                  <a:ext cx="1248" cy="480"/>
                </a:xfrm>
                <a:prstGeom prst="flowChartAlternateProcess">
                  <a:avLst/>
                </a:prstGeom>
                <a:solidFill>
                  <a:srgbClr val="FFCC99">
                    <a:alpha val="50195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416" y="1824"/>
                  <a:ext cx="129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sz="1000" dirty="0">
                      <a:latin typeface="SAS Monospace" pitchFamily="49" charset="0"/>
                    </a:rPr>
                    <a:t>proc </a:t>
                  </a:r>
                  <a:r>
                    <a:rPr lang="en-US" altLang="en-US" sz="1000" dirty="0" err="1">
                      <a:latin typeface="SAS Monospace" pitchFamily="49" charset="0"/>
                    </a:rPr>
                    <a:t>gplot</a:t>
                  </a:r>
                  <a:r>
                    <a:rPr lang="en-US" altLang="en-US" sz="1000" dirty="0">
                      <a:latin typeface="SAS Monospace" pitchFamily="49" charset="0"/>
                    </a:rPr>
                    <a:t> data=results;</a:t>
                  </a:r>
                </a:p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sz="1000" dirty="0">
                      <a:latin typeface="SAS Monospace" pitchFamily="49" charset="0"/>
                    </a:rPr>
                    <a:t>  plot </a:t>
                  </a:r>
                  <a:r>
                    <a:rPr lang="en-US" altLang="en-US" sz="1000" dirty="0" err="1">
                      <a:latin typeface="SAS Monospace" pitchFamily="49" charset="0"/>
                    </a:rPr>
                    <a:t>wt</a:t>
                  </a:r>
                  <a:r>
                    <a:rPr lang="en-US" altLang="en-US" sz="1000" dirty="0">
                      <a:latin typeface="SAS Monospace" pitchFamily="49" charset="0"/>
                    </a:rPr>
                    <a:t> * </a:t>
                  </a:r>
                  <a:r>
                    <a:rPr lang="en-US" altLang="en-US" sz="1000" dirty="0" err="1">
                      <a:latin typeface="SAS Monospace" pitchFamily="49" charset="0"/>
                    </a:rPr>
                    <a:t>ht</a:t>
                  </a:r>
                  <a:r>
                    <a:rPr lang="en-US" altLang="en-US" sz="1000" dirty="0">
                      <a:latin typeface="SAS Monospace" pitchFamily="49" charset="0"/>
                    </a:rPr>
                    <a:t> = sex;</a:t>
                  </a:r>
                </a:p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sz="1000" dirty="0">
                      <a:latin typeface="SAS Monospace" pitchFamily="49" charset="0"/>
                    </a:rPr>
                    <a:t>  symbol1 ...</a:t>
                  </a:r>
                </a:p>
                <a:p>
                  <a:pPr eaLnBrk="1" hangingPunct="1">
                    <a:spcBef>
                      <a:spcPct val="0"/>
                    </a:spcBef>
                  </a:pPr>
                  <a:r>
                    <a:rPr lang="en-US" altLang="en-US" sz="1000" dirty="0">
                      <a:latin typeface="SAS Monospace" pitchFamily="49" charset="0"/>
                    </a:rPr>
                    <a:t>  symbol2 ... </a:t>
                  </a:r>
                </a:p>
              </p:txBody>
            </p:sp>
          </p:grpSp>
        </p:grp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2362200" y="3276600"/>
              <a:ext cx="7620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4648200" y="3276600"/>
              <a:ext cx="7620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6172200" y="3276600"/>
              <a:ext cx="762000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35" y="5449642"/>
            <a:ext cx="1543497" cy="124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27" idx="2"/>
          </p:cNvCxnSpPr>
          <p:nvPr/>
        </p:nvCxnSpPr>
        <p:spPr>
          <a:xfrm flipH="1">
            <a:off x="7467600" y="5200157"/>
            <a:ext cx="431800" cy="4386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" y="581025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 gave up SAS: This works well, and is very powerful, but lacks elegance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B3A9D-1632-89AB-8B6F-D33DD92D7C1A}"/>
              </a:ext>
            </a:extLst>
          </p:cNvPr>
          <p:cNvSpPr txBox="1"/>
          <p:nvPr/>
        </p:nvSpPr>
        <p:spPr>
          <a:xfrm>
            <a:off x="738187" y="3823746"/>
            <a:ext cx="121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DATA step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87DCF-2C1B-49B6-C899-8D38B740B7C4}"/>
              </a:ext>
            </a:extLst>
          </p:cNvPr>
          <p:cNvSpPr txBox="1"/>
          <p:nvPr/>
        </p:nvSpPr>
        <p:spPr>
          <a:xfrm>
            <a:off x="3265487" y="3810088"/>
            <a:ext cx="121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PROC step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AF7B7B-984A-1F89-6C46-2E3AF370F5D3}"/>
              </a:ext>
            </a:extLst>
          </p:cNvPr>
          <p:cNvSpPr txBox="1"/>
          <p:nvPr/>
        </p:nvSpPr>
        <p:spPr>
          <a:xfrm>
            <a:off x="6994296" y="3819341"/>
            <a:ext cx="161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PROC GPLOT</a:t>
            </a:r>
          </a:p>
        </p:txBody>
      </p:sp>
    </p:spTree>
    <p:extLst>
      <p:ext uri="{BB962C8B-B14F-4D97-AF65-F5344CB8AC3E}">
        <p14:creationId xmlns:p14="http://schemas.microsoft.com/office/powerpoint/2010/main" val="371668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Metaphor: Graphs as visual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48" y="995516"/>
            <a:ext cx="8229600" cy="5105400"/>
          </a:xfrm>
        </p:spPr>
        <p:txBody>
          <a:bodyPr>
            <a:normAutofit/>
          </a:bodyPr>
          <a:lstStyle/>
          <a:p>
            <a:r>
              <a:rPr lang="en-US" sz="2400" dirty="0"/>
              <a:t>Playfair, </a:t>
            </a:r>
            <a:r>
              <a:rPr lang="en-US" sz="2400" dirty="0" err="1"/>
              <a:t>Guerry</a:t>
            </a:r>
            <a:r>
              <a:rPr lang="en-US" sz="2400" dirty="0"/>
              <a:t>, Minard and others described their fundamental insight that </a:t>
            </a:r>
            <a:r>
              <a:rPr lang="en-US" sz="2400" dirty="0">
                <a:solidFill>
                  <a:srgbClr val="FF0000"/>
                </a:solidFill>
              </a:rPr>
              <a:t>graphical displays </a:t>
            </a:r>
            <a:r>
              <a:rPr lang="en-US" sz="2400" dirty="0"/>
              <a:t>convey quantitative data more directly than </a:t>
            </a:r>
            <a:r>
              <a:rPr lang="en-US" sz="2400" dirty="0">
                <a:solidFill>
                  <a:srgbClr val="FF0000"/>
                </a:solidFill>
              </a:rPr>
              <a:t>numbers</a:t>
            </a:r>
            <a:r>
              <a:rPr lang="en-US" sz="2400" dirty="0"/>
              <a:t>.</a:t>
            </a:r>
            <a:endParaRPr lang="en-US" dirty="0"/>
          </a:p>
          <a:p>
            <a:r>
              <a:rPr lang="en-US" sz="2000" dirty="0"/>
              <a:t>Playfair (1802) </a:t>
            </a:r>
          </a:p>
          <a:p>
            <a:pPr lvl="1"/>
            <a:r>
              <a:rPr lang="en-US" sz="1800" i="1" dirty="0"/>
              <a:t>“Regarding numbers and proportions, the best way to catch the imagination is to speak to the eyes”</a:t>
            </a:r>
          </a:p>
          <a:p>
            <a:r>
              <a:rPr lang="en-US" sz="2000" dirty="0" err="1"/>
              <a:t>Minard</a:t>
            </a:r>
            <a:r>
              <a:rPr lang="en-US" sz="2000" dirty="0"/>
              <a:t> (1861)</a:t>
            </a:r>
          </a:p>
          <a:p>
            <a:pPr lvl="1"/>
            <a:r>
              <a:rPr lang="en-US" sz="1800" i="1" dirty="0"/>
              <a:t>“The aim of my carte figurative is … to convey promptly to the eye the relation not given quickly by numbers requiring mental calculation.”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travel3">
            <a:extLst>
              <a:ext uri="{FF2B5EF4-FFF2-40B4-BE49-F238E27FC236}">
                <a16:creationId xmlns:a16="http://schemas.microsoft.com/office/drawing/2014/main" id="{582A6E31-1BA1-944D-CC15-CF66A955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35012"/>
            <a:ext cx="2960446" cy="23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ropbox\Documents\TOGS\ch05-playfair\fig\playfair-atlas-germany-cropped.png">
            <a:extLst>
              <a:ext uri="{FF2B5EF4-FFF2-40B4-BE49-F238E27FC236}">
                <a16:creationId xmlns:a16="http://schemas.microsoft.com/office/drawing/2014/main" id="{0399ADB8-3B09-1244-B23B-731151A9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02419"/>
            <a:ext cx="3657600" cy="20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35F9D7A-2567-4632-BD1C-891827D34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SAS thinking : many languages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198494CF-A2B5-482E-A2F6-40F6C54B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>
            <a:extLst>
              <a:ext uri="{FF2B5EF4-FFF2-40B4-BE49-F238E27FC236}">
                <a16:creationId xmlns:a16="http://schemas.microsoft.com/office/drawing/2014/main" id="{E2433A01-B60D-4706-B60D-490DD276F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30734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/>
              <a:t>Output delivery system (ODS)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8D673BF7-7A1A-45B4-A9F0-837A781C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28600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dirty="0"/>
              <a:t>ODS graphics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template language 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194370BA-B2CB-4B2B-8D11-EBD5BE14F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0" y="571500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/>
              <a:t>Base SAS, SAS/STAT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/>
              <a:t> data step, proc steps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63C65D2B-A77F-49E0-8A91-F76906854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0" y="4953000"/>
            <a:ext cx="3124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procs, Annotate language</a:t>
            </a:r>
          </a:p>
          <a:p>
            <a:pPr>
              <a:spcBef>
                <a:spcPct val="0"/>
              </a:spcBef>
            </a:pPr>
            <a:r>
              <a:rPr lang="en-US" altLang="en-US" sz="1800" dirty="0"/>
              <a:t>SAS/Graph: 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FCB6CC33-887A-42D7-BDED-8F5A8902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422275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dirty="0"/>
              <a:t>proc </a:t>
            </a:r>
            <a:r>
              <a:rPr lang="en-US" altLang="en-US" sz="1800" dirty="0" err="1"/>
              <a:t>iml</a:t>
            </a:r>
            <a:endParaRPr lang="en-US" altLang="en-US" sz="1800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800" dirty="0"/>
              <a:t> matrix language, graphics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2BA7E469-6D83-445B-9038-F1BB1A8A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37465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/>
              <a:t>%macro language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3EEA5B-DED8-4140-8EE0-4FE38945CE91}"/>
              </a:ext>
            </a:extLst>
          </p:cNvPr>
          <p:cNvGrpSpPr/>
          <p:nvPr/>
        </p:nvGrpSpPr>
        <p:grpSpPr>
          <a:xfrm>
            <a:off x="762000" y="5029200"/>
            <a:ext cx="5004210" cy="1261224"/>
            <a:chOff x="762000" y="5029200"/>
            <a:chExt cx="5004210" cy="1261224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FF80A04D-67CB-4360-8BDC-0A7E107E9A7E}"/>
                </a:ext>
              </a:extLst>
            </p:cNvPr>
            <p:cNvSpPr/>
            <p:nvPr/>
          </p:nvSpPr>
          <p:spPr>
            <a:xfrm>
              <a:off x="5461410" y="5056937"/>
              <a:ext cx="304800" cy="1233487"/>
            </a:xfrm>
            <a:prstGeom prst="rightBrace">
              <a:avLst>
                <a:gd name="adj1" fmla="val 56720"/>
                <a:gd name="adj2" fmla="val 50000"/>
              </a:avLst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C5732D1-398E-4606-8A4E-4835031F8EEC}"/>
                </a:ext>
              </a:extLst>
            </p:cNvPr>
            <p:cNvCxnSpPr/>
            <p:nvPr/>
          </p:nvCxnSpPr>
          <p:spPr>
            <a:xfrm flipH="1">
              <a:off x="762000" y="5029200"/>
              <a:ext cx="464820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E01C5A-92F4-46A2-9F8B-10BD65ED3B2B}"/>
              </a:ext>
            </a:extLst>
          </p:cNvPr>
          <p:cNvGrpSpPr/>
          <p:nvPr/>
        </p:nvGrpSpPr>
        <p:grpSpPr>
          <a:xfrm>
            <a:off x="762000" y="3832732"/>
            <a:ext cx="5029200" cy="958850"/>
            <a:chOff x="762000" y="3832732"/>
            <a:chExt cx="5029200" cy="958850"/>
          </a:xfrm>
        </p:grpSpPr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D4915FC3-A8CB-4ACD-BE75-4095818563D6}"/>
                </a:ext>
              </a:extLst>
            </p:cNvPr>
            <p:cNvSpPr/>
            <p:nvPr/>
          </p:nvSpPr>
          <p:spPr>
            <a:xfrm>
              <a:off x="5486400" y="3832732"/>
              <a:ext cx="304800" cy="958850"/>
            </a:xfrm>
            <a:prstGeom prst="rightBrace">
              <a:avLst>
                <a:gd name="adj1" fmla="val 34139"/>
                <a:gd name="adj2" fmla="val 50000"/>
              </a:avLst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A9C8AE-22F2-4552-995A-1274DAC52302}"/>
                </a:ext>
              </a:extLst>
            </p:cNvPr>
            <p:cNvCxnSpPr/>
            <p:nvPr/>
          </p:nvCxnSpPr>
          <p:spPr>
            <a:xfrm flipH="1">
              <a:off x="762000" y="3832732"/>
              <a:ext cx="464820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EA7F95-0817-4081-BD19-B1A02ED7757F}"/>
              </a:ext>
            </a:extLst>
          </p:cNvPr>
          <p:cNvGrpSpPr/>
          <p:nvPr/>
        </p:nvGrpSpPr>
        <p:grpSpPr>
          <a:xfrm>
            <a:off x="762000" y="1895982"/>
            <a:ext cx="5038623" cy="1683831"/>
            <a:chOff x="762000" y="1895982"/>
            <a:chExt cx="5038623" cy="1683831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387D844A-E7DA-4FE7-B4E8-927F7F350B49}"/>
                </a:ext>
              </a:extLst>
            </p:cNvPr>
            <p:cNvSpPr/>
            <p:nvPr/>
          </p:nvSpPr>
          <p:spPr>
            <a:xfrm>
              <a:off x="5495823" y="1895982"/>
              <a:ext cx="304800" cy="1683831"/>
            </a:xfrm>
            <a:prstGeom prst="rightBrace">
              <a:avLst>
                <a:gd name="adj1" fmla="val 56720"/>
                <a:gd name="adj2" fmla="val 50000"/>
              </a:avLst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906CE4-39DD-4AC0-9AD9-05D9CDD24631}"/>
                </a:ext>
              </a:extLst>
            </p:cNvPr>
            <p:cNvCxnSpPr/>
            <p:nvPr/>
          </p:nvCxnSpPr>
          <p:spPr>
            <a:xfrm flipH="1">
              <a:off x="762000" y="1895982"/>
              <a:ext cx="4648200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7" grpId="0"/>
      <p:bldP spid="12299" grpId="0"/>
      <p:bldP spid="12300" grpId="0"/>
      <p:bldP spid="12301" grpId="0"/>
      <p:bldP spid="1230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Wilkinson: Grammar of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6248400" cy="5105400"/>
          </a:xfrm>
        </p:spPr>
        <p:txBody>
          <a:bodyPr/>
          <a:lstStyle/>
          <a:p>
            <a:r>
              <a:rPr lang="en-US" dirty="0"/>
              <a:t>Natural language:</a:t>
            </a:r>
          </a:p>
          <a:p>
            <a:pPr lvl="1"/>
            <a:r>
              <a:rPr lang="en-US" b="1" dirty="0"/>
              <a:t>Grammar</a:t>
            </a:r>
            <a:r>
              <a:rPr lang="en-US" dirty="0"/>
              <a:t>/syntax: What are the </a:t>
            </a:r>
            <a:r>
              <a:rPr lang="en-US" dirty="0">
                <a:solidFill>
                  <a:srgbClr val="FF0000"/>
                </a:solidFill>
              </a:rPr>
              <a:t>minimal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complete</a:t>
            </a:r>
            <a:r>
              <a:rPr lang="en-US" dirty="0"/>
              <a:t> set of rules to describe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dirty="0"/>
              <a:t> well-formed sentences?</a:t>
            </a:r>
          </a:p>
          <a:p>
            <a:pPr lvl="2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John ate the big red apple</a:t>
            </a:r>
          </a:p>
          <a:p>
            <a:pPr lvl="2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John big apple red apple ate the</a:t>
            </a:r>
          </a:p>
          <a:p>
            <a:pPr lvl="1"/>
            <a:r>
              <a:rPr lang="en-US" b="1" dirty="0"/>
              <a:t>Semantics</a:t>
            </a:r>
            <a:r>
              <a:rPr lang="en-US" dirty="0"/>
              <a:t>: How to distinguish meaning, nonsense, poetry in well-formed sentences?</a:t>
            </a:r>
          </a:p>
          <a:p>
            <a:pPr lvl="2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Large green trucks carry garbage</a:t>
            </a:r>
          </a:p>
          <a:p>
            <a:pPr lvl="2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Colorless green ideas sleep furiously</a:t>
            </a:r>
          </a:p>
          <a:p>
            <a:r>
              <a:rPr lang="en-US" dirty="0"/>
              <a:t>How to apply these ideas to graphics?</a:t>
            </a:r>
          </a:p>
          <a:p>
            <a:pPr lvl="1"/>
            <a:r>
              <a:rPr lang="en-US" dirty="0"/>
              <a:t>Grammar: Algebra, scales, statistics, geometry, …</a:t>
            </a:r>
          </a:p>
          <a:p>
            <a:pPr lvl="1"/>
            <a:r>
              <a:rPr lang="en-US" dirty="0"/>
              <a:t>Semantics: Space, time, uncertainty, …</a:t>
            </a:r>
          </a:p>
          <a:p>
            <a:pPr lvl="1"/>
            <a:r>
              <a:rPr lang="en-US" dirty="0"/>
              <a:t>Needed: a complete </a:t>
            </a:r>
            <a:r>
              <a:rPr lang="en-US" dirty="0">
                <a:solidFill>
                  <a:srgbClr val="FF0000"/>
                </a:solidFill>
              </a:rPr>
              <a:t>formal theory </a:t>
            </a:r>
            <a:r>
              <a:rPr lang="en-US" dirty="0"/>
              <a:t>of graphs &amp; </a:t>
            </a:r>
            <a:r>
              <a:rPr lang="en-US" dirty="0">
                <a:solidFill>
                  <a:srgbClr val="FF0000"/>
                </a:solidFill>
              </a:rPr>
              <a:t>computational</a:t>
            </a:r>
            <a:r>
              <a:rPr lang="en-US" dirty="0"/>
              <a:t> graphics language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41</a:t>
            </a:fld>
            <a:endParaRPr lang="en-US"/>
          </a:p>
        </p:txBody>
      </p:sp>
      <p:pic>
        <p:nvPicPr>
          <p:cNvPr id="1026" name="Picture 2" descr="C:\Users\friendly\Dropbox\Documents\6135\images\GoG\LeeWilkin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14859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C8C9B1-7A06-445B-A615-4D586B812CE4}"/>
              </a:ext>
            </a:extLst>
          </p:cNvPr>
          <p:cNvGrpSpPr/>
          <p:nvPr/>
        </p:nvGrpSpPr>
        <p:grpSpPr>
          <a:xfrm>
            <a:off x="5309616" y="2233660"/>
            <a:ext cx="557784" cy="764310"/>
            <a:chOff x="5309616" y="2233660"/>
            <a:chExt cx="557784" cy="7643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C8DF0-AB22-482D-9D67-BAB9095C8E0D}"/>
                </a:ext>
              </a:extLst>
            </p:cNvPr>
            <p:cNvSpPr txBox="1"/>
            <p:nvPr/>
          </p:nvSpPr>
          <p:spPr>
            <a:xfrm>
              <a:off x="5334000" y="223366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1EC8AC-5A22-4544-857A-944ED41E0EC4}"/>
                </a:ext>
              </a:extLst>
            </p:cNvPr>
            <p:cNvSpPr txBox="1"/>
            <p:nvPr/>
          </p:nvSpPr>
          <p:spPr>
            <a:xfrm>
              <a:off x="5309616" y="262863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sym typeface="Wingdings" panose="05000000000000000000" pitchFamily="2" charset="2"/>
                </a:rPr>
                <a:t>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8B5CDC-6CF1-4087-931F-6D152205F9CD}"/>
              </a:ext>
            </a:extLst>
          </p:cNvPr>
          <p:cNvGrpSpPr/>
          <p:nvPr/>
        </p:nvGrpSpPr>
        <p:grpSpPr>
          <a:xfrm>
            <a:off x="5410200" y="3669268"/>
            <a:ext cx="533400" cy="694849"/>
            <a:chOff x="5410200" y="3669268"/>
            <a:chExt cx="533400" cy="6948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FE9668-D676-4EBB-9C1F-614250314577}"/>
                </a:ext>
              </a:extLst>
            </p:cNvPr>
            <p:cNvSpPr txBox="1"/>
            <p:nvPr/>
          </p:nvSpPr>
          <p:spPr>
            <a:xfrm>
              <a:off x="5410200" y="36692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C9BCFE-3A70-4BAC-B3F7-088956E95A86}"/>
                </a:ext>
              </a:extLst>
            </p:cNvPr>
            <p:cNvSpPr txBox="1"/>
            <p:nvPr/>
          </p:nvSpPr>
          <p:spPr>
            <a:xfrm>
              <a:off x="5410200" y="3994785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sym typeface="Wingdings" panose="05000000000000000000" pitchFamily="2" charset="2"/>
                </a:rPr>
                <a:t>??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Content Placeholder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7EEBB1-338C-4426-8269-4FE15D9570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85" y="1396363"/>
            <a:ext cx="1530191" cy="2310289"/>
          </a:xfrm>
        </p:spPr>
      </p:pic>
    </p:spTree>
    <p:extLst>
      <p:ext uri="{BB962C8B-B14F-4D97-AF65-F5344CB8AC3E}">
        <p14:creationId xmlns:p14="http://schemas.microsoft.com/office/powerpoint/2010/main" val="1201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Wilkinson: Grammar of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complete system, describing the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components</a:t>
            </a:r>
            <a:r>
              <a:rPr lang="en-US" sz="2400" dirty="0"/>
              <a:t> of graphs and how they combine to produce a finished graphic</a:t>
            </a:r>
          </a:p>
          <a:p>
            <a:pPr lvl="1"/>
            <a:r>
              <a:rPr lang="en-US" sz="2000" i="1" dirty="0"/>
              <a:t>“The grammar of graphics takes us beyond a limited set of charts (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words</a:t>
            </a:r>
            <a:r>
              <a:rPr lang="en-US" sz="2000" i="1" dirty="0"/>
              <a:t>) to an almost unlimited world of graphical forms (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statements</a:t>
            </a:r>
            <a:r>
              <a:rPr lang="en-US" sz="2000" i="1" dirty="0"/>
              <a:t>)” </a:t>
            </a:r>
            <a:r>
              <a:rPr lang="en-US" sz="2000" dirty="0"/>
              <a:t>(Wilkinson, 2005, p. 1). </a:t>
            </a:r>
          </a:p>
          <a:p>
            <a:pPr lvl="1"/>
            <a:r>
              <a:rPr lang="en-US" sz="2000" i="1" dirty="0"/>
              <a:t>“... describes the </a:t>
            </a:r>
            <a:r>
              <a:rPr lang="en-US" sz="2000" i="1" dirty="0">
                <a:solidFill>
                  <a:srgbClr val="FF0000"/>
                </a:solidFill>
              </a:rPr>
              <a:t>meaning</a:t>
            </a:r>
            <a:r>
              <a:rPr lang="en-US" sz="2000" i="1" dirty="0"/>
              <a:t> of what we do when we construct statistical graphics … more than a taxonomy”</a:t>
            </a:r>
          </a:p>
          <a:p>
            <a:pPr lvl="1"/>
            <a:r>
              <a:rPr lang="en-US" sz="2000" i="1" dirty="0"/>
              <a:t>“This system is capable of producing some </a:t>
            </a:r>
            <a:r>
              <a:rPr lang="en-US" sz="2000" i="1" dirty="0">
                <a:solidFill>
                  <a:srgbClr val="FF0000"/>
                </a:solidFill>
              </a:rPr>
              <a:t>hideous</a:t>
            </a:r>
            <a:r>
              <a:rPr lang="en-US" sz="2000" i="1" dirty="0"/>
              <a:t> graphics … This system cannot produce a </a:t>
            </a:r>
            <a:r>
              <a:rPr lang="en-US" sz="2000" i="1" dirty="0">
                <a:solidFill>
                  <a:srgbClr val="FF0000"/>
                </a:solidFill>
              </a:rPr>
              <a:t>meaningless</a:t>
            </a:r>
            <a:r>
              <a:rPr lang="en-US" sz="2000" i="1" dirty="0"/>
              <a:t> graphic, however.”</a:t>
            </a:r>
          </a:p>
          <a:p>
            <a:r>
              <a:rPr lang="en-US" sz="2400" dirty="0"/>
              <a:t>This is a general theory for </a:t>
            </a:r>
            <a:r>
              <a:rPr lang="en-US" sz="2400" dirty="0">
                <a:solidFill>
                  <a:srgbClr val="FF0000"/>
                </a:solidFill>
              </a:rPr>
              <a:t>producing</a:t>
            </a:r>
            <a:r>
              <a:rPr lang="en-US" sz="2400" dirty="0"/>
              <a:t> graphs.</a:t>
            </a:r>
          </a:p>
          <a:p>
            <a:pPr lvl="1"/>
            <a:r>
              <a:rPr lang="en-US" sz="2000" dirty="0"/>
              <a:t>the foundation of most modern software systems; </a:t>
            </a:r>
          </a:p>
          <a:p>
            <a:pPr lvl="1"/>
            <a:r>
              <a:rPr lang="en-US" sz="2000" dirty="0"/>
              <a:t>not connected with a theory for </a:t>
            </a:r>
            <a:r>
              <a:rPr lang="en-US" sz="2000" dirty="0">
                <a:solidFill>
                  <a:srgbClr val="FF0000"/>
                </a:solidFill>
              </a:rPr>
              <a:t>reading</a:t>
            </a:r>
            <a:r>
              <a:rPr lang="en-US" sz="2000" dirty="0"/>
              <a:t> graphs à la </a:t>
            </a:r>
            <a:r>
              <a:rPr lang="en-US" sz="2000" dirty="0" err="1"/>
              <a:t>Bertin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10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Wilkinson: Grammar of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19400"/>
          </a:xfrm>
        </p:spPr>
        <p:txBody>
          <a:bodyPr>
            <a:normAutofit/>
          </a:bodyPr>
          <a:lstStyle/>
          <a:p>
            <a:r>
              <a:rPr lang="en-US" dirty="0"/>
              <a:t>Components: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specification</a:t>
            </a:r>
            <a:r>
              <a:rPr lang="en-US" dirty="0"/>
              <a:t>: a formal language for composing graphs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assembly</a:t>
            </a:r>
            <a:r>
              <a:rPr lang="en-US" dirty="0"/>
              <a:t>: coordination of attributes</a:t>
            </a:r>
          </a:p>
          <a:p>
            <a:pPr lvl="2"/>
            <a:r>
              <a:rPr lang="en-US" dirty="0"/>
              <a:t>internal: a data structure for a graphical “object”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rendering</a:t>
            </a:r>
            <a:r>
              <a:rPr lang="en-US" dirty="0"/>
              <a:t>: producing a graphic on a display system</a:t>
            </a:r>
          </a:p>
          <a:p>
            <a:pPr lvl="2"/>
            <a:r>
              <a:rPr lang="en-US" dirty="0"/>
              <a:t>low level: device drivers for screen, PDF, PNG, SVG,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38204" y="4379392"/>
            <a:ext cx="1988572" cy="1949673"/>
            <a:chOff x="838204" y="4379392"/>
            <a:chExt cx="1988572" cy="19496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4" y="4379392"/>
              <a:ext cx="1988572" cy="112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38204" y="5867400"/>
              <a:ext cx="1988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code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29000" y="4155008"/>
            <a:ext cx="2057400" cy="2174057"/>
            <a:chOff x="3429000" y="4155008"/>
            <a:chExt cx="2057400" cy="2174057"/>
          </a:xfrm>
        </p:grpSpPr>
        <p:pic>
          <p:nvPicPr>
            <p:cNvPr id="1028" name="Picture 4" descr="Image result for data structur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576" y="4155008"/>
              <a:ext cx="15716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429000" y="5867400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data structure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43600" y="4137011"/>
            <a:ext cx="2362200" cy="2192054"/>
            <a:chOff x="5943600" y="4137011"/>
            <a:chExt cx="2362200" cy="219205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557" y="4137011"/>
              <a:ext cx="1874286" cy="1607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943600" y="5867400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graphical 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0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Grammar of Graphics: Specification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Algebra</a:t>
            </a:r>
            <a:r>
              <a:rPr lang="en-US" sz="2400" dirty="0"/>
              <a:t>: combine variables into a data set to be plotted</a:t>
            </a:r>
          </a:p>
          <a:p>
            <a:pPr lvl="1"/>
            <a:r>
              <a:rPr lang="en-US" sz="2000" dirty="0"/>
              <a:t>cross (A*B), nest (A/B), blend (A+B), filter, subset, …</a:t>
            </a:r>
          </a:p>
          <a:p>
            <a:r>
              <a:rPr lang="en-US" sz="2400" b="1" dirty="0"/>
              <a:t>Scales</a:t>
            </a:r>
            <a:r>
              <a:rPr lang="en-US" sz="2400" dirty="0"/>
              <a:t>: how variables are represented </a:t>
            </a:r>
          </a:p>
          <a:p>
            <a:pPr lvl="1"/>
            <a:r>
              <a:rPr lang="en-US" sz="2000" dirty="0"/>
              <a:t>categorical, linear, log, power, logit, …</a:t>
            </a:r>
          </a:p>
          <a:p>
            <a:r>
              <a:rPr lang="en-US" sz="2400" b="1" dirty="0"/>
              <a:t>Statistics</a:t>
            </a:r>
            <a:r>
              <a:rPr lang="en-US" sz="2400" dirty="0"/>
              <a:t>: computations on the data</a:t>
            </a:r>
          </a:p>
          <a:p>
            <a:pPr lvl="1"/>
            <a:r>
              <a:rPr lang="en-US" sz="2000" dirty="0"/>
              <a:t>binning, summary (mean, median, </a:t>
            </a:r>
            <a:r>
              <a:rPr lang="en-US" sz="2000" dirty="0" err="1"/>
              <a:t>sd</a:t>
            </a:r>
            <a:r>
              <a:rPr lang="en-US" sz="2000" dirty="0"/>
              <a:t>), region (CI), smoothing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44</a:t>
            </a:fld>
            <a:endParaRPr lang="en-US"/>
          </a:p>
        </p:txBody>
      </p:sp>
      <p:pic>
        <p:nvPicPr>
          <p:cNvPr id="3074" name="Picture 2" descr="C:\Dropbox\Documents\6135\images\GoG\gog-framewor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7379222" cy="20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75289" y="4777454"/>
            <a:ext cx="838200" cy="491202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71800" y="4777454"/>
            <a:ext cx="838200" cy="491202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4777454"/>
            <a:ext cx="838200" cy="491202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29278-1CC9-48AE-B2FA-ACBAFF43A144}"/>
              </a:ext>
            </a:extLst>
          </p:cNvPr>
          <p:cNvSpPr txBox="1"/>
          <p:nvPr/>
        </p:nvSpPr>
        <p:spPr>
          <a:xfrm>
            <a:off x="7467600" y="1676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think: </a:t>
            </a:r>
            <a:r>
              <a:rPr lang="en-US" sz="1400" dirty="0" err="1">
                <a:highlight>
                  <a:srgbClr val="FFFF00"/>
                </a:highlight>
              </a:rPr>
              <a:t>dplyr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2FC79-8D87-CBF9-C24F-0F682A22AD31}"/>
              </a:ext>
            </a:extLst>
          </p:cNvPr>
          <p:cNvSpPr txBox="1"/>
          <p:nvPr/>
        </p:nvSpPr>
        <p:spPr>
          <a:xfrm>
            <a:off x="6934200" y="2436912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SCALE: </a:t>
            </a:r>
            <a:r>
              <a:rPr lang="en-US" sz="1400" dirty="0">
                <a:solidFill>
                  <a:srgbClr val="C00000"/>
                </a:solidFill>
              </a:rPr>
              <a:t>linear</a:t>
            </a:r>
            <a:r>
              <a:rPr lang="en-US" sz="1400" dirty="0"/>
              <a:t>(dim(1))</a:t>
            </a:r>
          </a:p>
        </p:txBody>
      </p:sp>
    </p:spTree>
    <p:extLst>
      <p:ext uri="{BB962C8B-B14F-4D97-AF65-F5344CB8AC3E}">
        <p14:creationId xmlns:p14="http://schemas.microsoft.com/office/powerpoint/2010/main" val="18691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81600"/>
            <a:ext cx="838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Grammar of Graphics: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276600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Geometry</a:t>
            </a:r>
            <a:r>
              <a:rPr lang="en-US" sz="2400" dirty="0"/>
              <a:t>: Creation of geometric objects from variables</a:t>
            </a:r>
          </a:p>
          <a:p>
            <a:pPr lvl="1"/>
            <a:r>
              <a:rPr lang="en-US" sz="2000" dirty="0"/>
              <a:t>Functions: point, line, area, interval, path, …</a:t>
            </a:r>
          </a:p>
          <a:p>
            <a:pPr lvl="1"/>
            <a:r>
              <a:rPr lang="en-US" sz="2000" dirty="0"/>
              <a:t>Partitions: polygon, contour,</a:t>
            </a:r>
          </a:p>
          <a:p>
            <a:pPr lvl="1"/>
            <a:r>
              <a:rPr lang="en-US" sz="2000" dirty="0"/>
              <a:t>Networks: edge</a:t>
            </a:r>
          </a:p>
          <a:p>
            <a:pPr lvl="1"/>
            <a:r>
              <a:rPr lang="en-US" sz="2000" dirty="0"/>
              <a:t>Collision modifiers: stack, dodge, jitter</a:t>
            </a:r>
          </a:p>
          <a:p>
            <a:r>
              <a:rPr lang="en-US" sz="2400" b="1" dirty="0"/>
              <a:t>Coordinates</a:t>
            </a:r>
            <a:r>
              <a:rPr lang="en-US" sz="2400" dirty="0"/>
              <a:t>: Coordinate system for plotting</a:t>
            </a:r>
          </a:p>
          <a:p>
            <a:pPr lvl="1"/>
            <a:r>
              <a:rPr lang="en-US" sz="2000" dirty="0"/>
              <a:t>transformations: translation, rotation, dilation, shear, projection</a:t>
            </a:r>
          </a:p>
          <a:p>
            <a:pPr lvl="1"/>
            <a:r>
              <a:rPr lang="en-US" sz="2000" dirty="0"/>
              <a:t>mappings: Cartesian, polar, map projections, warping, Barycentric</a:t>
            </a:r>
          </a:p>
          <a:p>
            <a:pPr lvl="1"/>
            <a:r>
              <a:rPr lang="en-US" sz="2000" dirty="0"/>
              <a:t>3D+: spherical, cylindrical, dimension reduction (MDS, SVD, PCA)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2" descr="C:\Dropbox\Documents\6135\images\GoG\gog-framework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95800"/>
            <a:ext cx="7379222" cy="20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45101" y="5223545"/>
            <a:ext cx="850392" cy="49499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172200" y="5223545"/>
            <a:ext cx="850392" cy="49499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8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Grammar of Graphics: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/>
              <a:t>Aesthetics</a:t>
            </a:r>
            <a:r>
              <a:rPr lang="en-US" sz="2400" dirty="0"/>
              <a:t>: mapping of qualitative and quantitative scales to sensory attributes (extends </a:t>
            </a:r>
            <a:r>
              <a:rPr lang="en-US" sz="2400" dirty="0" err="1"/>
              <a:t>Bertin</a:t>
            </a:r>
            <a:r>
              <a:rPr lang="en-US" sz="2400" dirty="0"/>
              <a:t>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Form</a:t>
            </a:r>
            <a:r>
              <a:rPr lang="en-US" sz="2000" dirty="0"/>
              <a:t>: position, size, shape (polygon, glyph, image), rotation, …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Surface</a:t>
            </a:r>
            <a:r>
              <a:rPr lang="en-US" sz="2000" dirty="0"/>
              <a:t>: color (hue, saturation, brightness), texture (pattern, orientation), blur, transparency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Motion</a:t>
            </a:r>
            <a:r>
              <a:rPr lang="en-US" sz="2000" dirty="0"/>
              <a:t>: direction, speed, acceleration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Sound</a:t>
            </a:r>
            <a:r>
              <a:rPr lang="en-US" sz="2000" dirty="0"/>
              <a:t>: tone, volume, rhythm, voice, …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Text</a:t>
            </a:r>
            <a:r>
              <a:rPr lang="en-US" sz="2000" dirty="0"/>
              <a:t>: label, </a:t>
            </a:r>
            <a:r>
              <a:rPr lang="en-US" sz="2000" dirty="0">
                <a:latin typeface="Bernard MT Condensed" panose="02050806060905020404" pitchFamily="18" charset="0"/>
              </a:rPr>
              <a:t>font</a:t>
            </a:r>
            <a:r>
              <a:rPr lang="en-US" sz="2000" dirty="0"/>
              <a:t>, </a:t>
            </a:r>
            <a:r>
              <a:rPr lang="en-US" sz="2800" dirty="0"/>
              <a:t>size</a:t>
            </a:r>
            <a:r>
              <a:rPr lang="en-US" sz="2000" dirty="0"/>
              <a:t>, …</a:t>
            </a:r>
          </a:p>
          <a:p>
            <a:r>
              <a:rPr lang="en-US" sz="2400" b="1" dirty="0"/>
              <a:t>Facets</a:t>
            </a:r>
            <a:r>
              <a:rPr lang="en-US" sz="2400" dirty="0"/>
              <a:t>: Construct </a:t>
            </a:r>
            <a:r>
              <a:rPr lang="en-US" sz="2400" dirty="0" err="1"/>
              <a:t>multiplots</a:t>
            </a:r>
            <a:r>
              <a:rPr lang="en-US" sz="2400" dirty="0"/>
              <a:t> (“small multiples”) by partitioning, blending or nesting</a:t>
            </a:r>
          </a:p>
          <a:p>
            <a:r>
              <a:rPr lang="en-US" sz="2400" b="1" dirty="0"/>
              <a:t>Guides</a:t>
            </a:r>
            <a:r>
              <a:rPr lang="en-US" sz="2400" dirty="0"/>
              <a:t>: Allow for reading the encodings of variables mapped to aesthetics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scales</a:t>
            </a:r>
            <a:r>
              <a:rPr lang="en-US" sz="2000" dirty="0"/>
              <a:t>: axes, legend (labels: size, shape, color, …)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annotations</a:t>
            </a:r>
            <a:r>
              <a:rPr lang="en-US" sz="2000" dirty="0"/>
              <a:t> (title, footnote, line, arrow, ellipse, text, …)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46</a:t>
            </a:fld>
            <a:endParaRPr lang="en-US"/>
          </a:p>
        </p:txBody>
      </p:sp>
      <p:pic>
        <p:nvPicPr>
          <p:cNvPr id="6" name="Graphic 5" descr="Car">
            <a:extLst>
              <a:ext uri="{FF2B5EF4-FFF2-40B4-BE49-F238E27FC236}">
                <a16:creationId xmlns:a16="http://schemas.microsoft.com/office/drawing/2014/main" id="{CC1FC5AC-F8F9-4440-88E5-3B4DE2E40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791200" y="2743200"/>
            <a:ext cx="533400" cy="533400"/>
          </a:xfrm>
          <a:prstGeom prst="rect">
            <a:avLst/>
          </a:prstGeom>
        </p:spPr>
      </p:pic>
      <p:pic>
        <p:nvPicPr>
          <p:cNvPr id="5" name="Alarm10">
            <a:hlinkClick r:id="" action="ppaction://media"/>
            <a:extLst>
              <a:ext uri="{FF2B5EF4-FFF2-40B4-BE49-F238E27FC236}">
                <a16:creationId xmlns:a16="http://schemas.microsoft.com/office/drawing/2014/main" id="{75918311-C976-2FA3-A817-E0CE1463B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Grammar of Graphics: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Wilkinson illustrates the </a:t>
            </a:r>
            <a:r>
              <a:rPr lang="en-US" sz="2400" dirty="0" err="1"/>
              <a:t>GoG</a:t>
            </a:r>
            <a:r>
              <a:rPr lang="en-US" sz="2400" dirty="0"/>
              <a:t> with a programming language (GPL: the </a:t>
            </a:r>
            <a:r>
              <a:rPr lang="en-US" sz="2400" i="1" dirty="0"/>
              <a:t>G</a:t>
            </a:r>
            <a:r>
              <a:rPr lang="en-US" sz="2400" dirty="0"/>
              <a:t>raphics </a:t>
            </a:r>
            <a:r>
              <a:rPr lang="en-US" sz="2400" i="1" dirty="0"/>
              <a:t>P</a:t>
            </a:r>
            <a:r>
              <a:rPr lang="en-US" sz="2400" dirty="0"/>
              <a:t>roduction </a:t>
            </a:r>
            <a:r>
              <a:rPr lang="en-US" sz="2400" i="1" dirty="0"/>
              <a:t>L</a:t>
            </a:r>
            <a:r>
              <a:rPr lang="en-US" sz="2400" dirty="0"/>
              <a:t>anguage)</a:t>
            </a:r>
          </a:p>
          <a:p>
            <a:r>
              <a:rPr lang="en-US" sz="2400" dirty="0"/>
              <a:t>GPL statements</a:t>
            </a:r>
          </a:p>
          <a:p>
            <a:pPr lvl="1"/>
            <a:r>
              <a:rPr lang="en-US" sz="2000" b="1" dirty="0"/>
              <a:t>DATA</a:t>
            </a:r>
            <a:r>
              <a:rPr lang="en-US" sz="2000" dirty="0"/>
              <a:t>: expressions that create variables to display from data sets</a:t>
            </a:r>
          </a:p>
          <a:p>
            <a:pPr lvl="1"/>
            <a:r>
              <a:rPr lang="en-US" sz="2000" b="1" dirty="0"/>
              <a:t>TRANS</a:t>
            </a:r>
            <a:r>
              <a:rPr lang="en-US" sz="2000" dirty="0"/>
              <a:t>: variable transformations prior to plotting (e.g., ranking the data points) </a:t>
            </a:r>
          </a:p>
          <a:p>
            <a:pPr lvl="1"/>
            <a:r>
              <a:rPr lang="en-US" sz="2000" b="1" dirty="0"/>
              <a:t>ELEMENT</a:t>
            </a:r>
            <a:r>
              <a:rPr lang="en-US" sz="2000" dirty="0"/>
              <a:t>: define graphical elements (e.g., points, lines, …) and their aesthetic attributes (e.g., shape, color, …) to use in the display</a:t>
            </a:r>
          </a:p>
          <a:p>
            <a:pPr lvl="1"/>
            <a:r>
              <a:rPr lang="en-US" sz="2000" b="1" dirty="0"/>
              <a:t>SCALE</a:t>
            </a:r>
            <a:r>
              <a:rPr lang="en-US" sz="2000" dirty="0"/>
              <a:t>: apply scale transformations to the plot (e.g., square root or log)</a:t>
            </a:r>
          </a:p>
          <a:p>
            <a:pPr lvl="1"/>
            <a:r>
              <a:rPr lang="en-US" sz="2000" b="1" dirty="0"/>
              <a:t>COORD</a:t>
            </a:r>
            <a:r>
              <a:rPr lang="en-US" sz="2000" dirty="0"/>
              <a:t>: select the coordinate system for use in the graphic (e.g., Cartesian, polar) </a:t>
            </a:r>
          </a:p>
          <a:p>
            <a:pPr lvl="1"/>
            <a:r>
              <a:rPr lang="en-US" sz="2000" b="1" dirty="0"/>
              <a:t>GUIDE</a:t>
            </a:r>
            <a:r>
              <a:rPr lang="en-US" sz="2000" dirty="0"/>
              <a:t>: guides to aid interpretation (axes, legends)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75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62400"/>
            <a:ext cx="3452336" cy="266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GPL example: scatterplot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358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DATA: x = "</a:t>
            </a:r>
            <a:r>
              <a:rPr lang="en-US" sz="1200" dirty="0" err="1">
                <a:solidFill>
                  <a:srgbClr val="00B0F0"/>
                </a:solidFill>
              </a:rPr>
              <a:t>SepalLength</a:t>
            </a:r>
            <a:r>
              <a:rPr lang="en-US" sz="1200" dirty="0"/>
              <a:t>"</a:t>
            </a:r>
          </a:p>
          <a:p>
            <a:r>
              <a:rPr lang="en-US" sz="1200" dirty="0"/>
              <a:t>DATA: y = "</a:t>
            </a:r>
            <a:r>
              <a:rPr lang="en-US" sz="1200" dirty="0" err="1">
                <a:solidFill>
                  <a:srgbClr val="00B0F0"/>
                </a:solidFill>
              </a:rPr>
              <a:t>SepalWidth</a:t>
            </a:r>
            <a:r>
              <a:rPr lang="en-US" sz="1200" dirty="0"/>
              <a:t>"</a:t>
            </a:r>
          </a:p>
          <a:p>
            <a:r>
              <a:rPr lang="en-US" sz="1200" dirty="0"/>
              <a:t>DATA: z = “</a:t>
            </a:r>
            <a:r>
              <a:rPr lang="en-US" sz="1200" dirty="0">
                <a:solidFill>
                  <a:srgbClr val="00B0F0"/>
                </a:solidFill>
              </a:rPr>
              <a:t>Species</a:t>
            </a:r>
            <a:r>
              <a:rPr lang="en-US" sz="1200" dirty="0"/>
              <a:t>"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TRANS: x = x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TRANS: y = y</a:t>
            </a:r>
          </a:p>
          <a:p>
            <a:r>
              <a:rPr lang="en-US" sz="1200" b="1" dirty="0"/>
              <a:t>ELEMENT: </a:t>
            </a:r>
            <a:r>
              <a:rPr lang="en-US" sz="1200" b="1" dirty="0">
                <a:solidFill>
                  <a:srgbClr val="C00000"/>
                </a:solidFill>
              </a:rPr>
              <a:t>point</a:t>
            </a:r>
            <a:r>
              <a:rPr lang="en-US" sz="1200" b="1" dirty="0"/>
              <a:t>(position(x*y), color(z))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COORD: </a:t>
            </a:r>
            <a:r>
              <a:rPr lang="en-US" sz="1200" dirty="0" err="1">
                <a:solidFill>
                  <a:srgbClr val="C00000"/>
                </a:solidFill>
              </a:rPr>
              <a:t>rect</a:t>
            </a:r>
            <a:r>
              <a:rPr lang="en-US" sz="1200" dirty="0"/>
              <a:t>(dim(1,2))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SCALE: </a:t>
            </a:r>
            <a:r>
              <a:rPr lang="en-US" sz="1200" dirty="0">
                <a:solidFill>
                  <a:srgbClr val="C00000"/>
                </a:solidFill>
              </a:rPr>
              <a:t>linear</a:t>
            </a:r>
            <a:r>
              <a:rPr lang="en-US" sz="1200" dirty="0"/>
              <a:t>(dim(1))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en-US" sz="1200" dirty="0"/>
              <a:t>: </a:t>
            </a:r>
            <a:r>
              <a:rPr lang="en-US" sz="1200" dirty="0">
                <a:solidFill>
                  <a:srgbClr val="C00000"/>
                </a:solidFill>
              </a:rPr>
              <a:t>linear</a:t>
            </a:r>
            <a:r>
              <a:rPr lang="en-US" sz="1200" dirty="0"/>
              <a:t>(dim(2))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GUIDE: </a:t>
            </a:r>
            <a:r>
              <a:rPr lang="en-US" sz="1200" dirty="0">
                <a:solidFill>
                  <a:srgbClr val="C00000"/>
                </a:solidFill>
              </a:rPr>
              <a:t>axis</a:t>
            </a:r>
            <a:r>
              <a:rPr lang="en-US" sz="1200" dirty="0"/>
              <a:t>(dim(1), label("</a:t>
            </a:r>
            <a:r>
              <a:rPr lang="en-US" sz="1200" dirty="0">
                <a:solidFill>
                  <a:srgbClr val="00B0F0"/>
                </a:solidFill>
              </a:rPr>
              <a:t>Sepal Length</a:t>
            </a:r>
            <a:r>
              <a:rPr lang="en-US" sz="1200" dirty="0"/>
              <a:t>"))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GUIDE: </a:t>
            </a:r>
            <a:r>
              <a:rPr lang="en-US" sz="1200" dirty="0">
                <a:solidFill>
                  <a:srgbClr val="C00000"/>
                </a:solidFill>
              </a:rPr>
              <a:t>axis</a:t>
            </a:r>
            <a:r>
              <a:rPr lang="en-US" sz="1200" dirty="0"/>
              <a:t>(dim(2), label("</a:t>
            </a:r>
            <a:r>
              <a:rPr lang="en-US" sz="1200" dirty="0">
                <a:solidFill>
                  <a:srgbClr val="00B0F0"/>
                </a:solidFill>
              </a:rPr>
              <a:t>Sepal Width</a:t>
            </a:r>
            <a:r>
              <a:rPr lang="en-US" sz="1200" dirty="0"/>
              <a:t>"))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14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simple scatterplot of the Iris data, points colored by species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16764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TRANS, SCALE, COORD and GUIDE all show the defaults &amp; aren’t necessary here.</a:t>
            </a:r>
          </a:p>
          <a:p>
            <a:r>
              <a:rPr lang="en-US" dirty="0"/>
              <a:t>The key one is ELEMENT, specifying points, positioned by (x*y) and colored by 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910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SPSS graphics now use GPL as the backend (syntax) for their graphics engine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76600" y="2738229"/>
            <a:ext cx="1066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112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GPL example: contour plot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1338" y="1676400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ELEMENT: </a:t>
            </a:r>
            <a:r>
              <a:rPr lang="en-US" sz="1400" b="1" dirty="0">
                <a:solidFill>
                  <a:srgbClr val="FF0000"/>
                </a:solidFill>
              </a:rPr>
              <a:t>point</a:t>
            </a:r>
            <a:r>
              <a:rPr lang="en-US" sz="1400" b="1" dirty="0"/>
              <a:t>(position(birth*death), label(country))</a:t>
            </a:r>
          </a:p>
          <a:p>
            <a:r>
              <a:rPr lang="en-US" sz="1400" b="1" dirty="0"/>
              <a:t>ELEMENT: </a:t>
            </a:r>
            <a:r>
              <a:rPr lang="en-US" sz="1400" b="1" dirty="0">
                <a:solidFill>
                  <a:srgbClr val="FF0000"/>
                </a:solidFill>
              </a:rPr>
              <a:t>contour</a:t>
            </a:r>
            <a:r>
              <a:rPr lang="en-US" sz="1400" b="1" dirty="0"/>
              <a:t>(position(</a:t>
            </a:r>
            <a:r>
              <a:rPr lang="en-US" sz="1400" b="1" dirty="0" err="1"/>
              <a:t>smooth.kernel.density</a:t>
            </a:r>
            <a:r>
              <a:rPr lang="en-US" sz="1400" b="1" dirty="0"/>
              <a:t>(birth*death)), </a:t>
            </a:r>
            <a:r>
              <a:rPr lang="en-US" sz="1400" b="1" dirty="0" err="1"/>
              <a:t>color.hue</a:t>
            </a:r>
            <a:r>
              <a:rPr lang="en-US" sz="1400" b="1" dirty="0"/>
              <a:t>())</a:t>
            </a:r>
          </a:p>
          <a:p>
            <a:r>
              <a:rPr lang="en-US" sz="1400" dirty="0"/>
              <a:t>GUIDE: </a:t>
            </a:r>
            <a:r>
              <a:rPr lang="en-US" sz="1400" dirty="0" err="1">
                <a:solidFill>
                  <a:srgbClr val="FF0000"/>
                </a:solidFill>
              </a:rPr>
              <a:t>form.line</a:t>
            </a:r>
            <a:r>
              <a:rPr lang="en-US" sz="1400" dirty="0"/>
              <a:t>(position((0,0), (30,30)), label(“Zero population growth”))</a:t>
            </a:r>
          </a:p>
          <a:p>
            <a:r>
              <a:rPr lang="en-US" sz="1400" dirty="0"/>
              <a:t>GUIDE: </a:t>
            </a:r>
            <a:r>
              <a:rPr lang="en-US" sz="1400" dirty="0">
                <a:solidFill>
                  <a:srgbClr val="C00000"/>
                </a:solidFill>
              </a:rPr>
              <a:t>axis</a:t>
            </a:r>
            <a:r>
              <a:rPr lang="en-US" sz="1400" dirty="0"/>
              <a:t>(dim(1), label(“</a:t>
            </a:r>
            <a:r>
              <a:rPr lang="en-US" sz="1400" dirty="0">
                <a:solidFill>
                  <a:srgbClr val="00B0F0"/>
                </a:solidFill>
              </a:rPr>
              <a:t>Birth rate</a:t>
            </a:r>
            <a:r>
              <a:rPr lang="en-US" sz="1400" dirty="0"/>
              <a:t>"))</a:t>
            </a:r>
          </a:p>
          <a:p>
            <a:r>
              <a:rPr lang="en-US" sz="1400" dirty="0"/>
              <a:t>GUIDE: </a:t>
            </a:r>
            <a:r>
              <a:rPr lang="en-US" sz="1400" dirty="0">
                <a:solidFill>
                  <a:srgbClr val="C00000"/>
                </a:solidFill>
              </a:rPr>
              <a:t>axis</a:t>
            </a:r>
            <a:r>
              <a:rPr lang="en-US" sz="1400" dirty="0"/>
              <a:t>(dim(2), label(“</a:t>
            </a:r>
            <a:r>
              <a:rPr lang="en-US" sz="1400" dirty="0">
                <a:solidFill>
                  <a:srgbClr val="00B0F0"/>
                </a:solidFill>
              </a:rPr>
              <a:t>Death rate</a:t>
            </a:r>
            <a:r>
              <a:rPr lang="en-US" sz="1400" dirty="0"/>
              <a:t>"))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338" y="1143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smoothed contour plot of birth rate vs. death rate for selected countries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43624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6245469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Wilkinson, </a:t>
            </a:r>
            <a:r>
              <a:rPr lang="en-US" sz="1200" i="1" dirty="0"/>
              <a:t>Grammar of Graphics</a:t>
            </a:r>
            <a:r>
              <a:rPr lang="en-US" sz="1200" dirty="0"/>
              <a:t>, Fig 1.1</a:t>
            </a:r>
          </a:p>
        </p:txBody>
      </p:sp>
    </p:spTree>
    <p:extLst>
      <p:ext uri="{BB962C8B-B14F-4D97-AF65-F5344CB8AC3E}">
        <p14:creationId xmlns:p14="http://schemas.microsoft.com/office/powerpoint/2010/main" val="272456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Metaphor: Graphs as visual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2716"/>
            <a:ext cx="8229600" cy="2743200"/>
          </a:xfrm>
        </p:spPr>
        <p:txBody>
          <a:bodyPr>
            <a:normAutofit/>
          </a:bodyPr>
          <a:lstStyle/>
          <a:p>
            <a:r>
              <a:rPr lang="en-US" sz="2400" dirty="0"/>
              <a:t>Émile </a:t>
            </a:r>
            <a:r>
              <a:rPr lang="en-US" sz="2400" dirty="0" err="1"/>
              <a:t>Cheysson</a:t>
            </a:r>
            <a:r>
              <a:rPr lang="en-US" sz="2400" dirty="0"/>
              <a:t> (1890) took this further:</a:t>
            </a:r>
          </a:p>
          <a:p>
            <a:pPr lvl="1"/>
            <a:r>
              <a:rPr lang="en-US" sz="2000" i="1" dirty="0"/>
              <a:t>“When a law is contained in figures, it is buried like metal in an ore; it is necessary to extract it.  This is the work of graphical representation. </a:t>
            </a:r>
          </a:p>
          <a:p>
            <a:pPr lvl="1"/>
            <a:r>
              <a:rPr lang="en-US" sz="2000" i="1" dirty="0"/>
              <a:t>It points out the </a:t>
            </a:r>
            <a:r>
              <a:rPr lang="en-US" sz="2000" i="1" dirty="0">
                <a:highlight>
                  <a:srgbClr val="FFFF00"/>
                </a:highlight>
              </a:rPr>
              <a:t>coincidences</a:t>
            </a:r>
            <a:r>
              <a:rPr lang="en-US" sz="2000" i="1" dirty="0"/>
              <a:t>, the </a:t>
            </a:r>
            <a:r>
              <a:rPr lang="en-US" sz="2000" i="1" dirty="0">
                <a:highlight>
                  <a:srgbClr val="FFFF00"/>
                </a:highlight>
              </a:rPr>
              <a:t>relationships</a:t>
            </a:r>
            <a:r>
              <a:rPr lang="en-US" sz="2000" i="1" dirty="0"/>
              <a:t> between phenomena, their </a:t>
            </a:r>
            <a:r>
              <a:rPr lang="en-US" sz="2000" i="1" dirty="0">
                <a:highlight>
                  <a:srgbClr val="FFFF00"/>
                </a:highlight>
              </a:rPr>
              <a:t>anomalies</a:t>
            </a:r>
            <a:r>
              <a:rPr lang="en-US" sz="2000" i="1" dirty="0"/>
              <a:t>, and we have seen what a powerful means of control it puts in the hands of the statistician to verify new data, </a:t>
            </a:r>
            <a:r>
              <a:rPr lang="en-US" sz="2000" i="1" dirty="0">
                <a:highlight>
                  <a:srgbClr val="FFFF00"/>
                </a:highlight>
              </a:rPr>
              <a:t>discover</a:t>
            </a:r>
            <a:r>
              <a:rPr lang="en-US" sz="2000" i="1" dirty="0"/>
              <a:t> and </a:t>
            </a:r>
            <a:r>
              <a:rPr lang="en-US" sz="2000" i="1" dirty="0">
                <a:highlight>
                  <a:srgbClr val="FFFF00"/>
                </a:highlight>
              </a:rPr>
              <a:t>correct errors </a:t>
            </a:r>
            <a:r>
              <a:rPr lang="en-US" sz="2000" i="1" dirty="0"/>
              <a:t>with which they have been stained.”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3" descr="22 a_1881_population2-s">
            <a:extLst>
              <a:ext uri="{FF2B5EF4-FFF2-40B4-BE49-F238E27FC236}">
                <a16:creationId xmlns:a16="http://schemas.microsoft.com/office/drawing/2014/main" id="{4EAA6F6E-09DA-9B39-8C63-FCF9DA77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32359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5B512-B637-D204-BD58-C1133A402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2" y="4419600"/>
            <a:ext cx="1317552" cy="16459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DB91913-245F-AFAA-EC4B-F4E0CDB3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42" y="4419600"/>
            <a:ext cx="1245347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BB6F07-F242-940E-6EF3-FFE37F804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538" y="4379806"/>
            <a:ext cx="1409524" cy="16857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B61428D-C8D0-68D1-CF94-BAA18E92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59" y="990600"/>
            <a:ext cx="772341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9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GPL syntax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649446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19200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essential features of a graph are described by </a:t>
            </a:r>
            <a:r>
              <a:rPr lang="en-US" b="1" dirty="0"/>
              <a:t>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geometrical objects (point, line, interval, …) are specified within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Their visual properties (position, color) and statistical summaries are given as well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209800"/>
            <a:ext cx="586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typical graph types: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3246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Pere </a:t>
            </a:r>
            <a:r>
              <a:rPr lang="en-US" sz="1400" dirty="0" err="1"/>
              <a:t>Milán</a:t>
            </a:r>
            <a:r>
              <a:rPr lang="en-US" sz="1400" dirty="0"/>
              <a:t>, </a:t>
            </a:r>
            <a:r>
              <a:rPr lang="en-US" sz="1400" i="1" dirty="0"/>
              <a:t>Imagining data with ggplot2</a:t>
            </a:r>
            <a:r>
              <a:rPr lang="en-US" sz="1400" dirty="0"/>
              <a:t>, QM Forum presentation, Nov. 23, 2015</a:t>
            </a:r>
          </a:p>
        </p:txBody>
      </p:sp>
    </p:spTree>
    <p:extLst>
      <p:ext uri="{BB962C8B-B14F-4D97-AF65-F5344CB8AC3E}">
        <p14:creationId xmlns:p14="http://schemas.microsoft.com/office/powerpoint/2010/main" val="2862731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E99A-A14B-351F-5F16-0E0A3BD1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GPL in SPSS syntax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35BB2-1352-92D0-936C-F291BE19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40E35-9D83-8EA4-8A03-F12BFB353D41}"/>
              </a:ext>
            </a:extLst>
          </p:cNvPr>
          <p:cNvSpPr txBox="1"/>
          <p:nvPr/>
        </p:nvSpPr>
        <p:spPr>
          <a:xfrm>
            <a:off x="457200" y="1066800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GGRAPH</a:t>
            </a:r>
          </a:p>
          <a:p>
            <a:r>
              <a:rPr lang="en-CA" dirty="0"/>
              <a:t>  /GRAPHDATASET NAME="</a:t>
            </a:r>
            <a:r>
              <a:rPr lang="en-CA" dirty="0" err="1"/>
              <a:t>graphdataset</a:t>
            </a:r>
            <a:r>
              <a:rPr lang="en-CA" dirty="0"/>
              <a:t>" VARIABLES=read write</a:t>
            </a:r>
          </a:p>
          <a:p>
            <a:r>
              <a:rPr lang="en-CA" dirty="0"/>
              <a:t>  /GRAPHSPEC SOURCE=INLINE.</a:t>
            </a:r>
          </a:p>
          <a:p>
            <a:r>
              <a:rPr lang="en-CA" dirty="0"/>
              <a:t>BEGIN GPL</a:t>
            </a:r>
          </a:p>
          <a:p>
            <a:r>
              <a:rPr lang="en-CA" dirty="0"/>
              <a:t>SOURCE: s=</a:t>
            </a:r>
            <a:r>
              <a:rPr lang="en-CA" dirty="0" err="1"/>
              <a:t>userSource</a:t>
            </a:r>
            <a:r>
              <a:rPr lang="en-CA" dirty="0"/>
              <a:t>(id("</a:t>
            </a:r>
            <a:r>
              <a:rPr lang="en-CA" dirty="0" err="1"/>
              <a:t>graphdataset</a:t>
            </a:r>
            <a:r>
              <a:rPr lang="en-CA" dirty="0"/>
              <a:t>"))</a:t>
            </a:r>
          </a:p>
          <a:p>
            <a:r>
              <a:rPr lang="en-CA" dirty="0"/>
              <a:t>DATA: read=col(source(s), name("read"))</a:t>
            </a:r>
          </a:p>
          <a:p>
            <a:r>
              <a:rPr lang="en-CA" dirty="0"/>
              <a:t>DATA: write=col(source(s), name("write"))</a:t>
            </a:r>
          </a:p>
          <a:p>
            <a:r>
              <a:rPr lang="en-CA" dirty="0"/>
              <a:t>GUIDE: axis(dim(1), label("reading score"))</a:t>
            </a:r>
          </a:p>
          <a:p>
            <a:r>
              <a:rPr lang="en-CA" dirty="0"/>
              <a:t>GUIDE: axis(dim(2), label("writing score"))</a:t>
            </a:r>
          </a:p>
          <a:p>
            <a:r>
              <a:rPr lang="en-CA" dirty="0"/>
              <a:t>ELEMENT: </a:t>
            </a:r>
            <a:r>
              <a:rPr lang="en-CA" dirty="0">
                <a:highlight>
                  <a:srgbClr val="FFFF00"/>
                </a:highlight>
              </a:rPr>
              <a:t>point(position(read*write))</a:t>
            </a:r>
          </a:p>
          <a:p>
            <a:r>
              <a:rPr lang="en-CA" dirty="0"/>
              <a:t>END GPL.</a:t>
            </a:r>
          </a:p>
        </p:txBody>
      </p:sp>
      <p:pic>
        <p:nvPicPr>
          <p:cNvPr id="6" name="Picture 5" descr="A graph with black dots&#10;&#10;Description automatically generated">
            <a:extLst>
              <a:ext uri="{FF2B5EF4-FFF2-40B4-BE49-F238E27FC236}">
                <a16:creationId xmlns:a16="http://schemas.microsoft.com/office/drawing/2014/main" id="{36D3DD7B-350B-57E7-EBC5-A11AE894A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41" y="2895600"/>
            <a:ext cx="3876959" cy="3097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32612-44B6-76FA-D825-5140B7711992}"/>
              </a:ext>
            </a:extLst>
          </p:cNvPr>
          <p:cNvSpPr txBox="1"/>
          <p:nvPr/>
        </p:nvSpPr>
        <p:spPr>
          <a:xfrm>
            <a:off x="457200" y="4572000"/>
            <a:ext cx="3876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SPSS menu choices </a:t>
            </a:r>
            <a:r>
              <a:rPr lang="en-CA" dirty="0">
                <a:sym typeface="Symbol" panose="05050102010706020507" pitchFamily="18" charset="2"/>
              </a:rPr>
              <a:t> GPL code</a:t>
            </a:r>
          </a:p>
          <a:p>
            <a:r>
              <a:rPr lang="en-CA" dirty="0">
                <a:sym typeface="Symbol" panose="05050102010706020507" pitchFamily="18" charset="2"/>
              </a:rPr>
              <a:t>You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ym typeface="Symbol" panose="05050102010706020507" pitchFamily="18" charset="2"/>
              </a:rPr>
              <a:t>Extract the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ym typeface="Symbol" panose="05050102010706020507" pitchFamily="18" charset="2"/>
              </a:rPr>
              <a:t>Tweak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ym typeface="Symbol" panose="05050102010706020507" pitchFamily="18" charset="2"/>
              </a:rPr>
              <a:t>Save to make it reproducible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C64BA-D5B3-BAB7-8CE8-EAEA0F7AB606}"/>
              </a:ext>
            </a:extLst>
          </p:cNvPr>
          <p:cNvSpPr txBox="1"/>
          <p:nvPr/>
        </p:nvSpPr>
        <p:spPr>
          <a:xfrm>
            <a:off x="457200" y="635635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3"/>
              </a:rPr>
              <a:t>https://stats.oarc.ucla.edu/spss/library/spss-librarymaking-graphs-with-the-ggraph-command-and-gpl/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2990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Facets &amp; frames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3810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Tables of graphs:</a:t>
            </a:r>
          </a:p>
          <a:p>
            <a:r>
              <a:rPr lang="en-US" sz="2000" dirty="0"/>
              <a:t>Facets: </a:t>
            </a:r>
            <a:r>
              <a:rPr lang="en-US" sz="2000" dirty="0">
                <a:sym typeface="Symbol"/>
              </a:rPr>
              <a:t></a:t>
            </a:r>
            <a:r>
              <a:rPr lang="en-US" sz="2000" dirty="0"/>
              <a:t> graphs of subset</a:t>
            </a:r>
          </a:p>
          <a:p>
            <a:r>
              <a:rPr lang="en-US" sz="2000" dirty="0"/>
              <a:t>Frames: </a:t>
            </a:r>
            <a:r>
              <a:rPr lang="en-US" sz="2000" dirty="0">
                <a:sym typeface="Symbol"/>
              </a:rPr>
              <a:t> separate graphs</a:t>
            </a:r>
          </a:p>
          <a:p>
            <a:endParaRPr lang="en-US" sz="2000" dirty="0">
              <a:sym typeface="Symbol"/>
            </a:endParaRPr>
          </a:p>
          <a:p>
            <a:pPr marL="0" indent="0">
              <a:buNone/>
            </a:pPr>
            <a:r>
              <a:rPr lang="en-US" sz="2000" dirty="0">
                <a:sym typeface="Symbol"/>
              </a:rPr>
              <a:t>Linked </a:t>
            </a:r>
            <a:r>
              <a:rPr lang="en-US" sz="2000" dirty="0" err="1">
                <a:sym typeface="Symbol"/>
              </a:rPr>
              <a:t>micromap</a:t>
            </a:r>
            <a:r>
              <a:rPr lang="en-US" sz="2000" dirty="0">
                <a:sym typeface="Symbol"/>
              </a:rPr>
              <a:t>:</a:t>
            </a:r>
          </a:p>
          <a:p>
            <a:r>
              <a:rPr lang="en-US" sz="2000" dirty="0">
                <a:sym typeface="Symbol"/>
              </a:rPr>
              <a:t>Population density of US, divided in </a:t>
            </a:r>
            <a:r>
              <a:rPr lang="en-US" sz="2000" dirty="0" err="1">
                <a:sym typeface="Symbol"/>
              </a:rPr>
              <a:t>octiles</a:t>
            </a:r>
            <a:endParaRPr lang="en-US" sz="2000" dirty="0">
              <a:sym typeface="Symbol"/>
            </a:endParaRPr>
          </a:p>
          <a:p>
            <a:r>
              <a:rPr lang="en-US" sz="2000" dirty="0">
                <a:sym typeface="Symbol"/>
              </a:rPr>
              <a:t>States in each </a:t>
            </a:r>
            <a:r>
              <a:rPr lang="en-US" sz="2000" dirty="0" err="1">
                <a:sym typeface="Symbol"/>
              </a:rPr>
              <a:t>octile</a:t>
            </a:r>
            <a:r>
              <a:rPr lang="en-US" sz="2000" dirty="0">
                <a:sym typeface="Symbol"/>
              </a:rPr>
              <a:t> shown separately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33400"/>
            <a:ext cx="4123810" cy="5771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3794F-A4FB-4A16-B409-A97EE9803E9F}"/>
              </a:ext>
            </a:extLst>
          </p:cNvPr>
          <p:cNvSpPr txBox="1"/>
          <p:nvPr/>
        </p:nvSpPr>
        <p:spPr>
          <a:xfrm>
            <a:off x="457200" y="4724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GoG</a:t>
            </a:r>
            <a:r>
              <a:rPr lang="en-US" dirty="0"/>
              <a:t> was a coherent language for specifying and producing nearly all known graphic forms.</a:t>
            </a:r>
          </a:p>
        </p:txBody>
      </p:sp>
    </p:spTree>
    <p:extLst>
      <p:ext uri="{BB962C8B-B14F-4D97-AF65-F5344CB8AC3E}">
        <p14:creationId xmlns:p14="http://schemas.microsoft.com/office/powerpoint/2010/main" val="2684542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Colorless green graphs sleep furiously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JSM 2017: Dinner with Lee Wilkinson, Howard </a:t>
            </a:r>
            <a:r>
              <a:rPr lang="en-US" sz="2400" dirty="0" err="1"/>
              <a:t>Wainer</a:t>
            </a:r>
            <a:r>
              <a:rPr lang="en-US" sz="2400" dirty="0"/>
              <a:t>, Paul </a:t>
            </a:r>
            <a:r>
              <a:rPr lang="en-US" sz="2400" dirty="0" err="1"/>
              <a:t>Vellman</a:t>
            </a:r>
            <a:r>
              <a:rPr lang="en-US" sz="2400" dirty="0"/>
              <a:t>, &amp; others</a:t>
            </a:r>
          </a:p>
          <a:p>
            <a:r>
              <a:rPr lang="en-US" sz="2400" dirty="0"/>
              <a:t>The great debate:</a:t>
            </a:r>
          </a:p>
          <a:p>
            <a:pPr lvl="1"/>
            <a:r>
              <a:rPr lang="en-US" dirty="0"/>
              <a:t>LW: The </a:t>
            </a:r>
            <a:r>
              <a:rPr lang="en-US" dirty="0" err="1"/>
              <a:t>GoG</a:t>
            </a:r>
            <a:r>
              <a:rPr lang="en-US" dirty="0"/>
              <a:t> is a </a:t>
            </a:r>
            <a:r>
              <a:rPr lang="en-US" dirty="0">
                <a:solidFill>
                  <a:srgbClr val="0070C0"/>
                </a:solidFill>
              </a:rPr>
              <a:t>complete</a:t>
            </a:r>
            <a:r>
              <a:rPr lang="en-US" dirty="0"/>
              <a:t> theory, a formal mathematical model comprehending </a:t>
            </a:r>
            <a:r>
              <a:rPr lang="en-US" dirty="0">
                <a:solidFill>
                  <a:srgbClr val="0070C0"/>
                </a:solidFill>
              </a:rPr>
              <a:t>all</a:t>
            </a:r>
            <a:r>
              <a:rPr lang="en-US" dirty="0"/>
              <a:t> graphs.</a:t>
            </a:r>
          </a:p>
          <a:p>
            <a:pPr marL="457200" lvl="1" indent="0">
              <a:buNone/>
            </a:pPr>
            <a:r>
              <a:rPr lang="en-US" sz="1600" dirty="0"/>
              <a:t>"Beauty is truth, truth beauty,"--that is all Ye know on earth, and all ye need to know.</a:t>
            </a:r>
          </a:p>
          <a:p>
            <a:pPr lvl="1"/>
            <a:r>
              <a:rPr lang="en-US" dirty="0"/>
              <a:t>MF: There is more--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Implementation matters</a:t>
            </a:r>
            <a:r>
              <a:rPr lang="en-US" dirty="0"/>
              <a:t>: translating a graphic idea into a finished graph should be facilitated by the </a:t>
            </a:r>
            <a:r>
              <a:rPr lang="en-US" dirty="0">
                <a:solidFill>
                  <a:srgbClr val="FF0000"/>
                </a:solidFill>
              </a:rPr>
              <a:t>language</a:t>
            </a:r>
            <a:r>
              <a:rPr lang="en-US" dirty="0"/>
              <a:t> of graphic code.</a:t>
            </a:r>
          </a:p>
          <a:p>
            <a:pPr lvl="2"/>
            <a:r>
              <a:rPr lang="en-US" dirty="0"/>
              <a:t>A productive language for graphs should encompass the steps of </a:t>
            </a:r>
            <a:r>
              <a:rPr lang="en-US" dirty="0">
                <a:solidFill>
                  <a:srgbClr val="FF0000"/>
                </a:solidFill>
              </a:rPr>
              <a:t>data analysis </a:t>
            </a:r>
          </a:p>
          <a:p>
            <a:pPr lvl="1"/>
            <a:r>
              <a:rPr lang="en-US" sz="2000" dirty="0"/>
              <a:t>Pere </a:t>
            </a:r>
            <a:r>
              <a:rPr lang="en-US" sz="2000" dirty="0" err="1"/>
              <a:t>Milán</a:t>
            </a:r>
            <a:r>
              <a:rPr lang="en-US" sz="2000" dirty="0"/>
              <a:t>: A truly expressive graphic language should </a:t>
            </a:r>
            <a:r>
              <a:rPr lang="en-US" sz="2000" dirty="0">
                <a:solidFill>
                  <a:srgbClr val="FF0000"/>
                </a:solidFill>
              </a:rPr>
              <a:t>recommend</a:t>
            </a:r>
            <a:r>
              <a:rPr lang="en-US" sz="2000" dirty="0"/>
              <a:t> the right graphic(s) to “get the message home”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B98A7-284B-282F-6686-AC84DAF0D062}"/>
              </a:ext>
            </a:extLst>
          </p:cNvPr>
          <p:cNvSpPr txBox="1"/>
          <p:nvPr/>
        </p:nvSpPr>
        <p:spPr>
          <a:xfrm>
            <a:off x="685800" y="6248400"/>
            <a:ext cx="792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See: Friendly (2022), Colorless Green Graphs Sleep Furiously: A Conversation with Leland Wilkinson, </a:t>
            </a:r>
            <a:r>
              <a:rPr lang="en-CA" sz="1200" dirty="0">
                <a:hlinkClick r:id="rId2"/>
              </a:rPr>
              <a:t>https://bit.ly/3m5eJKF</a:t>
            </a:r>
            <a:r>
              <a:rPr lang="en-CA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926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Wickham: ggplot2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791200" cy="5105400"/>
          </a:xfrm>
        </p:spPr>
        <p:txBody>
          <a:bodyPr/>
          <a:lstStyle/>
          <a:p>
            <a:r>
              <a:rPr lang="en-US" dirty="0"/>
              <a:t>ggplot2: </a:t>
            </a:r>
            <a:r>
              <a:rPr lang="en-US" i="1" dirty="0"/>
              <a:t>Elegant graphics for data analysis</a:t>
            </a:r>
          </a:p>
          <a:p>
            <a:pPr lvl="1"/>
            <a:r>
              <a:rPr lang="en-US" dirty="0"/>
              <a:t>a computational language for thinking about &amp; constructing graphs</a:t>
            </a:r>
          </a:p>
          <a:p>
            <a:pPr lvl="1"/>
            <a:r>
              <a:rPr lang="en-US" dirty="0"/>
              <a:t>sensible, aesthetically pleasing defaults</a:t>
            </a:r>
          </a:p>
          <a:p>
            <a:pPr lvl="2"/>
            <a:r>
              <a:rPr lang="en-US" dirty="0"/>
              <a:t>+ themes: default, </a:t>
            </a:r>
            <a:r>
              <a:rPr lang="en-US" dirty="0" err="1"/>
              <a:t>bw</a:t>
            </a:r>
            <a:r>
              <a:rPr lang="en-US" dirty="0"/>
              <a:t>, journal, </a:t>
            </a:r>
            <a:r>
              <a:rPr lang="en-US" dirty="0" err="1"/>
              <a:t>tufte</a:t>
            </a:r>
            <a:r>
              <a:rPr lang="en-US" dirty="0"/>
              <a:t>, …</a:t>
            </a:r>
          </a:p>
          <a:p>
            <a:pPr lvl="1"/>
            <a:r>
              <a:rPr lang="en-US" dirty="0"/>
              <a:t>infinitely extendable</a:t>
            </a:r>
          </a:p>
          <a:p>
            <a:pPr lvl="2"/>
            <a:r>
              <a:rPr lang="en-US" dirty="0" err="1"/>
              <a:t>ggplot</a:t>
            </a:r>
            <a:r>
              <a:rPr lang="en-US" dirty="0"/>
              <a:t> extensions: </a:t>
            </a:r>
            <a:r>
              <a:rPr lang="en-US" dirty="0">
                <a:hlinkClick r:id="rId2"/>
              </a:rPr>
              <a:t>https://exts.ggplot2.tidyverse.org/</a:t>
            </a:r>
            <a:r>
              <a:rPr lang="en-US" dirty="0"/>
              <a:t>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 descr="C:\Dropbox\Documents\SCS\RGraphics\images\books\ggplo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066800"/>
            <a:ext cx="2103120" cy="321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adley wickh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4277923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53000"/>
            <a:ext cx="48863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hexagon with a graph and blue dots&#10;&#10;Description automatically generated">
            <a:extLst>
              <a:ext uri="{FF2B5EF4-FFF2-40B4-BE49-F238E27FC236}">
                <a16:creationId xmlns:a16="http://schemas.microsoft.com/office/drawing/2014/main" id="{CF4CD845-B03A-12B8-E1AC-AE32B4CB5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63" y="152400"/>
            <a:ext cx="829237" cy="9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Wickham: ggplot2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76800" cy="5105400"/>
          </a:xfrm>
        </p:spPr>
        <p:txBody>
          <a:bodyPr/>
          <a:lstStyle/>
          <a:p>
            <a:r>
              <a:rPr lang="en-US" sz="2400" dirty="0"/>
              <a:t>Implementation of </a:t>
            </a:r>
            <a:r>
              <a:rPr lang="en-US" sz="2400" dirty="0" err="1"/>
              <a:t>GoG</a:t>
            </a:r>
            <a:r>
              <a:rPr lang="en-US" sz="2400" dirty="0"/>
              <a:t> in R as </a:t>
            </a:r>
            <a:r>
              <a:rPr lang="en-US" sz="2400" dirty="0">
                <a:solidFill>
                  <a:srgbClr val="FF0000"/>
                </a:solidFill>
              </a:rPr>
              <a:t>layers</a:t>
            </a:r>
            <a:r>
              <a:rPr lang="en-US" sz="2400" dirty="0"/>
              <a:t> of a graphic</a:t>
            </a:r>
          </a:p>
          <a:p>
            <a:pPr lvl="1"/>
            <a:r>
              <a:rPr lang="en-US" sz="2000" dirty="0"/>
              <a:t>Basic layers: </a:t>
            </a:r>
          </a:p>
          <a:p>
            <a:pPr lvl="2"/>
            <a:r>
              <a:rPr lang="en-US" dirty="0"/>
              <a:t>Data, </a:t>
            </a:r>
          </a:p>
          <a:p>
            <a:pPr lvl="2"/>
            <a:r>
              <a:rPr lang="en-US" dirty="0"/>
              <a:t>Aesthetics (data </a:t>
            </a:r>
            <a:r>
              <a:rPr lang="en-US" dirty="0">
                <a:sym typeface="Symbol"/>
              </a:rPr>
              <a:t> plot mapping)</a:t>
            </a:r>
            <a:endParaRPr lang="en-US" dirty="0"/>
          </a:p>
          <a:p>
            <a:pPr lvl="2"/>
            <a:r>
              <a:rPr lang="en-US" dirty="0" err="1"/>
              <a:t>Geoms</a:t>
            </a:r>
            <a:r>
              <a:rPr lang="en-US" dirty="0"/>
              <a:t> (points, lines, bars, …), </a:t>
            </a:r>
          </a:p>
          <a:p>
            <a:pPr lvl="1"/>
            <a:r>
              <a:rPr lang="en-US" sz="2000" dirty="0"/>
              <a:t>Statistics: summaries &amp; models</a:t>
            </a:r>
          </a:p>
          <a:p>
            <a:pPr lvl="1"/>
            <a:r>
              <a:rPr lang="en-US" sz="2000" dirty="0"/>
              <a:t>Coordinates: plotting space</a:t>
            </a:r>
          </a:p>
          <a:p>
            <a:pPr lvl="1"/>
            <a:r>
              <a:rPr lang="en-US" sz="2000" dirty="0"/>
              <a:t>Facets: partition into sub-plots</a:t>
            </a:r>
          </a:p>
          <a:p>
            <a:pPr lvl="1"/>
            <a:r>
              <a:rPr lang="en-US" sz="2000" dirty="0"/>
              <a:t>Themes: define the general features of </a:t>
            </a:r>
            <a:r>
              <a:rPr lang="en-US" sz="2000" dirty="0">
                <a:solidFill>
                  <a:srgbClr val="0070C0"/>
                </a:solidFill>
              </a:rPr>
              <a:t>all</a:t>
            </a:r>
            <a:r>
              <a:rPr lang="en-US" sz="2000" dirty="0"/>
              <a:t> graphical elements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2514600" cy="811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971801"/>
            <a:ext cx="2514600" cy="1388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95800"/>
            <a:ext cx="2514600" cy="16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data + </a:t>
            </a:r>
            <a:r>
              <a:rPr lang="en-US" dirty="0" err="1"/>
              <a:t>geom</a:t>
            </a:r>
            <a:r>
              <a:rPr lang="en-US" dirty="0"/>
              <a:t> = graph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Every graph can be described as a combination of independent building blocks, connected by “+” (read: “and”)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: a data frame: quantitative, categorical; local or data base query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aes</a:t>
            </a:r>
            <a:r>
              <a:rPr lang="en-US" sz="2000" dirty="0"/>
              <a:t>thetic mapping of variables into visual properties: size, color, x, 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geom</a:t>
            </a:r>
            <a:r>
              <a:rPr lang="en-US" sz="2000" dirty="0"/>
              <a:t>etric objects (“</a:t>
            </a:r>
            <a:r>
              <a:rPr lang="en-US" sz="2000" dirty="0" err="1"/>
              <a:t>geom</a:t>
            </a:r>
            <a:r>
              <a:rPr lang="en-US" sz="2000" dirty="0"/>
              <a:t>”): points, lines, areas, arrows, …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coord</a:t>
            </a:r>
            <a:r>
              <a:rPr lang="en-US" sz="2000" dirty="0"/>
              <a:t>inate system (“</a:t>
            </a:r>
            <a:r>
              <a:rPr lang="en-US" sz="2000" dirty="0" err="1"/>
              <a:t>coord</a:t>
            </a:r>
            <a:r>
              <a:rPr lang="en-US" sz="2000" dirty="0"/>
              <a:t>”): Cartesian, log, polar, map,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0"/>
            <a:ext cx="4676191" cy="2323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4114800"/>
            <a:ext cx="297180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 Narrow" panose="020B0606020202030204" pitchFamily="34" charset="0"/>
              </a:rPr>
              <a:t>ggplot</a:t>
            </a:r>
            <a:r>
              <a:rPr lang="en-US" sz="1400" dirty="0">
                <a:latin typeface="Arial Narrow" panose="020B0606020202030204" pitchFamily="34" charset="0"/>
              </a:rPr>
              <a:t>(FMA, 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         </a:t>
            </a:r>
            <a:r>
              <a:rPr lang="en-US" sz="1400" dirty="0" err="1">
                <a:latin typeface="Arial Narrow" panose="020B0606020202030204" pitchFamily="34" charset="0"/>
              </a:rPr>
              <a:t>aes</a:t>
            </a:r>
            <a:r>
              <a:rPr lang="en-US" sz="1400" dirty="0">
                <a:latin typeface="Arial Narrow" panose="020B0606020202030204" pitchFamily="34" charset="0"/>
              </a:rPr>
              <a:t>(x=F, y=A, color=F, size=A) +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</a:t>
            </a:r>
            <a:r>
              <a:rPr lang="en-US" sz="1400" dirty="0" err="1">
                <a:latin typeface="Arial Narrow" panose="020B0606020202030204" pitchFamily="34" charset="0"/>
              </a:rPr>
              <a:t>geom_point</a:t>
            </a:r>
            <a:r>
              <a:rPr lang="en-US" sz="1400" dirty="0">
                <a:latin typeface="Arial Narrow" panose="020B0606020202030204" pitchFamily="34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901126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data + </a:t>
            </a:r>
            <a:r>
              <a:rPr lang="en-US" dirty="0" err="1"/>
              <a:t>geom</a:t>
            </a:r>
            <a:r>
              <a:rPr lang="en-US" dirty="0"/>
              <a:t> = graph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1143000"/>
            <a:ext cx="421878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523999"/>
            <a:ext cx="3810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ggplot</a:t>
            </a:r>
            <a:r>
              <a:rPr lang="en-US" dirty="0">
                <a:latin typeface="Arial Narrow" panose="020B0606020202030204" pitchFamily="34" charset="0"/>
              </a:rPr>
              <a:t>(data=</a:t>
            </a:r>
            <a:r>
              <a:rPr lang="en-US" dirty="0" err="1">
                <a:latin typeface="Arial Narrow" panose="020B0606020202030204" pitchFamily="34" charset="0"/>
              </a:rPr>
              <a:t>mtcars</a:t>
            </a:r>
            <a:r>
              <a:rPr lang="en-US" dirty="0">
                <a:latin typeface="Arial Narrow" panose="020B0606020202030204" pitchFamily="34" charset="0"/>
              </a:rPr>
              <a:t>,                             </a:t>
            </a:r>
            <a:r>
              <a:rPr lang="en-US" dirty="0">
                <a:latin typeface="Arial Narrow" panose="020B0606020202030204" pitchFamily="34" charset="0"/>
                <a:sym typeface="Wingdings 2" panose="05020102010507070707" pitchFamily="18" charset="2"/>
              </a:rPr>
              <a:t>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          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(x=hp, y=mpg,                    </a:t>
            </a:r>
            <a:r>
              <a:rPr lang="en-US" dirty="0">
                <a:latin typeface="Arial Narrow" panose="020B0606020202030204" pitchFamily="34" charset="0"/>
                <a:sym typeface="Wingdings 2" panose="05020102010507070707" pitchFamily="18" charset="2"/>
              </a:rPr>
              <a:t>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                  color=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, shape=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)) +    </a:t>
            </a:r>
            <a:r>
              <a:rPr lang="en-US" dirty="0">
                <a:latin typeface="Arial Narrow" panose="020B0606020202030204" pitchFamily="34" charset="0"/>
                <a:sym typeface="Wingdings 2" panose="05020102010507070707" pitchFamily="18" charset="2"/>
              </a:rPr>
              <a:t></a:t>
            </a:r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    </a:t>
            </a:r>
            <a:r>
              <a:rPr lang="en-US" b="1" dirty="0" err="1">
                <a:latin typeface="Arial Narrow" panose="020B0606020202030204" pitchFamily="34" charset="0"/>
              </a:rPr>
              <a:t>geom_point</a:t>
            </a:r>
            <a:r>
              <a:rPr lang="en-US" b="1" dirty="0">
                <a:latin typeface="Arial Narrow" panose="020B0606020202030204" pitchFamily="34" charset="0"/>
              </a:rPr>
              <a:t>(size=3)                      </a:t>
            </a:r>
            <a:r>
              <a:rPr lang="en-US" b="1" dirty="0">
                <a:latin typeface="Arial Narrow" panose="020B0606020202030204" pitchFamily="34" charset="0"/>
                <a:sym typeface="Wingdings 2" panose="05020102010507070707" pitchFamily="18" charset="2"/>
              </a:rPr>
              <a:t>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429" y="3429000"/>
            <a:ext cx="3999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data=</a:t>
            </a:r>
            <a:r>
              <a:rPr lang="en-US" dirty="0" err="1">
                <a:solidFill>
                  <a:srgbClr val="FF0000"/>
                </a:solidFill>
              </a:rPr>
              <a:t>mtcars</a:t>
            </a:r>
            <a:r>
              <a:rPr lang="en-US" dirty="0"/>
              <a:t>: data frame               </a:t>
            </a:r>
            <a:r>
              <a:rPr lang="en-US" dirty="0">
                <a:latin typeface="Arial Narrow" panose="020B0606020202030204" pitchFamily="34" charset="0"/>
                <a:sym typeface="Wingdings 2" panose="05020102010507070707" pitchFamily="18" charset="2"/>
              </a:rPr>
              <a:t>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aes</a:t>
            </a:r>
            <a:r>
              <a:rPr lang="en-US" dirty="0">
                <a:solidFill>
                  <a:srgbClr val="FF0000"/>
                </a:solidFill>
              </a:rPr>
              <a:t>(x=, y=)</a:t>
            </a:r>
            <a:r>
              <a:rPr lang="en-US" dirty="0"/>
              <a:t>:  plot X,Y variables      </a:t>
            </a:r>
            <a:r>
              <a:rPr lang="en-US" dirty="0">
                <a:latin typeface="Arial Narrow" panose="020B0606020202030204" pitchFamily="34" charset="0"/>
                <a:sym typeface="Wingdings 2" panose="05020102010507070707" pitchFamily="18" charset="2"/>
              </a:rPr>
              <a:t>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aes</a:t>
            </a:r>
            <a:r>
              <a:rPr lang="en-US" dirty="0">
                <a:solidFill>
                  <a:srgbClr val="FF0000"/>
                </a:solidFill>
              </a:rPr>
              <a:t>(color=, shape=)</a:t>
            </a:r>
            <a:r>
              <a:rPr lang="en-US" dirty="0"/>
              <a:t>:  attributes   </a:t>
            </a:r>
            <a:r>
              <a:rPr lang="en-US" dirty="0">
                <a:latin typeface="Arial Narrow" panose="020B0606020202030204" pitchFamily="34" charset="0"/>
                <a:sym typeface="Wingdings 2" panose="05020102010507070707" pitchFamily="18" charset="2"/>
              </a:rPr>
              <a:t>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+ </a:t>
            </a:r>
            <a:r>
              <a:rPr lang="en-US" dirty="0" err="1">
                <a:solidFill>
                  <a:srgbClr val="FF0000"/>
                </a:solidFill>
              </a:rPr>
              <a:t>geom_point</a:t>
            </a:r>
            <a:r>
              <a:rPr lang="en-US" dirty="0">
                <a:solidFill>
                  <a:srgbClr val="FF0000"/>
                </a:solidFill>
              </a:rPr>
              <a:t>()</a:t>
            </a:r>
            <a:r>
              <a:rPr lang="en-US" dirty="0"/>
              <a:t>: what to plot       </a:t>
            </a:r>
            <a:r>
              <a:rPr lang="en-US" b="1" dirty="0">
                <a:latin typeface="Arial Narrow" panose="020B0606020202030204" pitchFamily="34" charset="0"/>
                <a:sym typeface="Wingdings 2" panose="05020102010507070707" pitchFamily="18" charset="2"/>
              </a:rPr>
              <a:t>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coordinate system is taken to be the standard Cartesian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corresponding legend is automatically generated</a:t>
            </a:r>
          </a:p>
        </p:txBody>
      </p:sp>
    </p:spTree>
    <p:extLst>
      <p:ext uri="{BB962C8B-B14F-4D97-AF65-F5344CB8AC3E}">
        <p14:creationId xmlns:p14="http://schemas.microsoft.com/office/powerpoint/2010/main" val="16047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</a:t>
            </a:r>
            <a:r>
              <a:rPr lang="en-US" dirty="0" err="1"/>
              <a:t>geoms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5240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Wow! I can really see something there.</a:t>
            </a:r>
          </a:p>
          <a:p>
            <a:endParaRPr lang="en-US" dirty="0"/>
          </a:p>
          <a:p>
            <a:r>
              <a:rPr lang="en-US" dirty="0"/>
              <a:t>How can I enhance this visualization?</a:t>
            </a:r>
          </a:p>
          <a:p>
            <a:endParaRPr lang="en-US" dirty="0"/>
          </a:p>
          <a:p>
            <a:r>
              <a:rPr lang="en-US" dirty="0"/>
              <a:t>Easy:  add a </a:t>
            </a:r>
            <a:r>
              <a:rPr lang="en-US" dirty="0" err="1">
                <a:solidFill>
                  <a:srgbClr val="FF0000"/>
                </a:solidFill>
              </a:rPr>
              <a:t>geom_smooth</a:t>
            </a:r>
            <a:r>
              <a:rPr lang="en-US" dirty="0">
                <a:solidFill>
                  <a:srgbClr val="FF0000"/>
                </a:solidFill>
              </a:rPr>
              <a:t>() </a:t>
            </a:r>
            <a:r>
              <a:rPr lang="en-US" dirty="0"/>
              <a:t>to fit linear regressions for each level of </a:t>
            </a:r>
            <a:r>
              <a:rPr lang="en-US" dirty="0" err="1"/>
              <a:t>cyl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029200"/>
            <a:ext cx="59436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ggplot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mtcars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(x=</a:t>
            </a:r>
            <a:r>
              <a:rPr lang="en-US" dirty="0" err="1">
                <a:latin typeface="Arial Narrow" panose="020B0606020202030204" pitchFamily="34" charset="0"/>
              </a:rPr>
              <a:t>hp</a:t>
            </a:r>
            <a:r>
              <a:rPr lang="en-US" dirty="0">
                <a:latin typeface="Arial Narrow" panose="020B0606020202030204" pitchFamily="34" charset="0"/>
              </a:rPr>
              <a:t>, y=mpg, color=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, shape=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))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dirty="0" err="1">
                <a:latin typeface="Arial Narrow" panose="020B0606020202030204" pitchFamily="34" charset="0"/>
              </a:rPr>
              <a:t>geom_point</a:t>
            </a:r>
            <a:r>
              <a:rPr lang="en-US" dirty="0">
                <a:latin typeface="Arial Narrow" panose="020B0606020202030204" pitchFamily="34" charset="0"/>
              </a:rPr>
              <a:t>(size=3)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b="1" dirty="0" err="1">
                <a:latin typeface="Arial Narrow" panose="020B0606020202030204" pitchFamily="34" charset="0"/>
              </a:rPr>
              <a:t>geom_smooth</a:t>
            </a:r>
            <a:r>
              <a:rPr lang="en-US" b="1" dirty="0">
                <a:latin typeface="Arial Narrow" panose="020B0606020202030204" pitchFamily="34" charset="0"/>
              </a:rPr>
              <a:t>(method="lm", </a:t>
            </a:r>
            <a:r>
              <a:rPr lang="en-US" b="1" dirty="0" err="1">
                <a:latin typeface="Arial Narrow" panose="020B0606020202030204" pitchFamily="34" charset="0"/>
              </a:rPr>
              <a:t>aes</a:t>
            </a:r>
            <a:r>
              <a:rPr lang="en-US" b="1" dirty="0">
                <a:latin typeface="Arial Narrow" panose="020B0606020202030204" pitchFamily="34" charset="0"/>
              </a:rPr>
              <a:t>(fill=</a:t>
            </a:r>
            <a:r>
              <a:rPr lang="en-US" b="1" dirty="0" err="1">
                <a:latin typeface="Arial Narrow" panose="020B0606020202030204" pitchFamily="34" charset="0"/>
              </a:rPr>
              <a:t>cyl</a:t>
            </a:r>
            <a:r>
              <a:rPr lang="en-US" b="1" dirty="0">
                <a:latin typeface="Arial Narrow" panose="020B0606020202030204" pitchFamily="34" charset="0"/>
              </a:rPr>
              <a:t>))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1143000"/>
            <a:ext cx="4193334" cy="37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99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</a:t>
            </a:r>
            <a:r>
              <a:rPr lang="en-US" dirty="0" err="1"/>
              <a:t>GoG</a:t>
            </a:r>
            <a:r>
              <a:rPr lang="en-US" dirty="0"/>
              <a:t> -&gt; graphic language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implementation of </a:t>
            </a:r>
            <a:r>
              <a:rPr lang="en-US" sz="2800" dirty="0" err="1"/>
              <a:t>GoG</a:t>
            </a:r>
            <a:r>
              <a:rPr lang="en-US" sz="2800" dirty="0"/>
              <a:t> ideas in ggplot2 for R created a more expressive language for data graphs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layers</a:t>
            </a:r>
            <a:r>
              <a:rPr lang="en-US" sz="2400" dirty="0"/>
              <a:t>:  graph elements combined with “+” (read: “and”)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theme</a:t>
            </a:r>
            <a:r>
              <a:rPr lang="en-US" sz="2400" dirty="0"/>
              <a:t>s: change graphic elements consistently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895600"/>
            <a:ext cx="32766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 Narrow" pitchFamily="34" charset="0"/>
              </a:rPr>
              <a:t>ggplot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mtcars</a:t>
            </a:r>
            <a:r>
              <a:rPr lang="en-US" sz="1600" dirty="0">
                <a:latin typeface="Arial Narrow" pitchFamily="34" charset="0"/>
              </a:rPr>
              <a:t>, 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(x=</a:t>
            </a:r>
            <a:r>
              <a:rPr lang="en-US" sz="1600" dirty="0" err="1">
                <a:latin typeface="Arial Narrow" pitchFamily="34" charset="0"/>
              </a:rPr>
              <a:t>hp</a:t>
            </a:r>
            <a:r>
              <a:rPr lang="en-US" sz="1600" dirty="0">
                <a:latin typeface="Arial Narrow" pitchFamily="34" charset="0"/>
              </a:rPr>
              <a:t>,  y=mpg)) +</a:t>
            </a:r>
          </a:p>
          <a:p>
            <a:r>
              <a:rPr lang="en-US" sz="1600" dirty="0">
                <a:latin typeface="Arial Narrow" pitchFamily="34" charset="0"/>
              </a:rPr>
              <a:t>     </a:t>
            </a:r>
            <a:r>
              <a:rPr lang="en-US" sz="1600" dirty="0" err="1">
                <a:latin typeface="Arial Narrow" pitchFamily="34" charset="0"/>
              </a:rPr>
              <a:t>geom_point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(color = </a:t>
            </a:r>
            <a:r>
              <a:rPr lang="en-US" sz="1600" dirty="0" err="1">
                <a:latin typeface="Arial Narrow" pitchFamily="34" charset="0"/>
              </a:rPr>
              <a:t>cyl</a:t>
            </a:r>
            <a:r>
              <a:rPr lang="en-US" sz="1600" dirty="0">
                <a:latin typeface="Arial Narrow" pitchFamily="34" charset="0"/>
              </a:rPr>
              <a:t>)) +</a:t>
            </a:r>
          </a:p>
          <a:p>
            <a:r>
              <a:rPr lang="en-US" sz="1600" dirty="0">
                <a:latin typeface="Arial Narrow" pitchFamily="34" charset="0"/>
              </a:rPr>
              <a:t>     </a:t>
            </a:r>
            <a:r>
              <a:rPr lang="en-US" sz="1600" dirty="0" err="1">
                <a:latin typeface="Arial Narrow" pitchFamily="34" charset="0"/>
              </a:rPr>
              <a:t>geom_smooth</a:t>
            </a:r>
            <a:r>
              <a:rPr lang="en-US" sz="1600" dirty="0">
                <a:latin typeface="Arial Narrow" pitchFamily="34" charset="0"/>
              </a:rPr>
              <a:t>(method ="lm") 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0"/>
            <a:ext cx="4695238" cy="1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02821-1D54-435B-A9F4-D3A43BED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Willard C. Brinton: An ode to graphs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A0579-AAEA-43C0-B1DA-6493A62B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8BE46-EA0A-4904-99ED-6B53CDE5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6694"/>
            <a:ext cx="6209590" cy="5636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7FF7E-3F1C-476B-8824-714AF0BE3B09}"/>
              </a:ext>
            </a:extLst>
          </p:cNvPr>
          <p:cNvSpPr txBox="1"/>
          <p:nvPr/>
        </p:nvSpPr>
        <p:spPr>
          <a:xfrm>
            <a:off x="6858000" y="12954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W. C. Brinton,</a:t>
            </a:r>
          </a:p>
          <a:p>
            <a:r>
              <a:rPr lang="en-US" i="1" dirty="0"/>
              <a:t>Graphic Presentation</a:t>
            </a:r>
            <a:r>
              <a:rPr lang="en-US" dirty="0"/>
              <a:t>, 1939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8822B-4816-4CA4-BBC1-C4B82F802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45" y="2495729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8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more </a:t>
            </a:r>
            <a:r>
              <a:rPr lang="en-US" dirty="0" err="1"/>
              <a:t>geoms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191429" cy="534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14478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ggplot2 facilitates graphical thinking by making a clear separation among: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mapping data variables to plot features (</a:t>
            </a:r>
            <a:r>
              <a:rPr lang="en-US" dirty="0" err="1">
                <a:solidFill>
                  <a:srgbClr val="FF0000"/>
                </a:solidFill>
              </a:rPr>
              <a:t>aes</a:t>
            </a:r>
            <a:r>
              <a:rPr lang="en-US" dirty="0">
                <a:solidFill>
                  <a:srgbClr val="FF0000"/>
                </a:solidFill>
              </a:rPr>
              <a:t>());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geometric objects (</a:t>
            </a:r>
            <a:r>
              <a:rPr lang="en-US" dirty="0" err="1">
                <a:solidFill>
                  <a:srgbClr val="FF0000"/>
                </a:solidFill>
              </a:rPr>
              <a:t>geom</a:t>
            </a:r>
            <a:r>
              <a:rPr lang="en-US" dirty="0">
                <a:solidFill>
                  <a:srgbClr val="FF0000"/>
                </a:solidFill>
              </a:rPr>
              <a:t>_())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summaries (</a:t>
            </a:r>
            <a:r>
              <a:rPr lang="en-US" dirty="0">
                <a:solidFill>
                  <a:srgbClr val="FF0000"/>
                </a:solidFill>
              </a:rPr>
              <a:t>stat_())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28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layers &amp; </a:t>
            </a:r>
            <a:r>
              <a:rPr lang="en-US" dirty="0" err="1"/>
              <a:t>aes</a:t>
            </a:r>
            <a:r>
              <a:rPr lang="en-US" dirty="0"/>
              <a:t>()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70432"/>
            <a:ext cx="4246667" cy="371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029200"/>
            <a:ext cx="6096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ggplot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mtcars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(x=</a:t>
            </a:r>
            <a:r>
              <a:rPr lang="en-US" dirty="0" err="1">
                <a:latin typeface="Arial Narrow" panose="020B0606020202030204" pitchFamily="34" charset="0"/>
              </a:rPr>
              <a:t>hp</a:t>
            </a:r>
            <a:r>
              <a:rPr lang="en-US" dirty="0">
                <a:latin typeface="Arial Narrow" panose="020B0606020202030204" pitchFamily="34" charset="0"/>
              </a:rPr>
              <a:t>, y=mpg))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dirty="0" err="1">
                <a:latin typeface="Arial Narrow" panose="020B0606020202030204" pitchFamily="34" charset="0"/>
              </a:rPr>
              <a:t>geom_point</a:t>
            </a:r>
            <a:r>
              <a:rPr lang="en-US" dirty="0">
                <a:latin typeface="Arial Narrow" panose="020B0606020202030204" pitchFamily="34" charset="0"/>
              </a:rPr>
              <a:t>(size=3,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(color=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, shape=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))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dirty="0" err="1">
                <a:latin typeface="Arial Narrow" panose="020B0606020202030204" pitchFamily="34" charset="0"/>
              </a:rPr>
              <a:t>geom_smooth</a:t>
            </a:r>
            <a:r>
              <a:rPr lang="en-US" dirty="0">
                <a:latin typeface="Arial Narrow" panose="020B0606020202030204" pitchFamily="34" charset="0"/>
              </a:rPr>
              <a:t>(method="lm",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(color=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, fill=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))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b="1" dirty="0" err="1">
                <a:highlight>
                  <a:srgbClr val="FFFF00"/>
                </a:highlight>
                <a:latin typeface="Arial Narrow" panose="020B0606020202030204" pitchFamily="34" charset="0"/>
              </a:rPr>
              <a:t>geom_smooth</a:t>
            </a:r>
            <a:r>
              <a:rPr lang="en-US" b="1" dirty="0">
                <a:highlight>
                  <a:srgbClr val="FFFF00"/>
                </a:highlight>
                <a:latin typeface="Arial Narrow" panose="020B0606020202030204" pitchFamily="34" charset="0"/>
              </a:rPr>
              <a:t>(method="loess", color="black", se=FALSE)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4114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Aesthetic attributes in the </a:t>
            </a:r>
            <a:r>
              <a:rPr lang="en-US" sz="2000" dirty="0" err="1"/>
              <a:t>ggplot</a:t>
            </a:r>
            <a:r>
              <a:rPr lang="en-US" sz="2000" dirty="0"/>
              <a:t>() call are inherited by </a:t>
            </a:r>
            <a:r>
              <a:rPr lang="en-US" sz="2000" dirty="0" err="1"/>
              <a:t>geom</a:t>
            </a:r>
            <a:r>
              <a:rPr lang="en-US" sz="2000" dirty="0"/>
              <a:t>_() layers</a:t>
            </a:r>
          </a:p>
          <a:p>
            <a:endParaRPr lang="en-US" dirty="0"/>
          </a:p>
          <a:p>
            <a:r>
              <a:rPr lang="en-US" dirty="0"/>
              <a:t>Other attributes can be passed as </a:t>
            </a:r>
            <a:r>
              <a:rPr lang="en-US" dirty="0">
                <a:highlight>
                  <a:srgbClr val="FFFF00"/>
                </a:highlight>
              </a:rPr>
              <a:t>constants</a:t>
            </a:r>
            <a:r>
              <a:rPr lang="en-US" dirty="0"/>
              <a:t> (size=3, color=“black”) or</a:t>
            </a:r>
          </a:p>
          <a:p>
            <a:r>
              <a:rPr lang="en-US" dirty="0"/>
              <a:t>with </a:t>
            </a:r>
            <a:r>
              <a:rPr lang="en-US" dirty="0" err="1">
                <a:highlight>
                  <a:srgbClr val="FFFF00"/>
                </a:highlight>
              </a:rPr>
              <a:t>aes</a:t>
            </a:r>
            <a:r>
              <a:rPr lang="en-US" dirty="0"/>
              <a:t>(color=, …) in different layers</a:t>
            </a:r>
          </a:p>
          <a:p>
            <a:endParaRPr lang="en-US" dirty="0"/>
          </a:p>
          <a:p>
            <a:r>
              <a:rPr lang="en-US" dirty="0"/>
              <a:t>This plot adds an </a:t>
            </a:r>
            <a:r>
              <a:rPr lang="en-US" dirty="0">
                <a:highlight>
                  <a:srgbClr val="FFFF00"/>
                </a:highlight>
              </a:rPr>
              <a:t>overall</a:t>
            </a:r>
            <a:r>
              <a:rPr lang="en-US" dirty="0"/>
              <a:t> loess smooth to the previous plot</a:t>
            </a:r>
          </a:p>
        </p:txBody>
      </p:sp>
    </p:spTree>
    <p:extLst>
      <p:ext uri="{BB962C8B-B14F-4D97-AF65-F5344CB8AC3E}">
        <p14:creationId xmlns:p14="http://schemas.microsoft.com/office/powerpoint/2010/main" val="2932269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themes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70432"/>
            <a:ext cx="4200000" cy="3653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graphical attributes of ggplot2 are governed by themes – settings for all aspects of a plot</a:t>
            </a:r>
          </a:p>
          <a:p>
            <a:endParaRPr lang="en-US" dirty="0"/>
          </a:p>
          <a:p>
            <a:r>
              <a:rPr lang="en-US" dirty="0"/>
              <a:t>A given plot can be rendered quite differently just by changing the theme</a:t>
            </a:r>
          </a:p>
          <a:p>
            <a:endParaRPr lang="en-US" dirty="0"/>
          </a:p>
          <a:p>
            <a:r>
              <a:rPr lang="en-US" dirty="0"/>
              <a:t>If you haven’t saved the </a:t>
            </a:r>
            <a:r>
              <a:rPr lang="en-US" dirty="0" err="1"/>
              <a:t>ggplot</a:t>
            </a:r>
            <a:r>
              <a:rPr lang="en-US" dirty="0"/>
              <a:t> object, </a:t>
            </a:r>
            <a:r>
              <a:rPr lang="en-US" dirty="0" err="1"/>
              <a:t>last_plot</a:t>
            </a:r>
            <a:r>
              <a:rPr lang="en-US" dirty="0"/>
              <a:t>() gives you something to work with further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123" y="4462522"/>
            <a:ext cx="41148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last_plot</a:t>
            </a:r>
            <a:r>
              <a:rPr lang="en-US" dirty="0"/>
              <a:t>() + </a:t>
            </a:r>
            <a:r>
              <a:rPr lang="en-US" dirty="0" err="1"/>
              <a:t>theme_bw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48219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F0D82-4437-4242-97A0-DDBDCF43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themes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62E29E-55F4-41A8-BFEC-843D0883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90419520-B580-4D55-9AFE-1BD028FA9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10" y="1908382"/>
            <a:ext cx="6676190" cy="1723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E6F0B-9A99-403B-B7DD-1D7C7523E402}"/>
              </a:ext>
            </a:extLst>
          </p:cNvPr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Built-in </a:t>
            </a:r>
            <a:r>
              <a:rPr lang="en-US" dirty="0" err="1"/>
              <a:t>ggplot</a:t>
            </a:r>
            <a:r>
              <a:rPr lang="en-US" dirty="0"/>
              <a:t> themes provide a wide variety of basic graph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FEB24-485E-4A6F-BF1C-77887761C093}"/>
              </a:ext>
            </a:extLst>
          </p:cNvPr>
          <p:cNvSpPr txBox="1"/>
          <p:nvPr/>
        </p:nvSpPr>
        <p:spPr>
          <a:xfrm>
            <a:off x="457200" y="39624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packages provide custom themes, or you can easily define your own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274AF-0ECF-5354-574E-FA03D0F38680}"/>
              </a:ext>
            </a:extLst>
          </p:cNvPr>
          <p:cNvGrpSpPr/>
          <p:nvPr/>
        </p:nvGrpSpPr>
        <p:grpSpPr>
          <a:xfrm>
            <a:off x="762000" y="4548689"/>
            <a:ext cx="6681770" cy="2142817"/>
            <a:chOff x="762000" y="4548689"/>
            <a:chExt cx="6681770" cy="21428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6EB55F-3C4A-4CBD-98D0-EDB8887FBA21}"/>
                </a:ext>
              </a:extLst>
            </p:cNvPr>
            <p:cNvGrpSpPr/>
            <p:nvPr/>
          </p:nvGrpSpPr>
          <p:grpSpPr>
            <a:xfrm>
              <a:off x="762000" y="4548689"/>
              <a:ext cx="6681770" cy="1828800"/>
              <a:chOff x="762000" y="4548689"/>
              <a:chExt cx="6681770" cy="1828800"/>
            </a:xfrm>
          </p:grpSpPr>
          <p:pic>
            <p:nvPicPr>
              <p:cNvPr id="9" name="Picture 8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269CA559-3C0C-414E-9CCA-46DB36EFF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" y="4548689"/>
                <a:ext cx="2033571" cy="1828800"/>
              </a:xfrm>
              <a:prstGeom prst="rect">
                <a:avLst/>
              </a:prstGeom>
            </p:spPr>
          </p:pic>
          <p:pic>
            <p:nvPicPr>
              <p:cNvPr id="11" name="Picture 10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C7C5D6C3-99B1-4779-BE5A-81660FFD3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6101" y="4548689"/>
                <a:ext cx="2033570" cy="1828800"/>
              </a:xfrm>
              <a:prstGeom prst="rect">
                <a:avLst/>
              </a:prstGeom>
            </p:spPr>
          </p:pic>
          <p:pic>
            <p:nvPicPr>
              <p:cNvPr id="13" name="Picture 12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73C0936D-8A89-4D9B-AFA7-903C8A2EE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4548689"/>
                <a:ext cx="2033570" cy="18288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880FF5-47A5-4ABA-A27C-73481D4F09EA}"/>
                </a:ext>
              </a:extLst>
            </p:cNvPr>
            <p:cNvSpPr txBox="1"/>
            <p:nvPr/>
          </p:nvSpPr>
          <p:spPr>
            <a:xfrm>
              <a:off x="3435299" y="6414507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200" dirty="0" err="1">
                  <a:latin typeface="Arial Unicode MS" panose="020B0604020202020204" pitchFamily="34" charset="-128"/>
                </a:rPr>
                <a:t>theme_economist</a:t>
              </a:r>
              <a:r>
                <a:rPr lang="en-US" altLang="en-US" sz="1200" dirty="0">
                  <a:latin typeface="Arial Unicode MS" panose="020B0604020202020204" pitchFamily="34" charset="-128"/>
                </a:rPr>
                <a:t>()</a:t>
              </a:r>
              <a:r>
                <a:rPr lang="en-US" altLang="en-US" sz="1200" dirty="0"/>
                <a:t> 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96A9A2-9001-435D-B117-6C1B86E3FFC1}"/>
                </a:ext>
              </a:extLst>
            </p:cNvPr>
            <p:cNvSpPr txBox="1"/>
            <p:nvPr/>
          </p:nvSpPr>
          <p:spPr>
            <a:xfrm>
              <a:off x="5943600" y="6414507"/>
              <a:ext cx="144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theme_bluewhite</a:t>
              </a:r>
              <a:r>
                <a:rPr lang="en-US" sz="1200" dirty="0"/>
                <a:t>()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3BD95F-C97B-463C-9B59-BD315EDE6716}"/>
                </a:ext>
              </a:extLst>
            </p:cNvPr>
            <p:cNvSpPr txBox="1"/>
            <p:nvPr/>
          </p:nvSpPr>
          <p:spPr>
            <a:xfrm>
              <a:off x="1296083" y="6414507"/>
              <a:ext cx="12430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theme_hc</a:t>
              </a:r>
              <a:r>
                <a:rPr lang="en-US" sz="1200" dirty="0"/>
                <a:t>()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91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facets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3886200"/>
            <a:ext cx="6514286" cy="265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828800"/>
            <a:ext cx="5181600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plt</a:t>
            </a:r>
            <a:r>
              <a:rPr lang="en-US" dirty="0">
                <a:latin typeface="Arial Narrow" panose="020B0606020202030204" pitchFamily="34" charset="0"/>
              </a:rPr>
              <a:t> &lt;-</a:t>
            </a:r>
          </a:p>
          <a:p>
            <a:r>
              <a:rPr lang="en-US" dirty="0" err="1">
                <a:latin typeface="Arial Narrow" panose="020B0606020202030204" pitchFamily="34" charset="0"/>
              </a:rPr>
              <a:t>ggplot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mtcars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(x=</a:t>
            </a:r>
            <a:r>
              <a:rPr lang="en-US" dirty="0" err="1">
                <a:latin typeface="Arial Narrow" panose="020B0606020202030204" pitchFamily="34" charset="0"/>
              </a:rPr>
              <a:t>hp</a:t>
            </a:r>
            <a:r>
              <a:rPr lang="en-US" dirty="0">
                <a:latin typeface="Arial Narrow" panose="020B0606020202030204" pitchFamily="34" charset="0"/>
              </a:rPr>
              <a:t>, y=mpg, color=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, shape=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)) +</a:t>
            </a:r>
          </a:p>
          <a:p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en-US" dirty="0" err="1">
                <a:latin typeface="Arial Narrow" panose="020B0606020202030204" pitchFamily="34" charset="0"/>
              </a:rPr>
              <a:t>geom_point</a:t>
            </a:r>
            <a:r>
              <a:rPr lang="en-US" dirty="0">
                <a:latin typeface="Arial Narrow" panose="020B0606020202030204" pitchFamily="34" charset="0"/>
              </a:rPr>
              <a:t>(size=3) +</a:t>
            </a:r>
          </a:p>
          <a:p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en-US" dirty="0" err="1">
                <a:latin typeface="Arial Narrow" panose="020B0606020202030204" pitchFamily="34" charset="0"/>
              </a:rPr>
              <a:t>geom_smooth</a:t>
            </a:r>
            <a:r>
              <a:rPr lang="en-US" dirty="0">
                <a:latin typeface="Arial Narrow" panose="020B0606020202030204" pitchFamily="34" charset="0"/>
              </a:rPr>
              <a:t>(method="lm",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(fill=</a:t>
            </a:r>
            <a:r>
              <a:rPr lang="en-US" dirty="0" err="1">
                <a:latin typeface="Arial Narrow" panose="020B0606020202030204" pitchFamily="34" charset="0"/>
              </a:rPr>
              <a:t>cyl</a:t>
            </a:r>
            <a:r>
              <a:rPr lang="en-US" dirty="0">
                <a:latin typeface="Arial Narrow" panose="020B0606020202030204" pitchFamily="34" charset="0"/>
              </a:rPr>
              <a:t>)) 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r>
              <a:rPr lang="en-US" b="1" dirty="0" err="1">
                <a:latin typeface="Arial Narrow" panose="020B0606020202030204" pitchFamily="34" charset="0"/>
              </a:rPr>
              <a:t>plt</a:t>
            </a:r>
            <a:r>
              <a:rPr lang="en-US" b="1" dirty="0">
                <a:latin typeface="Arial Narrow" panose="020B0606020202030204" pitchFamily="34" charset="0"/>
              </a:rPr>
              <a:t> + </a:t>
            </a:r>
            <a:r>
              <a:rPr lang="en-US" b="1" dirty="0" err="1">
                <a:latin typeface="Arial Narrow" panose="020B0606020202030204" pitchFamily="34" charset="0"/>
              </a:rPr>
              <a:t>facet_wrap</a:t>
            </a:r>
            <a:r>
              <a:rPr lang="en-US" b="1" dirty="0">
                <a:latin typeface="Arial Narrow" panose="020B0606020202030204" pitchFamily="34" charset="0"/>
              </a:rPr>
              <a:t>(~gear)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Facets divide a plot into separate subplots based on one or more discrete variables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20080-334F-4588-B716-045064A6E1C8}"/>
              </a:ext>
            </a:extLst>
          </p:cNvPr>
          <p:cNvSpPr txBox="1"/>
          <p:nvPr/>
        </p:nvSpPr>
        <p:spPr>
          <a:xfrm>
            <a:off x="5867400" y="287597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Syntax:</a:t>
            </a:r>
          </a:p>
          <a:p>
            <a:r>
              <a:rPr lang="en-US" sz="1600" b="1" dirty="0" err="1">
                <a:highlight>
                  <a:srgbClr val="FFFF00"/>
                </a:highlight>
              </a:rPr>
              <a:t>facet_wrap</a:t>
            </a:r>
            <a:r>
              <a:rPr lang="en-US" sz="1600" b="1" dirty="0">
                <a:highlight>
                  <a:srgbClr val="FFFF00"/>
                </a:highlight>
              </a:rPr>
              <a:t>(</a:t>
            </a:r>
            <a:r>
              <a:rPr lang="en-US" sz="1600" b="1" dirty="0" err="1">
                <a:highlight>
                  <a:srgbClr val="FFFF00"/>
                </a:highlight>
              </a:rPr>
              <a:t>rowvar</a:t>
            </a:r>
            <a:r>
              <a:rPr lang="en-US" sz="1600" b="1" dirty="0">
                <a:highlight>
                  <a:srgbClr val="FFFF00"/>
                </a:highlight>
              </a:rPr>
              <a:t> ~ </a:t>
            </a:r>
            <a:r>
              <a:rPr lang="en-US" sz="1600" b="1" dirty="0" err="1">
                <a:highlight>
                  <a:srgbClr val="FFFF00"/>
                </a:highlight>
              </a:rPr>
              <a:t>colvar</a:t>
            </a:r>
            <a:r>
              <a:rPr lang="en-US" sz="1600" b="1" dirty="0">
                <a:highlight>
                  <a:srgbClr val="FFFF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7408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extensions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4560"/>
            <a:ext cx="8297143" cy="3474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228" y="1143000"/>
            <a:ext cx="825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ggplot2 provides a </a:t>
            </a:r>
            <a:r>
              <a:rPr lang="en-US" dirty="0">
                <a:solidFill>
                  <a:srgbClr val="FF0000"/>
                </a:solidFill>
              </a:rPr>
              <a:t>prototype</a:t>
            </a:r>
            <a:r>
              <a:rPr lang="en-US" dirty="0"/>
              <a:t> system for implementing new </a:t>
            </a:r>
            <a:r>
              <a:rPr lang="en-US" dirty="0" err="1"/>
              <a:t>geoms</a:t>
            </a:r>
            <a:r>
              <a:rPr lang="en-US" dirty="0"/>
              <a:t>, stats, themes, …</a:t>
            </a:r>
          </a:p>
          <a:p>
            <a:r>
              <a:rPr lang="en-US" dirty="0"/>
              <a:t>Many of these are listed at </a:t>
            </a:r>
            <a:r>
              <a:rPr lang="en-US" dirty="0">
                <a:hlinkClick r:id="rId3"/>
              </a:rPr>
              <a:t>https://exts.ggplot2.tidyverse.org/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58238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extensions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6228" y="1143000"/>
            <a:ext cx="825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ggplot2 provides a </a:t>
            </a:r>
            <a:r>
              <a:rPr lang="en-US" dirty="0">
                <a:solidFill>
                  <a:srgbClr val="FF0000"/>
                </a:solidFill>
              </a:rPr>
              <a:t>prototype</a:t>
            </a:r>
            <a:r>
              <a:rPr lang="en-US" dirty="0"/>
              <a:t> system for implementing new </a:t>
            </a:r>
            <a:r>
              <a:rPr lang="en-US" dirty="0" err="1"/>
              <a:t>geoms</a:t>
            </a:r>
            <a:r>
              <a:rPr lang="en-US" dirty="0"/>
              <a:t>, stats, themes, …</a:t>
            </a:r>
          </a:p>
          <a:p>
            <a:r>
              <a:rPr lang="en-US" dirty="0"/>
              <a:t>Many of these are listed at </a:t>
            </a:r>
            <a:r>
              <a:rPr lang="en-US" dirty="0">
                <a:hlinkClick r:id="rId3"/>
              </a:rPr>
              <a:t>https://exts.ggplot2.tidyverse.org/</a:t>
            </a:r>
            <a:r>
              <a:rPr lang="en-US" dirty="0"/>
              <a:t> 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3E8083A-7349-468D-8898-F0AF0879C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289524" cy="3215238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CE7131DB-F61E-4E3D-BDE3-E54E7C53C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24" y="1968912"/>
            <a:ext cx="266700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5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B906-2022-46BC-8764-CE956854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ggplot2: extensions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0EACF-7BF3-41C4-BE6B-2CCA65C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C0FF3-87EC-40E8-ADF2-04FEE15A9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066801"/>
            <a:ext cx="2191429" cy="303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65646-9442-4A2B-A026-0BEA252DD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45" y="1139075"/>
            <a:ext cx="2971800" cy="29718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E07DBBF-6313-41E5-91F2-BDA2B71C4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45" y="1593622"/>
            <a:ext cx="3200423" cy="1979691"/>
          </a:xfrm>
          <a:prstGeom prst="rect">
            <a:avLst/>
          </a:prstGeom>
        </p:spPr>
      </p:pic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C90F741B-6902-4A43-AF3B-1C1778942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4588491"/>
            <a:ext cx="3067050" cy="1853375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5E14BD2C-C3BF-4188-9575-9E2424121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41" y="4688459"/>
            <a:ext cx="2769165" cy="2011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2BB0CA-A3FE-43CD-AE35-9FE1DF688DF6}"/>
              </a:ext>
            </a:extLst>
          </p:cNvPr>
          <p:cNvSpPr txBox="1"/>
          <p:nvPr/>
        </p:nvSpPr>
        <p:spPr>
          <a:xfrm>
            <a:off x="6324600" y="130331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ggwordcloud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7FA879-75F9-49D1-9170-8356D674F644}"/>
              </a:ext>
            </a:extLst>
          </p:cNvPr>
          <p:cNvSpPr txBox="1"/>
          <p:nvPr/>
        </p:nvSpPr>
        <p:spPr>
          <a:xfrm>
            <a:off x="228600" y="4249937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ggridges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383724-193A-4501-9DE1-997B1ECDA6DD}"/>
              </a:ext>
            </a:extLst>
          </p:cNvPr>
          <p:cNvSpPr txBox="1"/>
          <p:nvPr/>
        </p:nvSpPr>
        <p:spPr>
          <a:xfrm>
            <a:off x="4354723" y="42710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ggstatsplo</a:t>
            </a:r>
            <a:r>
              <a:rPr lang="en-US" dirty="0" err="1"/>
              <a:t>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8A1C-4A9A-4867-AC09-BF6E0A85DB8B}"/>
              </a:ext>
            </a:extLst>
          </p:cNvPr>
          <p:cNvSpPr txBox="1"/>
          <p:nvPr/>
        </p:nvSpPr>
        <p:spPr>
          <a:xfrm>
            <a:off x="6785394" y="4306824"/>
            <a:ext cx="2130006" cy="1323439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The wide range of extensions indicates the power of ggplot2 as a general framework for data graphics</a:t>
            </a:r>
          </a:p>
        </p:txBody>
      </p:sp>
    </p:spTree>
    <p:extLst>
      <p:ext uri="{BB962C8B-B14F-4D97-AF65-F5344CB8AC3E}">
        <p14:creationId xmlns:p14="http://schemas.microsoft.com/office/powerpoint/2010/main" val="3635229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DBB8-24B3-063D-D687-FBEEB3C0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gganimate</a:t>
            </a:r>
            <a:r>
              <a:rPr lang="en-CA" dirty="0"/>
              <a:t>: A grammar of animation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2A690-0255-F790-9F6B-470B36639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err="1">
                <a:latin typeface="Lucida Console" panose="020B0609040504020204" pitchFamily="49" charset="0"/>
              </a:rPr>
              <a:t>gganimate</a:t>
            </a:r>
            <a:r>
              <a:rPr lang="en-CA" dirty="0"/>
              <a:t> extends ggplot2 grammar to include a structured description of animation.</a:t>
            </a:r>
          </a:p>
          <a:p>
            <a:r>
              <a:rPr lang="en-CA" dirty="0">
                <a:sym typeface="Symbol" panose="05050102010706020507" pitchFamily="18" charset="2"/>
              </a:rPr>
              <a:t> </a:t>
            </a:r>
            <a:r>
              <a:rPr lang="en-CA" dirty="0"/>
              <a:t>New grammar classes added to a plot object specify how it should change with time.</a:t>
            </a:r>
          </a:p>
          <a:p>
            <a:pPr lvl="1"/>
            <a:r>
              <a:rPr lang="en-CA" dirty="0"/>
              <a:t> </a:t>
            </a:r>
            <a:r>
              <a:rPr lang="en-CA" sz="2000" dirty="0">
                <a:latin typeface="Lucida Console" panose="020B0609040504020204" pitchFamily="49" charset="0"/>
                <a:cs typeface="Courier New" panose="02070309020205020404" pitchFamily="49" charset="0"/>
              </a:rPr>
              <a:t>transition_*() </a:t>
            </a:r>
            <a:r>
              <a:rPr lang="en-CA" sz="2000" dirty="0"/>
              <a:t>how data should change and how it relates to itself across time.</a:t>
            </a:r>
          </a:p>
          <a:p>
            <a:pPr lvl="1"/>
            <a:r>
              <a:rPr lang="en-CA" sz="2000" dirty="0">
                <a:latin typeface="Lucida Console" panose="020B0609040504020204" pitchFamily="49" charset="0"/>
              </a:rPr>
              <a:t>view_*() </a:t>
            </a:r>
            <a:r>
              <a:rPr lang="en-CA" sz="2000" dirty="0"/>
              <a:t>how positional scales should change along the animation.</a:t>
            </a:r>
          </a:p>
          <a:p>
            <a:pPr lvl="1"/>
            <a:r>
              <a:rPr lang="en-CA" sz="2000" dirty="0">
                <a:latin typeface="Lucida Console" panose="020B0609040504020204" pitchFamily="49" charset="0"/>
              </a:rPr>
              <a:t>enter_*()/exit_*() </a:t>
            </a:r>
            <a:r>
              <a:rPr lang="en-CA" sz="2000" dirty="0"/>
              <a:t>how new data appear, and old data disappear over the animation.</a:t>
            </a:r>
          </a:p>
          <a:p>
            <a:pPr lvl="1"/>
            <a:r>
              <a:rPr lang="en-CA" sz="2000" dirty="0" err="1">
                <a:latin typeface="Lucida Console" panose="020B0609040504020204" pitchFamily="49" charset="0"/>
              </a:rPr>
              <a:t>ease_aes</a:t>
            </a:r>
            <a:r>
              <a:rPr lang="en-CA" sz="2000" dirty="0">
                <a:latin typeface="Lucida Console" panose="020B0609040504020204" pitchFamily="49" charset="0"/>
              </a:rPr>
              <a:t>() </a:t>
            </a:r>
            <a:r>
              <a:rPr lang="en-CA" sz="2000" dirty="0"/>
              <a:t>defines how different aesthetics should change over transitions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3C6C70-71D7-C5D0-A706-8ABCE80A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00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11588-2823-BB69-CC1B-FEB54C1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 descr="A group of colored dots&#10;&#10;Description automatically generated">
            <a:extLst>
              <a:ext uri="{FF2B5EF4-FFF2-40B4-BE49-F238E27FC236}">
                <a16:creationId xmlns:a16="http://schemas.microsoft.com/office/drawing/2014/main" id="{DE4F7A3C-7843-CC99-E988-F5E4C92A9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41731"/>
            <a:ext cx="64008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56FBB-3A0D-7A16-C64D-C23771D506EE}"/>
              </a:ext>
            </a:extLst>
          </p:cNvPr>
          <p:cNvSpPr txBox="1"/>
          <p:nvPr/>
        </p:nvSpPr>
        <p:spPr>
          <a:xfrm>
            <a:off x="838200" y="344269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Goal: Produce an animation of </a:t>
            </a:r>
            <a:r>
              <a:rPr lang="en-CA" dirty="0" err="1"/>
              <a:t>Rosling’s</a:t>
            </a:r>
            <a:r>
              <a:rPr lang="en-CA" dirty="0"/>
              <a:t> </a:t>
            </a:r>
            <a:r>
              <a:rPr lang="en-CA" dirty="0" err="1"/>
              <a:t>gapminder</a:t>
            </a:r>
            <a:r>
              <a:rPr lang="en-CA" dirty="0"/>
              <a:t> data, showing how life expectancy varies with GDP per capita.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Stratify by continent: </a:t>
            </a:r>
            <a:r>
              <a:rPr lang="en-CA" sz="1600" b="1" dirty="0" err="1">
                <a:latin typeface="Lucida Console" panose="020B0609040504020204" pitchFamily="49" charset="0"/>
              </a:rPr>
              <a:t>facet_wrap</a:t>
            </a:r>
            <a:r>
              <a:rPr lang="en-CA" sz="1600" b="1" dirty="0">
                <a:latin typeface="Lucida Console" panose="020B0609040504020204" pitchFamily="49" charset="0"/>
              </a:rPr>
              <a:t>(~continent) </a:t>
            </a:r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Animate this by Year: </a:t>
            </a:r>
            <a:r>
              <a:rPr lang="en-CA" sz="1600" b="1" dirty="0" err="1">
                <a:latin typeface="Lucida Console" panose="020B0609040504020204" pitchFamily="49" charset="0"/>
              </a:rPr>
              <a:t>transition_time</a:t>
            </a:r>
            <a:r>
              <a:rPr lang="en-CA" sz="1600" b="1" dirty="0">
                <a:latin typeface="Lucida Console" panose="020B0609040504020204" pitchFamily="49" charset="0"/>
              </a:rPr>
              <a:t>(year) </a:t>
            </a:r>
            <a:endParaRPr lang="en-CA" sz="1600" dirty="0"/>
          </a:p>
        </p:txBody>
      </p:sp>
      <p:pic>
        <p:nvPicPr>
          <p:cNvPr id="3" name="Picture 2" descr="A hexagon with a graph and text&#10;&#10;Description automatically generated">
            <a:extLst>
              <a:ext uri="{FF2B5EF4-FFF2-40B4-BE49-F238E27FC236}">
                <a16:creationId xmlns:a16="http://schemas.microsoft.com/office/drawing/2014/main" id="{4C20C030-260E-F816-A957-9011F98B7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17" y="706450"/>
            <a:ext cx="858883" cy="9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Context: Statistical albums, 1870-1910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From ~ 1870—1910, statistical albums of official statistics on topics of </a:t>
            </a:r>
            <a:r>
              <a:rPr lang="en-US" altLang="en-US" sz="1800" dirty="0"/>
              <a:t>population, trade, moral &amp; political issues became widespread throughout Europe and the U.S.</a:t>
            </a:r>
          </a:p>
          <a:p>
            <a:r>
              <a:rPr lang="en-US" altLang="en-US" sz="1600" dirty="0"/>
              <a:t>France: </a:t>
            </a:r>
            <a:r>
              <a:rPr lang="en-US" altLang="en-US" sz="1600" i="1" dirty="0"/>
              <a:t>Album de </a:t>
            </a:r>
            <a:r>
              <a:rPr lang="en-US" altLang="en-US" sz="1600" i="1" dirty="0" err="1"/>
              <a:t>Statistique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Graphique</a:t>
            </a:r>
            <a:r>
              <a:rPr lang="en-US" altLang="en-US" sz="1600" dirty="0"/>
              <a:t>: 1879-1899 (trade, commerce &amp; other topics)</a:t>
            </a:r>
          </a:p>
          <a:p>
            <a:r>
              <a:rPr lang="en-US" altLang="en-US" sz="1600" dirty="0"/>
              <a:t>USA: Census atlases: 1870/80/90--  </a:t>
            </a:r>
          </a:p>
          <a:p>
            <a:r>
              <a:rPr lang="fr-FR" altLang="en-US" sz="1600" dirty="0" err="1"/>
              <a:t>Switzerland</a:t>
            </a:r>
            <a:r>
              <a:rPr lang="fr-FR" altLang="en-US" sz="1600" dirty="0"/>
              <a:t>: </a:t>
            </a:r>
            <a:r>
              <a:rPr lang="fr-FR" altLang="en-US" sz="1600" i="1" dirty="0"/>
              <a:t>Atlas graphique de la Suisse</a:t>
            </a:r>
            <a:r>
              <a:rPr lang="fr-FR" altLang="en-US" sz="1600" dirty="0"/>
              <a:t>:1897, 1914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206365" y="6356350"/>
            <a:ext cx="8743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192F668-B462-4F4A-9873-153681381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16643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66C23-F7D9-4EDF-06DF-334C5CE8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A03CF-18E3-8A5B-1B3F-BA919BBB49A2}"/>
              </a:ext>
            </a:extLst>
          </p:cNvPr>
          <p:cNvSpPr txBox="1"/>
          <p:nvPr/>
        </p:nvSpPr>
        <p:spPr>
          <a:xfrm>
            <a:off x="609600" y="1752362"/>
            <a:ext cx="8229600" cy="1600438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Lucida Console" panose="020B0609040504020204" pitchFamily="49" charset="0"/>
              </a:rPr>
              <a:t>library(</a:t>
            </a:r>
            <a:r>
              <a:rPr lang="en-CA" sz="1400" dirty="0" err="1">
                <a:latin typeface="Lucida Console" panose="020B0609040504020204" pitchFamily="49" charset="0"/>
              </a:rPr>
              <a:t>gapminder</a:t>
            </a:r>
            <a:r>
              <a:rPr lang="en-CA" sz="1400" dirty="0">
                <a:latin typeface="Lucida Console" panose="020B0609040504020204" pitchFamily="49" charset="0"/>
              </a:rPr>
              <a:t>)</a:t>
            </a:r>
          </a:p>
          <a:p>
            <a:r>
              <a:rPr lang="en-CA" sz="1400" dirty="0" err="1">
                <a:latin typeface="Lucida Console" panose="020B0609040504020204" pitchFamily="49" charset="0"/>
              </a:rPr>
              <a:t>ggplot</a:t>
            </a:r>
            <a:r>
              <a:rPr lang="en-CA" sz="1400" dirty="0">
                <a:latin typeface="Lucida Console" panose="020B0609040504020204" pitchFamily="49" charset="0"/>
              </a:rPr>
              <a:t>(</a:t>
            </a:r>
            <a:r>
              <a:rPr lang="en-CA" sz="1400" dirty="0" err="1">
                <a:latin typeface="Lucida Console" panose="020B0609040504020204" pitchFamily="49" charset="0"/>
              </a:rPr>
              <a:t>gapminder</a:t>
            </a:r>
            <a:r>
              <a:rPr lang="en-CA" sz="1400" dirty="0">
                <a:latin typeface="Lucida Console" panose="020B0609040504020204" pitchFamily="49" charset="0"/>
              </a:rPr>
              <a:t>, </a:t>
            </a:r>
            <a:r>
              <a:rPr lang="en-CA" sz="1400" dirty="0" err="1">
                <a:latin typeface="Lucida Console" panose="020B0609040504020204" pitchFamily="49" charset="0"/>
              </a:rPr>
              <a:t>aes</a:t>
            </a:r>
            <a:r>
              <a:rPr lang="en-CA" sz="1400" dirty="0">
                <a:latin typeface="Lucida Console" panose="020B0609040504020204" pitchFamily="49" charset="0"/>
              </a:rPr>
              <a:t>(</a:t>
            </a:r>
            <a:r>
              <a:rPr lang="en-CA" sz="1400" b="1" dirty="0" err="1">
                <a:latin typeface="Lucida Console" panose="020B0609040504020204" pitchFamily="49" charset="0"/>
              </a:rPr>
              <a:t>gdpPercap</a:t>
            </a:r>
            <a:r>
              <a:rPr lang="en-CA" sz="1400" b="1" dirty="0">
                <a:latin typeface="Lucida Console" panose="020B0609040504020204" pitchFamily="49" charset="0"/>
              </a:rPr>
              <a:t>, </a:t>
            </a:r>
            <a:r>
              <a:rPr lang="en-CA" sz="1400" b="1" dirty="0" err="1">
                <a:latin typeface="Lucida Console" panose="020B0609040504020204" pitchFamily="49" charset="0"/>
              </a:rPr>
              <a:t>lifeExp</a:t>
            </a:r>
            <a:r>
              <a:rPr lang="en-CA" sz="1400" dirty="0">
                <a:latin typeface="Lucida Console" panose="020B0609040504020204" pitchFamily="49" charset="0"/>
              </a:rPr>
              <a:t>, </a:t>
            </a:r>
            <a:r>
              <a:rPr lang="en-CA" sz="1400" b="1" dirty="0">
                <a:latin typeface="Lucida Console" panose="020B0609040504020204" pitchFamily="49" charset="0"/>
              </a:rPr>
              <a:t>size = pop</a:t>
            </a:r>
            <a:r>
              <a:rPr lang="en-CA" sz="1400" dirty="0">
                <a:latin typeface="Lucida Console" panose="020B0609040504020204" pitchFamily="49" charset="0"/>
              </a:rPr>
              <a:t>, colour = country)) 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</a:t>
            </a:r>
            <a:r>
              <a:rPr lang="en-CA" sz="1400" dirty="0" err="1">
                <a:latin typeface="Lucida Console" panose="020B0609040504020204" pitchFamily="49" charset="0"/>
              </a:rPr>
              <a:t>geom_point</a:t>
            </a:r>
            <a:r>
              <a:rPr lang="en-CA" sz="1400" dirty="0">
                <a:latin typeface="Lucida Console" panose="020B0609040504020204" pitchFamily="49" charset="0"/>
              </a:rPr>
              <a:t>(alpha = 0.7, </a:t>
            </a:r>
            <a:r>
              <a:rPr lang="en-CA" sz="1400" dirty="0" err="1">
                <a:latin typeface="Lucida Console" panose="020B0609040504020204" pitchFamily="49" charset="0"/>
              </a:rPr>
              <a:t>show.legend</a:t>
            </a:r>
            <a:r>
              <a:rPr lang="en-CA" sz="1400" dirty="0">
                <a:latin typeface="Lucida Console" panose="020B0609040504020204" pitchFamily="49" charset="0"/>
              </a:rPr>
              <a:t> = FALSE) 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</a:t>
            </a:r>
            <a:r>
              <a:rPr lang="en-CA" sz="1400" dirty="0" err="1">
                <a:latin typeface="Lucida Console" panose="020B0609040504020204" pitchFamily="49" charset="0"/>
              </a:rPr>
              <a:t>scale_colour_manual</a:t>
            </a:r>
            <a:r>
              <a:rPr lang="en-CA" sz="1400" dirty="0">
                <a:latin typeface="Lucida Console" panose="020B0609040504020204" pitchFamily="49" charset="0"/>
              </a:rPr>
              <a:t>(values = </a:t>
            </a:r>
            <a:r>
              <a:rPr lang="en-CA" sz="1400" dirty="0" err="1">
                <a:latin typeface="Lucida Console" panose="020B0609040504020204" pitchFamily="49" charset="0"/>
              </a:rPr>
              <a:t>country_colors</a:t>
            </a:r>
            <a:r>
              <a:rPr lang="en-CA" sz="1400" dirty="0">
                <a:latin typeface="Lucida Console" panose="020B0609040504020204" pitchFamily="49" charset="0"/>
              </a:rPr>
              <a:t>) 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</a:t>
            </a:r>
            <a:r>
              <a:rPr lang="en-CA" sz="1400" dirty="0" err="1">
                <a:latin typeface="Lucida Console" panose="020B0609040504020204" pitchFamily="49" charset="0"/>
              </a:rPr>
              <a:t>scale_size</a:t>
            </a:r>
            <a:r>
              <a:rPr lang="en-CA" sz="1400" dirty="0">
                <a:latin typeface="Lucida Console" panose="020B0609040504020204" pitchFamily="49" charset="0"/>
              </a:rPr>
              <a:t>(range = c(2, 12)) 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scale_x_log10() 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</a:t>
            </a:r>
            <a:r>
              <a:rPr lang="en-CA" sz="1400" b="1" dirty="0" err="1">
                <a:latin typeface="Lucida Console" panose="020B0609040504020204" pitchFamily="49" charset="0"/>
              </a:rPr>
              <a:t>facet_wrap</a:t>
            </a:r>
            <a:r>
              <a:rPr lang="en-CA" sz="1400" b="1" dirty="0">
                <a:latin typeface="Lucida Console" panose="020B0609040504020204" pitchFamily="49" charset="0"/>
              </a:rPr>
              <a:t>(~continent) </a:t>
            </a:r>
            <a:r>
              <a:rPr lang="en-CA" sz="1400" dirty="0">
                <a:latin typeface="Lucida Console" panose="020B0609040504020204" pitchFamily="49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BBB1E-00FC-3906-C925-D85879D4F7BF}"/>
              </a:ext>
            </a:extLst>
          </p:cNvPr>
          <p:cNvSpPr txBox="1"/>
          <p:nvPr/>
        </p:nvSpPr>
        <p:spPr>
          <a:xfrm>
            <a:off x="609600" y="4572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Basic</a:t>
            </a:r>
            <a:r>
              <a:rPr lang="en-CA" sz="2000" dirty="0"/>
              <a:t> bubble plot by continent:  </a:t>
            </a:r>
            <a:r>
              <a:rPr lang="en-CA" sz="2000" dirty="0" err="1"/>
              <a:t>lifeExp</a:t>
            </a:r>
            <a:r>
              <a:rPr lang="en-CA" sz="2000" dirty="0"/>
              <a:t> ~ </a:t>
            </a:r>
            <a:r>
              <a:rPr lang="en-CA" sz="2000" dirty="0" err="1"/>
              <a:t>gdp</a:t>
            </a:r>
            <a:r>
              <a:rPr lang="en-CA" sz="2000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b="1" dirty="0"/>
              <a:t>size</a:t>
            </a:r>
            <a:r>
              <a:rPr lang="en-CA" sz="2000" dirty="0"/>
              <a:t> ~ population;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b="1" dirty="0"/>
              <a:t>facet</a:t>
            </a:r>
            <a:r>
              <a:rPr lang="en-CA" sz="2000" dirty="0"/>
              <a:t> ~ continent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6B5F0-CFD9-7064-435F-F5B80DC77801}"/>
              </a:ext>
            </a:extLst>
          </p:cNvPr>
          <p:cNvSpPr txBox="1"/>
          <p:nvPr/>
        </p:nvSpPr>
        <p:spPr>
          <a:xfrm>
            <a:off x="609600" y="3507938"/>
            <a:ext cx="807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Animate this: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change frame title;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transition over year;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interpolate linearly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14DE1-C3B9-7116-0582-8391C32EF443}"/>
              </a:ext>
            </a:extLst>
          </p:cNvPr>
          <p:cNvSpPr txBox="1"/>
          <p:nvPr/>
        </p:nvSpPr>
        <p:spPr>
          <a:xfrm>
            <a:off x="695036" y="5004137"/>
            <a:ext cx="7924800" cy="1015663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 </a:t>
            </a:r>
            <a:r>
              <a:rPr lang="en-CA" sz="1400" dirty="0">
                <a:latin typeface="Lucida Console" panose="020B0609040504020204" pitchFamily="49" charset="0"/>
              </a:rPr>
              <a:t>labs(title = 'Year: </a:t>
            </a:r>
            <a:r>
              <a:rPr lang="en-CA" sz="1400" b="1" dirty="0">
                <a:latin typeface="Lucida Console" panose="020B0609040504020204" pitchFamily="49" charset="0"/>
              </a:rPr>
              <a:t>{</a:t>
            </a:r>
            <a:r>
              <a:rPr lang="en-CA" sz="1400" b="1" dirty="0" err="1">
                <a:latin typeface="Lucida Console" panose="020B0609040504020204" pitchFamily="49" charset="0"/>
              </a:rPr>
              <a:t>frame_time</a:t>
            </a:r>
            <a:r>
              <a:rPr lang="en-CA" sz="1400" b="1" dirty="0">
                <a:latin typeface="Lucida Console" panose="020B0609040504020204" pitchFamily="49" charset="0"/>
              </a:rPr>
              <a:t>}’, 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    x = 'GDP per capita', y = 'life expectancy') 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</a:t>
            </a:r>
            <a:r>
              <a:rPr lang="en-CA" sz="1400" b="1" dirty="0" err="1">
                <a:latin typeface="Lucida Console" panose="020B0609040504020204" pitchFamily="49" charset="0"/>
              </a:rPr>
              <a:t>transition_time</a:t>
            </a:r>
            <a:r>
              <a:rPr lang="en-CA" sz="1400" b="1" dirty="0">
                <a:latin typeface="Lucida Console" panose="020B0609040504020204" pitchFamily="49" charset="0"/>
              </a:rPr>
              <a:t>(year) </a:t>
            </a:r>
            <a:r>
              <a:rPr lang="en-CA" sz="1400" dirty="0">
                <a:latin typeface="Lucida Console" panose="020B0609040504020204" pitchFamily="49" charset="0"/>
              </a:rPr>
              <a:t>+</a:t>
            </a:r>
          </a:p>
          <a:p>
            <a:r>
              <a:rPr lang="en-CA" sz="1400" dirty="0">
                <a:latin typeface="Lucida Console" panose="020B0609040504020204" pitchFamily="49" charset="0"/>
              </a:rPr>
              <a:t>  </a:t>
            </a:r>
            <a:r>
              <a:rPr lang="en-CA" sz="1400" b="1" dirty="0" err="1">
                <a:latin typeface="Lucida Console" panose="020B0609040504020204" pitchFamily="49" charset="0"/>
              </a:rPr>
              <a:t>ease_aes</a:t>
            </a:r>
            <a:r>
              <a:rPr lang="en-CA" sz="1400" b="1" dirty="0">
                <a:latin typeface="Lucida Console" panose="020B0609040504020204" pitchFamily="49" charset="0"/>
              </a:rPr>
              <a:t>('linear')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C78BA-EA69-BFDC-E92D-A47C3580ABBF}"/>
              </a:ext>
            </a:extLst>
          </p:cNvPr>
          <p:cNvSpPr txBox="1"/>
          <p:nvPr/>
        </p:nvSpPr>
        <p:spPr>
          <a:xfrm>
            <a:off x="3352800" y="6231523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interpolate linearly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91CD7C-E9E0-6BFD-BBCD-9B384BFE1066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2819400" y="6018798"/>
            <a:ext cx="533400" cy="3820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37CF98-B5E3-9643-F8EA-90F8A049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609600"/>
            <a:ext cx="7772400" cy="927100"/>
          </a:xfrm>
        </p:spPr>
        <p:txBody>
          <a:bodyPr/>
          <a:lstStyle/>
          <a:p>
            <a:pPr algn="ctr"/>
            <a:r>
              <a:rPr lang="en-CA" dirty="0"/>
              <a:t>Going Meta: Graphic notation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E5181F-29C5-8B8B-ED08-4FD0628FD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996553"/>
            <a:ext cx="7772400" cy="1500187"/>
          </a:xfrm>
        </p:spPr>
        <p:txBody>
          <a:bodyPr/>
          <a:lstStyle/>
          <a:p>
            <a:r>
              <a:rPr lang="en-CA" dirty="0"/>
              <a:t>How do different software graphic languages make it easier or harder to produce the graph I want?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5A559-8166-F2B8-AF6D-157BA1DA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A4E9D109-E4F6-D66E-E4BF-00F31FD3A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8" y="2743202"/>
            <a:ext cx="7956000" cy="2544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6C496-B681-D705-511F-B3E2F2DFDD7C}"/>
              </a:ext>
            </a:extLst>
          </p:cNvPr>
          <p:cNvSpPr txBox="1"/>
          <p:nvPr/>
        </p:nvSpPr>
        <p:spPr>
          <a:xfrm>
            <a:off x="621348" y="6172200"/>
            <a:ext cx="776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From: Nicolas </a:t>
            </a:r>
            <a:r>
              <a:rPr lang="en-CA" dirty="0" err="1"/>
              <a:t>Kruchten</a:t>
            </a:r>
            <a:r>
              <a:rPr lang="en-CA" dirty="0"/>
              <a:t>, </a:t>
            </a:r>
            <a:r>
              <a:rPr lang="en-CA" dirty="0">
                <a:hlinkClick r:id="rId3"/>
              </a:rPr>
              <a:t>Usability of Visualization Notations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88201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BD43D-E551-2F88-4D3F-0CA08B602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F6C3-EF48-9C1C-24A4-B2C9846E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Meta: Comparing graphic notation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016E9-463C-7A7B-6E05-2F04ED38A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20775"/>
            <a:ext cx="6934200" cy="5105400"/>
          </a:xfrm>
        </p:spPr>
        <p:txBody>
          <a:bodyPr>
            <a:normAutofit/>
          </a:bodyPr>
          <a:lstStyle/>
          <a:p>
            <a:r>
              <a:rPr lang="en-CA" sz="2400" dirty="0"/>
              <a:t>Graphs can be produced in a variety of software languages: </a:t>
            </a:r>
          </a:p>
          <a:p>
            <a:pPr lvl="1"/>
            <a:r>
              <a:rPr lang="en-CA" sz="2000" dirty="0"/>
              <a:t>R, ggplot2, D3, Vega-Lite, matplotlib, Seaborn, </a:t>
            </a:r>
            <a:r>
              <a:rPr lang="en-CA" sz="2000" dirty="0" err="1"/>
              <a:t>Plotly</a:t>
            </a:r>
            <a:r>
              <a:rPr lang="en-CA" sz="2000" dirty="0"/>
              <a:t>, …</a:t>
            </a:r>
          </a:p>
          <a:p>
            <a:r>
              <a:rPr lang="en-CA" sz="2400" dirty="0"/>
              <a:t>How do they differ is ease of use, efficiency of expression?</a:t>
            </a:r>
          </a:p>
          <a:p>
            <a:r>
              <a:rPr lang="en-CA" sz="2400" dirty="0">
                <a:solidFill>
                  <a:srgbClr val="0070C0"/>
                </a:solidFill>
              </a:rPr>
              <a:t>Cognitive dimensions </a:t>
            </a:r>
            <a:r>
              <a:rPr lang="en-CA" sz="2400" dirty="0"/>
              <a:t>of notations?</a:t>
            </a:r>
          </a:p>
          <a:p>
            <a:pPr lvl="1"/>
            <a:r>
              <a:rPr lang="en-CA" sz="1900" b="1" dirty="0">
                <a:solidFill>
                  <a:srgbClr val="0070C0"/>
                </a:solidFill>
              </a:rPr>
              <a:t>viscosity</a:t>
            </a:r>
            <a:r>
              <a:rPr lang="en-CA" sz="1900" dirty="0"/>
              <a:t> (how easy to make changes to specifications), </a:t>
            </a:r>
          </a:p>
          <a:p>
            <a:pPr lvl="1"/>
            <a:r>
              <a:rPr lang="en-CA" sz="1900" b="1" dirty="0">
                <a:solidFill>
                  <a:srgbClr val="0070C0"/>
                </a:solidFill>
              </a:rPr>
              <a:t>abstraction</a:t>
            </a:r>
            <a:r>
              <a:rPr lang="en-CA" sz="1900" dirty="0"/>
              <a:t> (how easy to extend the notation), </a:t>
            </a:r>
          </a:p>
          <a:p>
            <a:pPr lvl="1"/>
            <a:r>
              <a:rPr lang="en-CA" sz="1900" b="1" dirty="0">
                <a:solidFill>
                  <a:srgbClr val="0070C0"/>
                </a:solidFill>
              </a:rPr>
              <a:t>closeness of mapping </a:t>
            </a:r>
            <a:r>
              <a:rPr lang="en-CA" sz="1900" dirty="0"/>
              <a:t>(how similar notation to target domain), </a:t>
            </a:r>
          </a:p>
          <a:p>
            <a:pPr lvl="1"/>
            <a:r>
              <a:rPr lang="en-CA" sz="1900" b="1" dirty="0">
                <a:solidFill>
                  <a:srgbClr val="0070C0"/>
                </a:solidFill>
              </a:rPr>
              <a:t>progressive evaluation </a:t>
            </a:r>
            <a:r>
              <a:rPr lang="en-CA" sz="1900" dirty="0"/>
              <a:t>(how easy to check work done to date),  </a:t>
            </a:r>
          </a:p>
          <a:p>
            <a:pPr lvl="1"/>
            <a:r>
              <a:rPr lang="en-CA" sz="1900" b="1" dirty="0">
                <a:solidFill>
                  <a:srgbClr val="0070C0"/>
                </a:solidFill>
              </a:rPr>
              <a:t>hard mental operations </a:t>
            </a:r>
            <a:r>
              <a:rPr lang="en-CA" sz="1900" dirty="0"/>
              <a:t>(how demanding notation is of working memory).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D0EA8D-3C05-36DC-F433-8CA97F60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B95F0-78D5-7E17-3D08-4198E5600137}"/>
              </a:ext>
            </a:extLst>
          </p:cNvPr>
          <p:cNvSpPr txBox="1"/>
          <p:nvPr/>
        </p:nvSpPr>
        <p:spPr>
          <a:xfrm>
            <a:off x="838200" y="62600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2"/>
              </a:rPr>
              <a:t>https://en.wikipedia.org/wiki/Cognitive_dimensions_of_notations</a:t>
            </a:r>
            <a:r>
              <a:rPr lang="en-CA" dirty="0"/>
              <a:t> </a:t>
            </a:r>
          </a:p>
        </p:txBody>
      </p:sp>
      <p:pic>
        <p:nvPicPr>
          <p:cNvPr id="11" name="Picture 10" descr="A computer screen with a gear and a computer screen&#10;&#10;Description automatically generated">
            <a:extLst>
              <a:ext uri="{FF2B5EF4-FFF2-40B4-BE49-F238E27FC236}">
                <a16:creationId xmlns:a16="http://schemas.microsoft.com/office/drawing/2014/main" id="{71BC1C1F-2720-640F-E158-067F48BA1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4121"/>
            <a:ext cx="1080000" cy="1080000"/>
          </a:xfrm>
          <a:prstGeom prst="rect">
            <a:avLst/>
          </a:prstGeom>
        </p:spPr>
      </p:pic>
      <p:pic>
        <p:nvPicPr>
          <p:cNvPr id="13" name="Picture 12" descr="A person with a computer&#10;&#10;Description automatically generated">
            <a:extLst>
              <a:ext uri="{FF2B5EF4-FFF2-40B4-BE49-F238E27FC236}">
                <a16:creationId xmlns:a16="http://schemas.microsoft.com/office/drawing/2014/main" id="{E2F5215B-B10F-AD18-EEC0-5898677C4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572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E6FCAD-72C0-BE8E-F9C3-61118948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Software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2A0D7-C740-2CF4-D227-9ACEDE5A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D964A22F-000B-A5C8-C3D9-BB2692057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66658"/>
            <a:ext cx="4913775" cy="3003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AEAFB-8A7F-9523-9EC6-BBCB9E074E67}"/>
              </a:ext>
            </a:extLst>
          </p:cNvPr>
          <p:cNvSpPr txBox="1"/>
          <p:nvPr/>
        </p:nvSpPr>
        <p:spPr>
          <a:xfrm>
            <a:off x="457200" y="1066800"/>
            <a:ext cx="822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CA" sz="2000" dirty="0"/>
              <a:t>Generate a collection of graph types</a:t>
            </a:r>
          </a:p>
          <a:p>
            <a:pPr marL="285750" indent="-285750"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CA" sz="2000" dirty="0"/>
              <a:t>Code each in a variety of specification languages &amp; implementations</a:t>
            </a:r>
          </a:p>
          <a:p>
            <a:pPr marL="285750" indent="-285750"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CA" sz="2000" dirty="0"/>
              <a:t>Calculate metrics for each: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Terseness</a:t>
            </a:r>
            <a:r>
              <a:rPr lang="en-CA" dirty="0"/>
              <a:t>: # characters in code for given graph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Economy</a:t>
            </a:r>
            <a:r>
              <a:rPr lang="en-CA" dirty="0"/>
              <a:t>: Size of vocabulary (operators, functions, …) to combine/add new stuff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Viscosity</a:t>
            </a:r>
            <a:r>
              <a:rPr lang="en-CA" dirty="0"/>
              <a:t>: How hard to change one notation to another?</a:t>
            </a:r>
          </a:p>
        </p:txBody>
      </p:sp>
    </p:spTree>
    <p:extLst>
      <p:ext uri="{BB962C8B-B14F-4D97-AF65-F5344CB8AC3E}">
        <p14:creationId xmlns:p14="http://schemas.microsoft.com/office/powerpoint/2010/main" val="502205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5075-2F97-E16C-992C-79407E55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Notascope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16D3A-4D65-E53F-D694-2245635B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C143B-4716-6D73-8E3B-A86BCFE36DC2}"/>
              </a:ext>
            </a:extLst>
          </p:cNvPr>
          <p:cNvSpPr txBox="1"/>
          <p:nvPr/>
        </p:nvSpPr>
        <p:spPr>
          <a:xfrm>
            <a:off x="4572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https://app.notascope.io/</a:t>
            </a:r>
            <a:r>
              <a:rPr lang="en-CA" dirty="0"/>
              <a:t>  - Online tool to demonstrate the metric-driven approach to graphic software evaluation</a:t>
            </a:r>
          </a:p>
        </p:txBody>
      </p:sp>
      <p:pic>
        <p:nvPicPr>
          <p:cNvPr id="6" name="Online Media 5" title="NotaScope - video walkthrough of tool">
            <a:hlinkClick r:id="" action="ppaction://media"/>
            <a:extLst>
              <a:ext uri="{FF2B5EF4-FFF2-40B4-BE49-F238E27FC236}">
                <a16:creationId xmlns:a16="http://schemas.microsoft.com/office/drawing/2014/main" id="{5932391F-0E9E-9DA3-A404-2FC3B22B96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981200"/>
            <a:ext cx="7924800" cy="44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B0B1-30A1-66B6-C15B-AF44A34C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Evaluate, Analyze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17EF5-F1DA-B4F2-0712-733A2181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16521986-2229-361E-A86E-2F65542B8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00" y="1905000"/>
            <a:ext cx="5055000" cy="4526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D1E6E-C12B-B7CE-AB0B-749D83DFDA23}"/>
              </a:ext>
            </a:extLst>
          </p:cNvPr>
          <p:cNvSpPr txBox="1"/>
          <p:nvPr/>
        </p:nvSpPr>
        <p:spPr>
          <a:xfrm>
            <a:off x="457200" y="106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Given a collection of graphs, implementations and metrics, we can better understand the how software languages differ in translation from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IDEA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 CODE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 GRAPH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22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larger view: Data science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Data science treats statistics &amp; data visualization as parts of a larger process</a:t>
            </a:r>
          </a:p>
          <a:p>
            <a:pPr lvl="1"/>
            <a:r>
              <a:rPr lang="en-US" sz="2000" dirty="0"/>
              <a:t>Data import: text files, data bases, web scraping, …</a:t>
            </a:r>
          </a:p>
          <a:p>
            <a:pPr lvl="1"/>
            <a:r>
              <a:rPr lang="en-US" sz="2000" dirty="0"/>
              <a:t>Data cleaning </a:t>
            </a:r>
            <a:r>
              <a:rPr lang="en-US" sz="2000" dirty="0">
                <a:sym typeface="Symbol"/>
              </a:rPr>
              <a:t> “tidy data”</a:t>
            </a:r>
          </a:p>
          <a:p>
            <a:pPr lvl="1"/>
            <a:r>
              <a:rPr lang="en-US" sz="2000" dirty="0">
                <a:sym typeface="Symbol"/>
              </a:rPr>
              <a:t>Model building &amp; visualization</a:t>
            </a:r>
          </a:p>
          <a:p>
            <a:pPr lvl="1"/>
            <a:r>
              <a:rPr lang="en-US" sz="2000" dirty="0">
                <a:sym typeface="Symbol"/>
              </a:rPr>
              <a:t>Reproducible report writing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0"/>
            <a:ext cx="6858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80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tidyverse</a:t>
            </a:r>
            <a:r>
              <a:rPr lang="en-US" dirty="0"/>
              <a:t> of R packages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63496"/>
            <a:ext cx="7988891" cy="4319390"/>
          </a:xfrm>
          <a:prstGeom prst="rect">
            <a:avLst/>
          </a:prstGeom>
        </p:spPr>
      </p:pic>
      <p:pic>
        <p:nvPicPr>
          <p:cNvPr id="6" name="Picture 5" descr="A picture containing text, display, sign&#10;&#10;Description automatically generated">
            <a:extLst>
              <a:ext uri="{FF2B5EF4-FFF2-40B4-BE49-F238E27FC236}">
                <a16:creationId xmlns:a16="http://schemas.microsoft.com/office/drawing/2014/main" id="{A7F49E62-C2C1-4E6E-BDC5-EE78A3B03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9424"/>
            <a:ext cx="716661" cy="826389"/>
          </a:xfrm>
          <a:prstGeom prst="rect">
            <a:avLst/>
          </a:prstGeom>
        </p:spPr>
      </p:pic>
      <p:pic>
        <p:nvPicPr>
          <p:cNvPr id="8" name="Picture 7" descr="A picture containing text, display, sign&#10;&#10;Description automatically generated">
            <a:extLst>
              <a:ext uri="{FF2B5EF4-FFF2-40B4-BE49-F238E27FC236}">
                <a16:creationId xmlns:a16="http://schemas.microsoft.com/office/drawing/2014/main" id="{FDF62B52-3D2A-49BF-ADF3-6303221EB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39" y="219424"/>
            <a:ext cx="716661" cy="826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42DD3-5070-4D8E-9F04-1FC2AE1C2391}"/>
              </a:ext>
            </a:extLst>
          </p:cNvPr>
          <p:cNvSpPr txBox="1"/>
          <p:nvPr/>
        </p:nvSpPr>
        <p:spPr>
          <a:xfrm>
            <a:off x="457199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ideas inspire a larger view of data analysis and graphics based on tidy principles.</a:t>
            </a:r>
          </a:p>
        </p:txBody>
      </p:sp>
    </p:spTree>
    <p:extLst>
      <p:ext uri="{BB962C8B-B14F-4D97-AF65-F5344CB8AC3E}">
        <p14:creationId xmlns:p14="http://schemas.microsoft.com/office/powerpoint/2010/main" val="3082215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5003F-797C-4F8D-A211-47A3CACD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tidyverse</a:t>
            </a:r>
            <a:r>
              <a:rPr lang="en-US" dirty="0"/>
              <a:t> expands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690AB3-99FE-481A-9C4E-1750BAE2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1A2728-CD22-46E6-B1F4-2F5F300C8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20877"/>
            <a:ext cx="7117093" cy="5218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15486-E426-4B19-BE45-061ECFE92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07382"/>
            <a:ext cx="712520" cy="82296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1F00034-3831-4D30-8F59-88F907998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72687"/>
            <a:ext cx="715618" cy="822960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D98AE9-5289-4839-B5EB-8A5451807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0" y="5527935"/>
            <a:ext cx="868351" cy="1005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70EB2A-EC56-4562-BBD1-A6645734D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21" y="3810000"/>
            <a:ext cx="789451" cy="914400"/>
          </a:xfrm>
          <a:prstGeom prst="rect">
            <a:avLst/>
          </a:prstGeom>
        </p:spPr>
      </p:pic>
      <p:pic>
        <p:nvPicPr>
          <p:cNvPr id="4" name="Picture 3" descr="A hexagon with white text&#10;&#10;Description automatically generated">
            <a:extLst>
              <a:ext uri="{FF2B5EF4-FFF2-40B4-BE49-F238E27FC236}">
                <a16:creationId xmlns:a16="http://schemas.microsoft.com/office/drawing/2014/main" id="{91A960C6-7DFD-7BAA-4640-AA74E57A8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78" y="2615249"/>
            <a:ext cx="79189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9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Graphical developers in the Golden Age recognized the idea of “graphic language,” but could not define it. </a:t>
            </a:r>
          </a:p>
          <a:p>
            <a:r>
              <a:rPr lang="en-US" sz="2400" dirty="0" err="1"/>
              <a:t>Bertin</a:t>
            </a:r>
            <a:r>
              <a:rPr lang="en-US" sz="2400" dirty="0"/>
              <a:t> first formalized the relations between graphical features (“retinal variables”), data attributes (O, Q, ≠, ≡), and “reading levels”</a:t>
            </a:r>
          </a:p>
          <a:p>
            <a:r>
              <a:rPr lang="en-US" sz="2400" dirty="0"/>
              <a:t>Wilkinson, in </a:t>
            </a:r>
            <a:r>
              <a:rPr lang="en-US" sz="2400" dirty="0" err="1"/>
              <a:t>GoG</a:t>
            </a:r>
            <a:r>
              <a:rPr lang="en-US" sz="2400" dirty="0"/>
              <a:t>, created a comprehensive syntax and algebra to define any </a:t>
            </a:r>
            <a:r>
              <a:rPr lang="en-US" sz="2400" dirty="0">
                <a:solidFill>
                  <a:srgbClr val="0070C0"/>
                </a:solidFill>
              </a:rPr>
              <a:t>syntactically correct </a:t>
            </a:r>
            <a:r>
              <a:rPr lang="en-US" sz="2400" dirty="0"/>
              <a:t>graph</a:t>
            </a:r>
          </a:p>
          <a:p>
            <a:r>
              <a:rPr lang="en-US" sz="2400" dirty="0"/>
              <a:t>Wickham, in ggplot2, created an </a:t>
            </a:r>
            <a:r>
              <a:rPr lang="en-US" sz="2400" dirty="0">
                <a:solidFill>
                  <a:srgbClr val="0070C0"/>
                </a:solidFill>
              </a:rPr>
              <a:t>expressive</a:t>
            </a:r>
            <a:r>
              <a:rPr lang="en-US" sz="2400" dirty="0"/>
              <a:t> language to ease the translation of graphic ideas into plots.</a:t>
            </a:r>
          </a:p>
          <a:p>
            <a:r>
              <a:rPr lang="en-US" sz="2400" dirty="0"/>
              <a:t>More general views can evaluate </a:t>
            </a:r>
            <a:r>
              <a:rPr lang="en-US" sz="2400" dirty="0">
                <a:solidFill>
                  <a:srgbClr val="0070C0"/>
                </a:solidFill>
              </a:rPr>
              <a:t>usability</a:t>
            </a:r>
            <a:r>
              <a:rPr lang="en-US" sz="2400" dirty="0"/>
              <a:t> of graphic notations</a:t>
            </a:r>
          </a:p>
          <a:p>
            <a:r>
              <a:rPr lang="en-US" sz="2400" dirty="0" err="1"/>
              <a:t>Tidyverse</a:t>
            </a:r>
            <a:r>
              <a:rPr lang="en-US" sz="2400" dirty="0"/>
              <a:t> ideas place data analysis &amp; graphics within a communication-oriented, reproducible research framework.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D01E6-3576-4578-A962-39C22AE5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picture containing text, covered, sign, bunch&#10;&#10;Description automatically generated">
            <a:extLst>
              <a:ext uri="{FF2B5EF4-FFF2-40B4-BE49-F238E27FC236}">
                <a16:creationId xmlns:a16="http://schemas.microsoft.com/office/drawing/2014/main" id="{AA308DFC-6C3C-4651-9111-2CCA3458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" y="176619"/>
            <a:ext cx="9142857" cy="6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for standardization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26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Beautiful graphics: Yes, but all separate designs</a:t>
            </a:r>
          </a:p>
          <a:p>
            <a:pPr lvl="1"/>
            <a:r>
              <a:rPr lang="en-US" sz="2200" dirty="0"/>
              <a:t>Can anything be compared across countries?</a:t>
            </a:r>
          </a:p>
          <a:p>
            <a:r>
              <a:rPr lang="en-US" dirty="0"/>
              <a:t>Émile </a:t>
            </a:r>
            <a:r>
              <a:rPr lang="en-US" dirty="0" err="1"/>
              <a:t>Cheysson</a:t>
            </a:r>
            <a:r>
              <a:rPr lang="en-US" dirty="0"/>
              <a:t> (1878)</a:t>
            </a:r>
          </a:p>
          <a:p>
            <a:pPr lvl="1"/>
            <a:r>
              <a:rPr lang="en-US" sz="2200" i="1" dirty="0"/>
              <a:t>“The time will come when Science has to lay down general principles and decide on well-defined standards. We can no longer tolerate this sort of anarchy“</a:t>
            </a:r>
          </a:p>
          <a:p>
            <a:r>
              <a:rPr lang="en-US" dirty="0"/>
              <a:t>International statistical meetings (ISI)</a:t>
            </a:r>
          </a:p>
          <a:p>
            <a:pPr lvl="1"/>
            <a:r>
              <a:rPr lang="en-US" sz="2000" dirty="0"/>
              <a:t>1852 (Brussels), 1857 (Vienna), 1869 (The Hague), 1872 (St. Petersburg),  1876 (Budapest) …</a:t>
            </a:r>
          </a:p>
          <a:p>
            <a:pPr lvl="1"/>
            <a:r>
              <a:rPr lang="en-US" sz="2000" dirty="0"/>
              <a:t>Participants: </a:t>
            </a:r>
            <a:r>
              <a:rPr lang="en-US" sz="2000" dirty="0" err="1"/>
              <a:t>Quetelet</a:t>
            </a:r>
            <a:r>
              <a:rPr lang="en-US" sz="2000" dirty="0"/>
              <a:t>, </a:t>
            </a:r>
            <a:r>
              <a:rPr lang="en-US" sz="2000" dirty="0" err="1"/>
              <a:t>Cheysson</a:t>
            </a:r>
            <a:r>
              <a:rPr lang="en-US" sz="2000" dirty="0"/>
              <a:t>, Levasseur (France), Ernest Engel, Gustav von Mayr, Hans Schwabe (Germany), Francis Walker (U.S.),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04626F-F406-44E5-B59D-C09D1DFD18C3}"/>
              </a:ext>
            </a:extLst>
          </p:cNvPr>
          <p:cNvGrpSpPr/>
          <p:nvPr/>
        </p:nvGrpSpPr>
        <p:grpSpPr>
          <a:xfrm>
            <a:off x="1401316" y="5210175"/>
            <a:ext cx="990600" cy="1374577"/>
            <a:chOff x="2917534" y="5257800"/>
            <a:chExt cx="990600" cy="137457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664" y="5257800"/>
              <a:ext cx="772341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917534" y="6324600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Cheysson</a:t>
              </a:r>
              <a:endParaRPr lang="en-US" sz="1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51E1CD-3096-8DC3-E348-B710AD23AAFF}"/>
              </a:ext>
            </a:extLst>
          </p:cNvPr>
          <p:cNvGrpSpPr/>
          <p:nvPr/>
        </p:nvGrpSpPr>
        <p:grpSpPr>
          <a:xfrm>
            <a:off x="2761805" y="5210175"/>
            <a:ext cx="5476400" cy="1422202"/>
            <a:chOff x="2761805" y="5210175"/>
            <a:chExt cx="5476400" cy="14222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779E0A-FF52-40F2-9D24-D9325A656814}"/>
                </a:ext>
              </a:extLst>
            </p:cNvPr>
            <p:cNvGrpSpPr/>
            <p:nvPr/>
          </p:nvGrpSpPr>
          <p:grpSpPr>
            <a:xfrm>
              <a:off x="2804988" y="5210175"/>
              <a:ext cx="5433217" cy="1422202"/>
              <a:chOff x="2804988" y="5210175"/>
              <a:chExt cx="5433217" cy="14222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09269CC-C242-4488-ABB2-A75F7024D28A}"/>
                  </a:ext>
                </a:extLst>
              </p:cNvPr>
              <p:cNvGrpSpPr/>
              <p:nvPr/>
            </p:nvGrpSpPr>
            <p:grpSpPr>
              <a:xfrm>
                <a:off x="4071423" y="5257800"/>
                <a:ext cx="1066800" cy="1374577"/>
                <a:chOff x="4281234" y="5257800"/>
                <a:chExt cx="1066800" cy="1374577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3024" y="5257800"/>
                  <a:ext cx="863221" cy="1005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4281234" y="6324600"/>
                  <a:ext cx="1066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err="1"/>
                    <a:t>Levasseur</a:t>
                  </a:r>
                  <a:endParaRPr lang="en-US" sz="1400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53EA62F-4898-4964-BF1E-A4A0C52DF7CB}"/>
                  </a:ext>
                </a:extLst>
              </p:cNvPr>
              <p:cNvGrpSpPr/>
              <p:nvPr/>
            </p:nvGrpSpPr>
            <p:grpSpPr>
              <a:xfrm>
                <a:off x="5551295" y="5257800"/>
                <a:ext cx="1471961" cy="1374577"/>
                <a:chOff x="5556505" y="5257800"/>
                <a:chExt cx="1471961" cy="1374577"/>
              </a:xfrm>
            </p:grpSpPr>
            <p:pic>
              <p:nvPicPr>
                <p:cNvPr id="1028" name="Picture 4" descr="C:\Documents\milestone\images\portraits\180px-Ernst_Mayr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6505" y="5257800"/>
                  <a:ext cx="1471961" cy="1005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5759085" y="6324600"/>
                  <a:ext cx="1066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von </a:t>
                  </a:r>
                  <a:r>
                    <a:rPr lang="en-US" sz="1400" dirty="0" err="1"/>
                    <a:t>Mayr</a:t>
                  </a:r>
                  <a:endParaRPr lang="en-US" sz="1400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42B5572-E282-4A8F-8302-9014EF165A92}"/>
                  </a:ext>
                </a:extLst>
              </p:cNvPr>
              <p:cNvGrpSpPr/>
              <p:nvPr/>
            </p:nvGrpSpPr>
            <p:grpSpPr>
              <a:xfrm>
                <a:off x="7436327" y="5257800"/>
                <a:ext cx="801878" cy="1374577"/>
                <a:chOff x="7436327" y="5257800"/>
                <a:chExt cx="801878" cy="1374577"/>
              </a:xfrm>
            </p:grpSpPr>
            <p:pic>
              <p:nvPicPr>
                <p:cNvPr id="1029" name="Picture 5" descr="C:\Documents\milestone\images\portraits\Francis_A_Walker_MIT_2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3363" y="5257800"/>
                  <a:ext cx="747807" cy="1005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7436327" y="6324600"/>
                  <a:ext cx="8018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Walker</a:t>
                  </a:r>
                </a:p>
              </p:txBody>
            </p:sp>
          </p:grpSp>
          <p:pic>
            <p:nvPicPr>
              <p:cNvPr id="14" name="Picture 13" descr="A portrait of a person&#10;&#10;Description automatically generated">
                <a:extLst>
                  <a:ext uri="{FF2B5EF4-FFF2-40B4-BE49-F238E27FC236}">
                    <a16:creationId xmlns:a16="http://schemas.microsoft.com/office/drawing/2014/main" id="{1E107DEF-8243-4BD7-8744-2735A2211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988" y="5210175"/>
                <a:ext cx="853363" cy="13716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CD2B2B-2435-A857-9CE4-30E76A4F67D3}"/>
                </a:ext>
              </a:extLst>
            </p:cNvPr>
            <p:cNvSpPr txBox="1"/>
            <p:nvPr/>
          </p:nvSpPr>
          <p:spPr>
            <a:xfrm>
              <a:off x="2761805" y="6167905"/>
              <a:ext cx="917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/>
                <a:t>Quetelet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24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ngren-talk">
  <a:themeElements>
    <a:clrScheme name="Langren-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ngren-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ngren-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angren-talk">
  <a:themeElements>
    <a:clrScheme name="Langren-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ngren-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ngren-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angren-talk">
  <a:themeElements>
    <a:clrScheme name="Langren-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ngren-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ngren-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gren-tal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gren-tal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6710</TotalTime>
  <Words>6400</Words>
  <Application>Microsoft Office PowerPoint</Application>
  <PresentationFormat>On-screen Show (4:3)</PresentationFormat>
  <Paragraphs>777</Paragraphs>
  <Slides>79</Slides>
  <Notes>12</Notes>
  <HiddenSlides>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79</vt:i4>
      </vt:variant>
    </vt:vector>
  </HeadingPairs>
  <TitlesOfParts>
    <vt:vector size="93" baseType="lpstr">
      <vt:lpstr>Arial</vt:lpstr>
      <vt:lpstr>Arial Narrow</vt:lpstr>
      <vt:lpstr>Arial Unicode MS</vt:lpstr>
      <vt:lpstr>Bernard MT Condensed</vt:lpstr>
      <vt:lpstr>Calibri</vt:lpstr>
      <vt:lpstr>Courier New</vt:lpstr>
      <vt:lpstr>Lucida Console</vt:lpstr>
      <vt:lpstr>SAS Monospace</vt:lpstr>
      <vt:lpstr>Symbol</vt:lpstr>
      <vt:lpstr>Wingdings</vt:lpstr>
      <vt:lpstr>1_Office Theme</vt:lpstr>
      <vt:lpstr>Langren-talk</vt:lpstr>
      <vt:lpstr>1_Langren-talk</vt:lpstr>
      <vt:lpstr>2_Langren-talk</vt:lpstr>
      <vt:lpstr>The Language of Graphs: from Bertin to GoG to ggplot2</vt:lpstr>
      <vt:lpstr>Meta questions</vt:lpstr>
      <vt:lpstr>Topics</vt:lpstr>
      <vt:lpstr>Metaphor: Graphs as visual language</vt:lpstr>
      <vt:lpstr>Metaphor: Graphs as visual language</vt:lpstr>
      <vt:lpstr>Willard C. Brinton: An ode to graphs</vt:lpstr>
      <vt:lpstr>Context: Statistical albums, 1870-1910</vt:lpstr>
      <vt:lpstr>PowerPoint Presentation</vt:lpstr>
      <vt:lpstr>Need for standardization</vt:lpstr>
      <vt:lpstr>No consensus, but the germ of an idea</vt:lpstr>
      <vt:lpstr>Bertin: Modern theory of data graphics</vt:lpstr>
      <vt:lpstr>Bertin: Semiology of graphics (1967)</vt:lpstr>
      <vt:lpstr>Bertin: Semiology of graphics</vt:lpstr>
      <vt:lpstr>PowerPoint Presentation</vt:lpstr>
      <vt:lpstr>Visual variables &amp; data characteristics</vt:lpstr>
      <vt:lpstr>Some recommendations</vt:lpstr>
      <vt:lpstr>PowerPoint Presentation</vt:lpstr>
      <vt:lpstr>PowerPoint Presentation</vt:lpstr>
      <vt:lpstr>Decoding: Reading a graphic</vt:lpstr>
      <vt:lpstr>Reading levels</vt:lpstr>
      <vt:lpstr>Reading levels: Example</vt:lpstr>
      <vt:lpstr>Bertin: The reorderable matrix</vt:lpstr>
      <vt:lpstr>The reorderable matrix</vt:lpstr>
      <vt:lpstr>PowerPoint Presentation</vt:lpstr>
      <vt:lpstr>Bertifier</vt:lpstr>
      <vt:lpstr>seriate package</vt:lpstr>
      <vt:lpstr>Heatmaps</vt:lpstr>
      <vt:lpstr>Heatmaps: the devil is in the details</vt:lpstr>
      <vt:lpstr>Software for computer graphics</vt:lpstr>
      <vt:lpstr>Making graphs: menus vs. syntax</vt:lpstr>
      <vt:lpstr>Programming languages: Power &amp; elegance</vt:lpstr>
      <vt:lpstr>Programming languages: Power &amp; elegance</vt:lpstr>
      <vt:lpstr>Programming languages: Elegance - Logo</vt:lpstr>
      <vt:lpstr>Logo : Turtle graphics</vt:lpstr>
      <vt:lpstr>Logo : Procedures</vt:lpstr>
      <vt:lpstr>Logo : Hilbert curves</vt:lpstr>
      <vt:lpstr>Logo : Hilbert curves</vt:lpstr>
      <vt:lpstr>Logo: Tower of Hanoi</vt:lpstr>
      <vt:lpstr>Graphics programming languages: SAS</vt:lpstr>
      <vt:lpstr>SAS thinking : many languages</vt:lpstr>
      <vt:lpstr>Wilkinson: Grammar of Graphics</vt:lpstr>
      <vt:lpstr>Wilkinson: Grammar of Graphics</vt:lpstr>
      <vt:lpstr>Wilkinson: Grammar of Graphics</vt:lpstr>
      <vt:lpstr>Grammar of Graphics: Specification</vt:lpstr>
      <vt:lpstr>Grammar of Graphics: Specification</vt:lpstr>
      <vt:lpstr>Grammar of Graphics: Specification</vt:lpstr>
      <vt:lpstr>Grammar of Graphics: Implementation</vt:lpstr>
      <vt:lpstr>GPL example: scatterplot</vt:lpstr>
      <vt:lpstr>GPL example: contour plot</vt:lpstr>
      <vt:lpstr>GPL syntax</vt:lpstr>
      <vt:lpstr>GPL in SPSS syntax</vt:lpstr>
      <vt:lpstr>Facets &amp; frames</vt:lpstr>
      <vt:lpstr>Colorless green graphs sleep furiously</vt:lpstr>
      <vt:lpstr>Wickham: ggplot2</vt:lpstr>
      <vt:lpstr>Wickham: ggplot2</vt:lpstr>
      <vt:lpstr>ggplot2: data + geom = graph</vt:lpstr>
      <vt:lpstr>ggplot2: data + geom = graph</vt:lpstr>
      <vt:lpstr>ggplot2: geoms</vt:lpstr>
      <vt:lpstr>ggplot2: GoG -&gt; graphic language</vt:lpstr>
      <vt:lpstr>ggplot2: more geoms</vt:lpstr>
      <vt:lpstr>ggplot2: layers &amp; aes()</vt:lpstr>
      <vt:lpstr>ggplot2: themes</vt:lpstr>
      <vt:lpstr>ggplot2: themes</vt:lpstr>
      <vt:lpstr>ggplot2: facets</vt:lpstr>
      <vt:lpstr>ggplot2: extensions</vt:lpstr>
      <vt:lpstr>ggplot2: extensions</vt:lpstr>
      <vt:lpstr>ggplot2: extensions</vt:lpstr>
      <vt:lpstr>gganimate: A grammar of animation</vt:lpstr>
      <vt:lpstr>PowerPoint Presentation</vt:lpstr>
      <vt:lpstr>PowerPoint Presentation</vt:lpstr>
      <vt:lpstr>Going Meta: Graphic notation</vt:lpstr>
      <vt:lpstr>Meta: Comparing graphic notation</vt:lpstr>
      <vt:lpstr>Software metrics</vt:lpstr>
      <vt:lpstr>Notascope</vt:lpstr>
      <vt:lpstr>Evaluate, Analyze</vt:lpstr>
      <vt:lpstr>A larger view: Data science</vt:lpstr>
      <vt:lpstr>The tidyverse of R packages</vt:lpstr>
      <vt:lpstr>The tidyverse expands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Language of Graphs: from Bertin to GoG to ggplot2</dc:title>
  <dc:creator>Michael L Friendly</dc:creator>
  <cp:lastModifiedBy>Michael L Friendly</cp:lastModifiedBy>
  <cp:revision>100</cp:revision>
  <dcterms:created xsi:type="dcterms:W3CDTF">2021-05-31T18:51:16Z</dcterms:created>
  <dcterms:modified xsi:type="dcterms:W3CDTF">2025-02-13T19:23:30Z</dcterms:modified>
</cp:coreProperties>
</file>