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7"/>
  </p:notesMasterIdLst>
  <p:handoutMasterIdLst>
    <p:handoutMasterId r:id="rId108"/>
  </p:handoutMasterIdLst>
  <p:sldIdLst>
    <p:sldId id="256" r:id="rId2"/>
    <p:sldId id="266" r:id="rId3"/>
    <p:sldId id="270" r:id="rId4"/>
    <p:sldId id="257" r:id="rId5"/>
    <p:sldId id="306" r:id="rId6"/>
    <p:sldId id="258" r:id="rId7"/>
    <p:sldId id="345" r:id="rId8"/>
    <p:sldId id="319" r:id="rId9"/>
    <p:sldId id="317" r:id="rId10"/>
    <p:sldId id="318" r:id="rId11"/>
    <p:sldId id="352" r:id="rId12"/>
    <p:sldId id="329" r:id="rId13"/>
    <p:sldId id="332" r:id="rId14"/>
    <p:sldId id="333" r:id="rId15"/>
    <p:sldId id="334" r:id="rId16"/>
    <p:sldId id="335" r:id="rId17"/>
    <p:sldId id="336" r:id="rId18"/>
    <p:sldId id="320" r:id="rId19"/>
    <p:sldId id="259" r:id="rId20"/>
    <p:sldId id="339" r:id="rId21"/>
    <p:sldId id="337" r:id="rId22"/>
    <p:sldId id="341" r:id="rId23"/>
    <p:sldId id="343" r:id="rId24"/>
    <p:sldId id="264" r:id="rId25"/>
    <p:sldId id="325" r:id="rId26"/>
    <p:sldId id="262" r:id="rId27"/>
    <p:sldId id="263" r:id="rId28"/>
    <p:sldId id="462" r:id="rId29"/>
    <p:sldId id="267" r:id="rId30"/>
    <p:sldId id="269" r:id="rId31"/>
    <p:sldId id="268" r:id="rId32"/>
    <p:sldId id="271" r:id="rId33"/>
    <p:sldId id="272" r:id="rId34"/>
    <p:sldId id="463" r:id="rId35"/>
    <p:sldId id="273" r:id="rId36"/>
    <p:sldId id="464" r:id="rId37"/>
    <p:sldId id="274" r:id="rId38"/>
    <p:sldId id="358" r:id="rId39"/>
    <p:sldId id="351" r:id="rId40"/>
    <p:sldId id="275" r:id="rId41"/>
    <p:sldId id="276" r:id="rId42"/>
    <p:sldId id="361" r:id="rId43"/>
    <p:sldId id="277" r:id="rId44"/>
    <p:sldId id="354" r:id="rId45"/>
    <p:sldId id="465" r:id="rId46"/>
    <p:sldId id="278" r:id="rId47"/>
    <p:sldId id="357" r:id="rId48"/>
    <p:sldId id="279" r:id="rId49"/>
    <p:sldId id="280" r:id="rId50"/>
    <p:sldId id="282" r:id="rId51"/>
    <p:sldId id="281" r:id="rId52"/>
    <p:sldId id="283" r:id="rId53"/>
    <p:sldId id="284" r:id="rId54"/>
    <p:sldId id="286" r:id="rId55"/>
    <p:sldId id="285" r:id="rId56"/>
    <p:sldId id="287" r:id="rId57"/>
    <p:sldId id="288" r:id="rId58"/>
    <p:sldId id="289" r:id="rId59"/>
    <p:sldId id="290" r:id="rId60"/>
    <p:sldId id="291" r:id="rId61"/>
    <p:sldId id="292" r:id="rId62"/>
    <p:sldId id="293" r:id="rId63"/>
    <p:sldId id="359" r:id="rId64"/>
    <p:sldId id="362" r:id="rId65"/>
    <p:sldId id="360" r:id="rId66"/>
    <p:sldId id="294" r:id="rId67"/>
    <p:sldId id="295" r:id="rId68"/>
    <p:sldId id="347" r:id="rId69"/>
    <p:sldId id="348" r:id="rId70"/>
    <p:sldId id="300" r:id="rId71"/>
    <p:sldId id="296" r:id="rId72"/>
    <p:sldId id="297" r:id="rId73"/>
    <p:sldId id="355" r:id="rId74"/>
    <p:sldId id="298" r:id="rId75"/>
    <p:sldId id="301" r:id="rId76"/>
    <p:sldId id="302" r:id="rId77"/>
    <p:sldId id="321" r:id="rId78"/>
    <p:sldId id="322" r:id="rId79"/>
    <p:sldId id="323" r:id="rId80"/>
    <p:sldId id="342" r:id="rId81"/>
    <p:sldId id="466" r:id="rId82"/>
    <p:sldId id="344" r:id="rId83"/>
    <p:sldId id="364" r:id="rId84"/>
    <p:sldId id="303" r:id="rId85"/>
    <p:sldId id="307" r:id="rId86"/>
    <p:sldId id="305" r:id="rId87"/>
    <p:sldId id="308" r:id="rId88"/>
    <p:sldId id="304" r:id="rId89"/>
    <p:sldId id="326" r:id="rId90"/>
    <p:sldId id="327" r:id="rId91"/>
    <p:sldId id="328" r:id="rId92"/>
    <p:sldId id="309" r:id="rId93"/>
    <p:sldId id="311" r:id="rId94"/>
    <p:sldId id="312" r:id="rId95"/>
    <p:sldId id="313" r:id="rId96"/>
    <p:sldId id="314" r:id="rId97"/>
    <p:sldId id="315" r:id="rId98"/>
    <p:sldId id="316" r:id="rId99"/>
    <p:sldId id="363" r:id="rId100"/>
    <p:sldId id="350" r:id="rId101"/>
    <p:sldId id="353" r:id="rId102"/>
    <p:sldId id="349" r:id="rId103"/>
    <p:sldId id="340" r:id="rId104"/>
    <p:sldId id="346" r:id="rId105"/>
    <p:sldId id="467" r:id="rId1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AFF331-844C-4A34-9A4E-C2F576EC3050}">
          <p14:sldIdLst>
            <p14:sldId id="256"/>
            <p14:sldId id="266"/>
            <p14:sldId id="270"/>
            <p14:sldId id="257"/>
            <p14:sldId id="306"/>
            <p14:sldId id="258"/>
            <p14:sldId id="345"/>
            <p14:sldId id="319"/>
            <p14:sldId id="317"/>
            <p14:sldId id="318"/>
          </p14:sldIdLst>
        </p14:section>
        <p14:section name="Data&amp;Stories" id="{DF6D38BE-9FEB-465E-AF47-5F6747A14DFD}">
          <p14:sldIdLst>
            <p14:sldId id="352"/>
            <p14:sldId id="329"/>
            <p14:sldId id="332"/>
            <p14:sldId id="333"/>
            <p14:sldId id="334"/>
            <p14:sldId id="335"/>
            <p14:sldId id="336"/>
            <p14:sldId id="320"/>
            <p14:sldId id="259"/>
            <p14:sldId id="339"/>
            <p14:sldId id="337"/>
            <p14:sldId id="341"/>
            <p14:sldId id="343"/>
            <p14:sldId id="264"/>
            <p14:sldId id="325"/>
            <p14:sldId id="262"/>
            <p14:sldId id="263"/>
            <p14:sldId id="462"/>
            <p14:sldId id="267"/>
            <p14:sldId id="269"/>
            <p14:sldId id="268"/>
            <p14:sldId id="271"/>
            <p14:sldId id="272"/>
            <p14:sldId id="463"/>
            <p14:sldId id="273"/>
            <p14:sldId id="464"/>
            <p14:sldId id="274"/>
            <p14:sldId id="358"/>
          </p14:sldIdLst>
        </p14:section>
        <p14:section name="Effective Display" id="{2075DBDC-F4DE-44AF-B617-877298E682F8}">
          <p14:sldIdLst>
            <p14:sldId id="351"/>
            <p14:sldId id="275"/>
            <p14:sldId id="276"/>
            <p14:sldId id="361"/>
            <p14:sldId id="277"/>
            <p14:sldId id="354"/>
            <p14:sldId id="465"/>
            <p14:sldId id="278"/>
            <p14:sldId id="357"/>
          </p14:sldIdLst>
        </p14:section>
        <p14:section name="Effect ordering" id="{3F82C576-FAFE-4F7A-B5D3-B3132B864B23}">
          <p14:sldIdLst>
            <p14:sldId id="279"/>
            <p14:sldId id="280"/>
            <p14:sldId id="282"/>
            <p14:sldId id="281"/>
            <p14:sldId id="283"/>
            <p14:sldId id="284"/>
            <p14:sldId id="286"/>
            <p14:sldId id="285"/>
            <p14:sldId id="287"/>
            <p14:sldId id="288"/>
            <p14:sldId id="289"/>
            <p14:sldId id="290"/>
            <p14:sldId id="291"/>
            <p14:sldId id="292"/>
            <p14:sldId id="293"/>
          </p14:sldIdLst>
        </p14:section>
        <p14:section name="Good/bad" id="{F49BE7DF-76BA-4C76-9A54-C1B0DE74FB09}">
          <p14:sldIdLst>
            <p14:sldId id="359"/>
            <p14:sldId id="362"/>
            <p14:sldId id="360"/>
            <p14:sldId id="294"/>
            <p14:sldId id="295"/>
            <p14:sldId id="347"/>
            <p14:sldId id="348"/>
            <p14:sldId id="300"/>
            <p14:sldId id="296"/>
            <p14:sldId id="297"/>
            <p14:sldId id="355"/>
            <p14:sldId id="298"/>
            <p14:sldId id="301"/>
            <p14:sldId id="302"/>
            <p14:sldId id="321"/>
            <p14:sldId id="322"/>
            <p14:sldId id="323"/>
            <p14:sldId id="342"/>
            <p14:sldId id="466"/>
            <p14:sldId id="344"/>
            <p14:sldId id="364"/>
            <p14:sldId id="303"/>
            <p14:sldId id="307"/>
            <p14:sldId id="305"/>
            <p14:sldId id="308"/>
            <p14:sldId id="304"/>
            <p14:sldId id="326"/>
            <p14:sldId id="327"/>
            <p14:sldId id="328"/>
          </p14:sldIdLst>
        </p14:section>
        <p14:section name="Climate change" id="{DD124918-BB6A-44CC-89C5-9ED505FC01B2}">
          <p14:sldIdLst>
            <p14:sldId id="309"/>
            <p14:sldId id="311"/>
            <p14:sldId id="312"/>
            <p14:sldId id="313"/>
            <p14:sldId id="314"/>
            <p14:sldId id="315"/>
            <p14:sldId id="316"/>
            <p14:sldId id="363"/>
            <p14:sldId id="350"/>
            <p14:sldId id="353"/>
            <p14:sldId id="349"/>
            <p14:sldId id="340"/>
            <p14:sldId id="346"/>
            <p14:sldId id="4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D451"/>
    <a:srgbClr val="C22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000" autoAdjust="0"/>
  </p:normalViewPr>
  <p:slideViewPr>
    <p:cSldViewPr>
      <p:cViewPr varScale="1">
        <p:scale>
          <a:sx n="92" d="100"/>
          <a:sy n="92" d="100"/>
        </p:scale>
        <p:origin x="135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2040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handoutMaster" Target="handoutMasters/handout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A6BD33-D0C4-402B-827E-D17F627B1FB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054E08-EE0B-4F5E-A53D-DB69A079E779}">
      <dgm:prSet/>
      <dgm:spPr/>
      <dgm:t>
        <a:bodyPr/>
        <a:lstStyle/>
        <a:p>
          <a:r>
            <a:rPr lang="en-US" dirty="0"/>
            <a:t>Graphs as a form of communication</a:t>
          </a:r>
        </a:p>
      </dgm:t>
    </dgm:pt>
    <dgm:pt modelId="{06A75C56-F5C3-4AAD-B43D-92B92874C72A}" type="parTrans" cxnId="{5EBA86C9-54CF-4E19-A3D8-F5B696618E43}">
      <dgm:prSet/>
      <dgm:spPr/>
      <dgm:t>
        <a:bodyPr/>
        <a:lstStyle/>
        <a:p>
          <a:endParaRPr lang="en-US"/>
        </a:p>
      </dgm:t>
    </dgm:pt>
    <dgm:pt modelId="{16FE7EEC-06AE-4E26-8C7B-39D0671C0C69}" type="sibTrans" cxnId="{5EBA86C9-54CF-4E19-A3D8-F5B696618E43}">
      <dgm:prSet/>
      <dgm:spPr/>
      <dgm:t>
        <a:bodyPr/>
        <a:lstStyle/>
        <a:p>
          <a:endParaRPr lang="en-US"/>
        </a:p>
      </dgm:t>
    </dgm:pt>
    <dgm:pt modelId="{99B3BCBE-B9D8-4AC0-9E90-4E528253583A}">
      <dgm:prSet/>
      <dgm:spPr/>
      <dgm:t>
        <a:bodyPr/>
        <a:lstStyle/>
        <a:p>
          <a:r>
            <a:rPr lang="en-US" dirty="0"/>
            <a:t>Data (numbers), words, images </a:t>
          </a:r>
          <a:r>
            <a:rPr lang="en-US" dirty="0">
              <a:sym typeface="Symbol" panose="05050102010706020507" pitchFamily="18" charset="2"/>
            </a:rPr>
            <a:t></a:t>
          </a:r>
          <a:r>
            <a:rPr lang="en-US" dirty="0"/>
            <a:t> Stories</a:t>
          </a:r>
        </a:p>
      </dgm:t>
    </dgm:pt>
    <dgm:pt modelId="{B0FA6D15-424E-40F8-AB94-0698F17F212A}" type="parTrans" cxnId="{F5054EEA-0C67-4D3E-BFCB-F8EF99D15429}">
      <dgm:prSet/>
      <dgm:spPr/>
      <dgm:t>
        <a:bodyPr/>
        <a:lstStyle/>
        <a:p>
          <a:endParaRPr lang="en-US"/>
        </a:p>
      </dgm:t>
    </dgm:pt>
    <dgm:pt modelId="{0DDEA2E6-0A68-46A1-A274-A44B08C6FF9E}" type="sibTrans" cxnId="{F5054EEA-0C67-4D3E-BFCB-F8EF99D15429}">
      <dgm:prSet/>
      <dgm:spPr/>
      <dgm:t>
        <a:bodyPr/>
        <a:lstStyle/>
        <a:p>
          <a:endParaRPr lang="en-US"/>
        </a:p>
      </dgm:t>
    </dgm:pt>
    <dgm:pt modelId="{556DFCCF-6F82-45B8-89FA-16386E44F56B}">
      <dgm:prSet/>
      <dgm:spPr/>
      <dgm:t>
        <a:bodyPr/>
        <a:lstStyle/>
        <a:p>
          <a:r>
            <a:rPr lang="en-US" dirty="0"/>
            <a:t>Goal: tell a </a:t>
          </a:r>
          <a:r>
            <a:rPr lang="en-US" b="1" dirty="0"/>
            <a:t>credible</a:t>
          </a:r>
          <a:r>
            <a:rPr lang="en-US" dirty="0"/>
            <a:t> story</a:t>
          </a:r>
        </a:p>
      </dgm:t>
    </dgm:pt>
    <dgm:pt modelId="{E279AFE9-4B20-4C4F-A6DA-C543F152A45A}" type="parTrans" cxnId="{7EFCEFB9-4753-4967-9A05-17EC0E8398FB}">
      <dgm:prSet/>
      <dgm:spPr/>
      <dgm:t>
        <a:bodyPr/>
        <a:lstStyle/>
        <a:p>
          <a:endParaRPr lang="en-US"/>
        </a:p>
      </dgm:t>
    </dgm:pt>
    <dgm:pt modelId="{94BE568B-88DA-4435-8A05-92B27910391E}" type="sibTrans" cxnId="{7EFCEFB9-4753-4967-9A05-17EC0E8398FB}">
      <dgm:prSet/>
      <dgm:spPr/>
      <dgm:t>
        <a:bodyPr/>
        <a:lstStyle/>
        <a:p>
          <a:endParaRPr lang="en-US"/>
        </a:p>
      </dgm:t>
    </dgm:pt>
    <dgm:pt modelId="{C9FDADDA-661A-475E-BF27-E3B9014C010B}">
      <dgm:prSet/>
      <dgm:spPr/>
      <dgm:t>
        <a:bodyPr/>
        <a:lstStyle/>
        <a:p>
          <a:r>
            <a:rPr lang="en-US"/>
            <a:t>Analysis graphs vs. presentation graphs</a:t>
          </a:r>
        </a:p>
      </dgm:t>
    </dgm:pt>
    <dgm:pt modelId="{C33489B4-98D1-4FA6-9BD7-892AB786E8EB}" type="parTrans" cxnId="{AD2AF933-DF62-42A7-B3C4-202A152ADB69}">
      <dgm:prSet/>
      <dgm:spPr/>
      <dgm:t>
        <a:bodyPr/>
        <a:lstStyle/>
        <a:p>
          <a:endParaRPr lang="en-US"/>
        </a:p>
      </dgm:t>
    </dgm:pt>
    <dgm:pt modelId="{27E4C1A5-1DF9-4108-A11B-190894DEB03C}" type="sibTrans" cxnId="{AD2AF933-DF62-42A7-B3C4-202A152ADB69}">
      <dgm:prSet/>
      <dgm:spPr/>
      <dgm:t>
        <a:bodyPr/>
        <a:lstStyle/>
        <a:p>
          <a:endParaRPr lang="en-US"/>
        </a:p>
      </dgm:t>
    </dgm:pt>
    <dgm:pt modelId="{C0533479-6160-4AF2-B956-7B346209ED7D}">
      <dgm:prSet/>
      <dgm:spPr/>
      <dgm:t>
        <a:bodyPr/>
        <a:lstStyle/>
        <a:p>
          <a:r>
            <a:rPr lang="en-US" dirty="0"/>
            <a:t>Know your audience</a:t>
          </a:r>
        </a:p>
      </dgm:t>
    </dgm:pt>
    <dgm:pt modelId="{76C8C4C0-B26E-4702-AD7D-675ABC400F3F}" type="parTrans" cxnId="{1563B744-98B8-44A6-8060-35DA478B00BF}">
      <dgm:prSet/>
      <dgm:spPr/>
      <dgm:t>
        <a:bodyPr/>
        <a:lstStyle/>
        <a:p>
          <a:endParaRPr lang="en-US"/>
        </a:p>
      </dgm:t>
    </dgm:pt>
    <dgm:pt modelId="{9DEF185D-07F8-4CCD-B193-ABE8D428A7D0}" type="sibTrans" cxnId="{1563B744-98B8-44A6-8060-35DA478B00BF}">
      <dgm:prSet/>
      <dgm:spPr/>
      <dgm:t>
        <a:bodyPr/>
        <a:lstStyle/>
        <a:p>
          <a:endParaRPr lang="en-US"/>
        </a:p>
      </dgm:t>
    </dgm:pt>
    <dgm:pt modelId="{9E781E46-1BB2-4E3B-A3DA-DE50A87CB404}">
      <dgm:prSet/>
      <dgm:spPr/>
      <dgm:t>
        <a:bodyPr/>
        <a:lstStyle/>
        <a:p>
          <a:r>
            <a:rPr lang="en-US"/>
            <a:t>Some principles of effective data display</a:t>
          </a:r>
        </a:p>
      </dgm:t>
    </dgm:pt>
    <dgm:pt modelId="{1ABB4808-CF83-4007-95A1-C25334F36037}" type="parTrans" cxnId="{DE9915E6-728C-41D5-AAAE-A70E9313E735}">
      <dgm:prSet/>
      <dgm:spPr/>
      <dgm:t>
        <a:bodyPr/>
        <a:lstStyle/>
        <a:p>
          <a:endParaRPr lang="en-US"/>
        </a:p>
      </dgm:t>
    </dgm:pt>
    <dgm:pt modelId="{CD796535-710E-43BD-9AD1-9A9FAA7F9C27}" type="sibTrans" cxnId="{DE9915E6-728C-41D5-AAAE-A70E9313E735}">
      <dgm:prSet/>
      <dgm:spPr/>
      <dgm:t>
        <a:bodyPr/>
        <a:lstStyle/>
        <a:p>
          <a:endParaRPr lang="en-US"/>
        </a:p>
      </dgm:t>
    </dgm:pt>
    <dgm:pt modelId="{82F375F6-4887-4AF9-B7EE-6D046376E1E7}">
      <dgm:prSet/>
      <dgm:spPr/>
      <dgm:t>
        <a:bodyPr/>
        <a:lstStyle/>
        <a:p>
          <a:r>
            <a:rPr lang="en-US"/>
            <a:t>Make the data stand out</a:t>
          </a:r>
        </a:p>
      </dgm:t>
    </dgm:pt>
    <dgm:pt modelId="{C00C96E8-CACA-42E3-830E-DE3DD81C86F3}" type="parTrans" cxnId="{37CFF6D0-BEEE-4F47-B9E9-B8C1982D2BB4}">
      <dgm:prSet/>
      <dgm:spPr/>
      <dgm:t>
        <a:bodyPr/>
        <a:lstStyle/>
        <a:p>
          <a:endParaRPr lang="en-US"/>
        </a:p>
      </dgm:t>
    </dgm:pt>
    <dgm:pt modelId="{37D1D262-3812-45ED-A16A-648EA0272531}" type="sibTrans" cxnId="{37CFF6D0-BEEE-4F47-B9E9-B8C1982D2BB4}">
      <dgm:prSet/>
      <dgm:spPr/>
      <dgm:t>
        <a:bodyPr/>
        <a:lstStyle/>
        <a:p>
          <a:endParaRPr lang="en-US"/>
        </a:p>
      </dgm:t>
    </dgm:pt>
    <dgm:pt modelId="{B203AB85-E72B-42BB-8412-C8C71194983F}">
      <dgm:prSet/>
      <dgm:spPr/>
      <dgm:t>
        <a:bodyPr/>
        <a:lstStyle/>
        <a:p>
          <a:r>
            <a:rPr lang="en-US"/>
            <a:t>Facilitate comparisons</a:t>
          </a:r>
        </a:p>
      </dgm:t>
    </dgm:pt>
    <dgm:pt modelId="{86B571F1-4A57-426E-95D9-453E2B9CD565}" type="parTrans" cxnId="{5F153C38-ED20-4665-B07E-B40385F98CEB}">
      <dgm:prSet/>
      <dgm:spPr/>
      <dgm:t>
        <a:bodyPr/>
        <a:lstStyle/>
        <a:p>
          <a:endParaRPr lang="en-US"/>
        </a:p>
      </dgm:t>
    </dgm:pt>
    <dgm:pt modelId="{5C8FB866-A365-49B0-B388-F6041B93BFDC}" type="sibTrans" cxnId="{5F153C38-ED20-4665-B07E-B40385F98CEB}">
      <dgm:prSet/>
      <dgm:spPr/>
      <dgm:t>
        <a:bodyPr/>
        <a:lstStyle/>
        <a:p>
          <a:endParaRPr lang="en-US"/>
        </a:p>
      </dgm:t>
    </dgm:pt>
    <dgm:pt modelId="{5EA94095-3660-4230-B4C0-29E5CD66CDA4}">
      <dgm:prSet/>
      <dgm:spPr/>
      <dgm:t>
        <a:bodyPr/>
        <a:lstStyle/>
        <a:p>
          <a:r>
            <a:rPr lang="en-US"/>
            <a:t>Effect ordering</a:t>
          </a:r>
        </a:p>
      </dgm:t>
    </dgm:pt>
    <dgm:pt modelId="{0877AB95-A098-4A14-A27E-EF86F40D2521}" type="parTrans" cxnId="{F4015828-F455-4475-9373-19530D4DD083}">
      <dgm:prSet/>
      <dgm:spPr/>
      <dgm:t>
        <a:bodyPr/>
        <a:lstStyle/>
        <a:p>
          <a:endParaRPr lang="en-US"/>
        </a:p>
      </dgm:t>
    </dgm:pt>
    <dgm:pt modelId="{84D788AF-B336-4B9A-9A13-3F8110D23EED}" type="sibTrans" cxnId="{F4015828-F455-4475-9373-19530D4DD083}">
      <dgm:prSet/>
      <dgm:spPr/>
      <dgm:t>
        <a:bodyPr/>
        <a:lstStyle/>
        <a:p>
          <a:endParaRPr lang="en-US"/>
        </a:p>
      </dgm:t>
    </dgm:pt>
    <dgm:pt modelId="{FB410CD8-6BD2-4773-87F4-423278CF2528}">
      <dgm:prSet/>
      <dgm:spPr/>
      <dgm:t>
        <a:bodyPr/>
        <a:lstStyle/>
        <a:p>
          <a:r>
            <a:rPr lang="en-US"/>
            <a:t>Direct labeling</a:t>
          </a:r>
        </a:p>
      </dgm:t>
    </dgm:pt>
    <dgm:pt modelId="{6E339E4A-8705-4DD2-BFB2-99AC79A2D2A4}" type="parTrans" cxnId="{3893F205-124E-4618-95A1-EADB04CD1387}">
      <dgm:prSet/>
      <dgm:spPr/>
      <dgm:t>
        <a:bodyPr/>
        <a:lstStyle/>
        <a:p>
          <a:endParaRPr lang="en-US"/>
        </a:p>
      </dgm:t>
    </dgm:pt>
    <dgm:pt modelId="{1F624CA2-7276-4D1B-BECB-DC87F283AE5A}" type="sibTrans" cxnId="{3893F205-124E-4618-95A1-EADB04CD1387}">
      <dgm:prSet/>
      <dgm:spPr/>
      <dgm:t>
        <a:bodyPr/>
        <a:lstStyle/>
        <a:p>
          <a:endParaRPr lang="en-US"/>
        </a:p>
      </dgm:t>
    </dgm:pt>
    <dgm:pt modelId="{F515106B-178D-4EFE-9192-F7341ABE8D0C}">
      <dgm:prSet/>
      <dgm:spPr/>
      <dgm:t>
        <a:bodyPr/>
        <a:lstStyle/>
        <a:p>
          <a:r>
            <a:rPr lang="en-US" dirty="0"/>
            <a:t>Target info to your message</a:t>
          </a:r>
        </a:p>
      </dgm:t>
    </dgm:pt>
    <dgm:pt modelId="{7845F13A-801E-4330-A64F-3E437CDDDEB0}" type="parTrans" cxnId="{3C3BC5E5-83C0-4363-B005-EC118FC0C624}">
      <dgm:prSet/>
      <dgm:spPr/>
      <dgm:t>
        <a:bodyPr/>
        <a:lstStyle/>
        <a:p>
          <a:endParaRPr lang="en-CA"/>
        </a:p>
      </dgm:t>
    </dgm:pt>
    <dgm:pt modelId="{12F7601A-AB17-412A-AA8E-C1278AF2ECB5}" type="sibTrans" cxnId="{3C3BC5E5-83C0-4363-B005-EC118FC0C624}">
      <dgm:prSet/>
      <dgm:spPr/>
      <dgm:t>
        <a:bodyPr/>
        <a:lstStyle/>
        <a:p>
          <a:endParaRPr lang="en-CA"/>
        </a:p>
      </dgm:t>
    </dgm:pt>
    <dgm:pt modelId="{1A300241-C22B-4764-B1CB-ACA5A3BEE587}">
      <dgm:prSet/>
      <dgm:spPr/>
      <dgm:t>
        <a:bodyPr/>
        <a:lstStyle/>
        <a:p>
          <a:r>
            <a:rPr lang="en-US" dirty="0"/>
            <a:t>Avoid doing evil</a:t>
          </a:r>
        </a:p>
      </dgm:t>
    </dgm:pt>
    <dgm:pt modelId="{1CD03D53-6CAC-444A-AB65-4DD145FD42D2}" type="parTrans" cxnId="{DA78E036-E94E-472B-A042-714422095F4A}">
      <dgm:prSet/>
      <dgm:spPr/>
      <dgm:t>
        <a:bodyPr/>
        <a:lstStyle/>
        <a:p>
          <a:endParaRPr lang="en-CA"/>
        </a:p>
      </dgm:t>
    </dgm:pt>
    <dgm:pt modelId="{A1EAA6D1-9203-4B39-8610-F6410E308FB5}" type="sibTrans" cxnId="{DA78E036-E94E-472B-A042-714422095F4A}">
      <dgm:prSet/>
      <dgm:spPr/>
      <dgm:t>
        <a:bodyPr/>
        <a:lstStyle/>
        <a:p>
          <a:endParaRPr lang="en-CA"/>
        </a:p>
      </dgm:t>
    </dgm:pt>
    <dgm:pt modelId="{0C616DF8-FC28-4D2F-99D4-A4904C02DAC4}" type="pres">
      <dgm:prSet presAssocID="{21A6BD33-D0C4-402B-827E-D17F627B1FB5}" presName="Name0" presStyleCnt="0">
        <dgm:presLayoutVars>
          <dgm:dir/>
          <dgm:animLvl val="lvl"/>
          <dgm:resizeHandles val="exact"/>
        </dgm:presLayoutVars>
      </dgm:prSet>
      <dgm:spPr/>
    </dgm:pt>
    <dgm:pt modelId="{EE7ACFD8-A8AA-4452-B609-309EA727B245}" type="pres">
      <dgm:prSet presAssocID="{2A054E08-EE0B-4F5E-A53D-DB69A079E779}" presName="linNode" presStyleCnt="0"/>
      <dgm:spPr/>
    </dgm:pt>
    <dgm:pt modelId="{77E3950E-B85D-4638-9D3A-BAFE6CD5D8AB}" type="pres">
      <dgm:prSet presAssocID="{2A054E08-EE0B-4F5E-A53D-DB69A079E779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971B5421-D226-480C-AC16-42F7B15B3494}" type="pres">
      <dgm:prSet presAssocID="{2A054E08-EE0B-4F5E-A53D-DB69A079E779}" presName="descendantText" presStyleLbl="alignAccFollowNode1" presStyleIdx="0" presStyleCnt="3">
        <dgm:presLayoutVars>
          <dgm:bulletEnabled val="1"/>
        </dgm:presLayoutVars>
      </dgm:prSet>
      <dgm:spPr/>
    </dgm:pt>
    <dgm:pt modelId="{335AD23B-6B05-4736-87DF-B46FA3ABE760}" type="pres">
      <dgm:prSet presAssocID="{16FE7EEC-06AE-4E26-8C7B-39D0671C0C69}" presName="sp" presStyleCnt="0"/>
      <dgm:spPr/>
    </dgm:pt>
    <dgm:pt modelId="{EB093C82-81DD-4EC5-ACB9-08965726C9C9}" type="pres">
      <dgm:prSet presAssocID="{C9FDADDA-661A-475E-BF27-E3B9014C010B}" presName="linNode" presStyleCnt="0"/>
      <dgm:spPr/>
    </dgm:pt>
    <dgm:pt modelId="{42A8271F-64C1-4F74-B6CD-664E46A76D30}" type="pres">
      <dgm:prSet presAssocID="{C9FDADDA-661A-475E-BF27-E3B9014C010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435E909-C3DF-49F3-BA46-268C27E9BB32}" type="pres">
      <dgm:prSet presAssocID="{C9FDADDA-661A-475E-BF27-E3B9014C010B}" presName="descendantText" presStyleLbl="alignAccFollowNode1" presStyleIdx="1" presStyleCnt="3">
        <dgm:presLayoutVars>
          <dgm:bulletEnabled val="1"/>
        </dgm:presLayoutVars>
      </dgm:prSet>
      <dgm:spPr/>
    </dgm:pt>
    <dgm:pt modelId="{27D8FC30-D5BA-4068-BF2C-67F282281BA0}" type="pres">
      <dgm:prSet presAssocID="{27E4C1A5-1DF9-4108-A11B-190894DEB03C}" presName="sp" presStyleCnt="0"/>
      <dgm:spPr/>
    </dgm:pt>
    <dgm:pt modelId="{6A6BD65E-E35E-4891-9CE0-122A65FF350F}" type="pres">
      <dgm:prSet presAssocID="{9E781E46-1BB2-4E3B-A3DA-DE50A87CB404}" presName="linNode" presStyleCnt="0"/>
      <dgm:spPr/>
    </dgm:pt>
    <dgm:pt modelId="{7AB40D35-B2F1-4F03-840D-1CDE080C8F47}" type="pres">
      <dgm:prSet presAssocID="{9E781E46-1BB2-4E3B-A3DA-DE50A87CB404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20B6D308-9DFD-4A6F-A354-26F329B8ED1A}" type="pres">
      <dgm:prSet presAssocID="{9E781E46-1BB2-4E3B-A3DA-DE50A87CB404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F46B7204-4286-4625-BF48-18669A76294A}" type="presOf" srcId="{556DFCCF-6F82-45B8-89FA-16386E44F56B}" destId="{971B5421-D226-480C-AC16-42F7B15B3494}" srcOrd="0" destOrd="1" presId="urn:microsoft.com/office/officeart/2005/8/layout/vList5"/>
    <dgm:cxn modelId="{3893F205-124E-4618-95A1-EADB04CD1387}" srcId="{9E781E46-1BB2-4E3B-A3DA-DE50A87CB404}" destId="{FB410CD8-6BD2-4773-87F4-423278CF2528}" srcOrd="3" destOrd="0" parTransId="{6E339E4A-8705-4DD2-BFB2-99AC79A2D2A4}" sibTransId="{1F624CA2-7276-4D1B-BECB-DC87F283AE5A}"/>
    <dgm:cxn modelId="{BA576B0A-D4C3-4D44-85CE-C5ECEF104C4A}" type="presOf" srcId="{82F375F6-4887-4AF9-B7EE-6D046376E1E7}" destId="{20B6D308-9DFD-4A6F-A354-26F329B8ED1A}" srcOrd="0" destOrd="0" presId="urn:microsoft.com/office/officeart/2005/8/layout/vList5"/>
    <dgm:cxn modelId="{8A383B0F-9768-4310-853B-B05BE03556AA}" type="presOf" srcId="{9E781E46-1BB2-4E3B-A3DA-DE50A87CB404}" destId="{7AB40D35-B2F1-4F03-840D-1CDE080C8F47}" srcOrd="0" destOrd="0" presId="urn:microsoft.com/office/officeart/2005/8/layout/vList5"/>
    <dgm:cxn modelId="{5803D814-6246-4ED9-97AC-7831EDB6AF8C}" type="presOf" srcId="{F515106B-178D-4EFE-9192-F7341ABE8D0C}" destId="{6435E909-C3DF-49F3-BA46-268C27E9BB32}" srcOrd="0" destOrd="1" presId="urn:microsoft.com/office/officeart/2005/8/layout/vList5"/>
    <dgm:cxn modelId="{F4015828-F455-4475-9373-19530D4DD083}" srcId="{9E781E46-1BB2-4E3B-A3DA-DE50A87CB404}" destId="{5EA94095-3660-4230-B4C0-29E5CD66CDA4}" srcOrd="2" destOrd="0" parTransId="{0877AB95-A098-4A14-A27E-EF86F40D2521}" sibTransId="{84D788AF-B336-4B9A-9A13-3F8110D23EED}"/>
    <dgm:cxn modelId="{AD2AF933-DF62-42A7-B3C4-202A152ADB69}" srcId="{21A6BD33-D0C4-402B-827E-D17F627B1FB5}" destId="{C9FDADDA-661A-475E-BF27-E3B9014C010B}" srcOrd="1" destOrd="0" parTransId="{C33489B4-98D1-4FA6-9BD7-892AB786E8EB}" sibTransId="{27E4C1A5-1DF9-4108-A11B-190894DEB03C}"/>
    <dgm:cxn modelId="{DA78E036-E94E-472B-A042-714422095F4A}" srcId="{C9FDADDA-661A-475E-BF27-E3B9014C010B}" destId="{1A300241-C22B-4764-B1CB-ACA5A3BEE587}" srcOrd="2" destOrd="0" parTransId="{1CD03D53-6CAC-444A-AB65-4DD145FD42D2}" sibTransId="{A1EAA6D1-9203-4B39-8610-F6410E308FB5}"/>
    <dgm:cxn modelId="{5F153C38-ED20-4665-B07E-B40385F98CEB}" srcId="{9E781E46-1BB2-4E3B-A3DA-DE50A87CB404}" destId="{B203AB85-E72B-42BB-8412-C8C71194983F}" srcOrd="1" destOrd="0" parTransId="{86B571F1-4A57-426E-95D9-453E2B9CD565}" sibTransId="{5C8FB866-A365-49B0-B388-F6041B93BFDC}"/>
    <dgm:cxn modelId="{6864D33F-BE28-4E50-AC3D-A9713A32E0C3}" type="presOf" srcId="{21A6BD33-D0C4-402B-827E-D17F627B1FB5}" destId="{0C616DF8-FC28-4D2F-99D4-A4904C02DAC4}" srcOrd="0" destOrd="0" presId="urn:microsoft.com/office/officeart/2005/8/layout/vList5"/>
    <dgm:cxn modelId="{1563B744-98B8-44A6-8060-35DA478B00BF}" srcId="{C9FDADDA-661A-475E-BF27-E3B9014C010B}" destId="{C0533479-6160-4AF2-B956-7B346209ED7D}" srcOrd="0" destOrd="0" parTransId="{76C8C4C0-B26E-4702-AD7D-675ABC400F3F}" sibTransId="{9DEF185D-07F8-4CCD-B193-ABE8D428A7D0}"/>
    <dgm:cxn modelId="{822AC06F-6C37-46C3-89E5-7B1091F7A63F}" type="presOf" srcId="{2A054E08-EE0B-4F5E-A53D-DB69A079E779}" destId="{77E3950E-B85D-4638-9D3A-BAFE6CD5D8AB}" srcOrd="0" destOrd="0" presId="urn:microsoft.com/office/officeart/2005/8/layout/vList5"/>
    <dgm:cxn modelId="{EC39747D-6BE9-4F7F-B4D0-EB3526AEE221}" type="presOf" srcId="{5EA94095-3660-4230-B4C0-29E5CD66CDA4}" destId="{20B6D308-9DFD-4A6F-A354-26F329B8ED1A}" srcOrd="0" destOrd="2" presId="urn:microsoft.com/office/officeart/2005/8/layout/vList5"/>
    <dgm:cxn modelId="{6AC69BA7-45F4-434B-9AA6-2D331B6C981E}" type="presOf" srcId="{1A300241-C22B-4764-B1CB-ACA5A3BEE587}" destId="{6435E909-C3DF-49F3-BA46-268C27E9BB32}" srcOrd="0" destOrd="2" presId="urn:microsoft.com/office/officeart/2005/8/layout/vList5"/>
    <dgm:cxn modelId="{7EFCEFB9-4753-4967-9A05-17EC0E8398FB}" srcId="{2A054E08-EE0B-4F5E-A53D-DB69A079E779}" destId="{556DFCCF-6F82-45B8-89FA-16386E44F56B}" srcOrd="1" destOrd="0" parTransId="{E279AFE9-4B20-4C4F-A6DA-C543F152A45A}" sibTransId="{94BE568B-88DA-4435-8A05-92B27910391E}"/>
    <dgm:cxn modelId="{DB3D00BA-19B7-4494-A8FF-99C40A54A243}" type="presOf" srcId="{B203AB85-E72B-42BB-8412-C8C71194983F}" destId="{20B6D308-9DFD-4A6F-A354-26F329B8ED1A}" srcOrd="0" destOrd="1" presId="urn:microsoft.com/office/officeart/2005/8/layout/vList5"/>
    <dgm:cxn modelId="{485931BF-CD63-4E48-9269-8F1CDC29D0E8}" type="presOf" srcId="{C0533479-6160-4AF2-B956-7B346209ED7D}" destId="{6435E909-C3DF-49F3-BA46-268C27E9BB32}" srcOrd="0" destOrd="0" presId="urn:microsoft.com/office/officeart/2005/8/layout/vList5"/>
    <dgm:cxn modelId="{7C0891C5-0963-4474-93EA-EAD9AD9BF534}" type="presOf" srcId="{99B3BCBE-B9D8-4AC0-9E90-4E528253583A}" destId="{971B5421-D226-480C-AC16-42F7B15B3494}" srcOrd="0" destOrd="0" presId="urn:microsoft.com/office/officeart/2005/8/layout/vList5"/>
    <dgm:cxn modelId="{5EBA86C9-54CF-4E19-A3D8-F5B696618E43}" srcId="{21A6BD33-D0C4-402B-827E-D17F627B1FB5}" destId="{2A054E08-EE0B-4F5E-A53D-DB69A079E779}" srcOrd="0" destOrd="0" parTransId="{06A75C56-F5C3-4AAD-B43D-92B92874C72A}" sibTransId="{16FE7EEC-06AE-4E26-8C7B-39D0671C0C69}"/>
    <dgm:cxn modelId="{37CFF6D0-BEEE-4F47-B9E9-B8C1982D2BB4}" srcId="{9E781E46-1BB2-4E3B-A3DA-DE50A87CB404}" destId="{82F375F6-4887-4AF9-B7EE-6D046376E1E7}" srcOrd="0" destOrd="0" parTransId="{C00C96E8-CACA-42E3-830E-DE3DD81C86F3}" sibTransId="{37D1D262-3812-45ED-A16A-648EA0272531}"/>
    <dgm:cxn modelId="{B582CBD9-B11F-4386-A2AB-A6A67DFD83EC}" type="presOf" srcId="{FB410CD8-6BD2-4773-87F4-423278CF2528}" destId="{20B6D308-9DFD-4A6F-A354-26F329B8ED1A}" srcOrd="0" destOrd="3" presId="urn:microsoft.com/office/officeart/2005/8/layout/vList5"/>
    <dgm:cxn modelId="{AD8B36DF-844A-4911-84EE-B3A8BBB5BCEC}" type="presOf" srcId="{C9FDADDA-661A-475E-BF27-E3B9014C010B}" destId="{42A8271F-64C1-4F74-B6CD-664E46A76D30}" srcOrd="0" destOrd="0" presId="urn:microsoft.com/office/officeart/2005/8/layout/vList5"/>
    <dgm:cxn modelId="{3C3BC5E5-83C0-4363-B005-EC118FC0C624}" srcId="{C9FDADDA-661A-475E-BF27-E3B9014C010B}" destId="{F515106B-178D-4EFE-9192-F7341ABE8D0C}" srcOrd="1" destOrd="0" parTransId="{7845F13A-801E-4330-A64F-3E437CDDDEB0}" sibTransId="{12F7601A-AB17-412A-AA8E-C1278AF2ECB5}"/>
    <dgm:cxn modelId="{DE9915E6-728C-41D5-AAAE-A70E9313E735}" srcId="{21A6BD33-D0C4-402B-827E-D17F627B1FB5}" destId="{9E781E46-1BB2-4E3B-A3DA-DE50A87CB404}" srcOrd="2" destOrd="0" parTransId="{1ABB4808-CF83-4007-95A1-C25334F36037}" sibTransId="{CD796535-710E-43BD-9AD1-9A9FAA7F9C27}"/>
    <dgm:cxn modelId="{F5054EEA-0C67-4D3E-BFCB-F8EF99D15429}" srcId="{2A054E08-EE0B-4F5E-A53D-DB69A079E779}" destId="{99B3BCBE-B9D8-4AC0-9E90-4E528253583A}" srcOrd="0" destOrd="0" parTransId="{B0FA6D15-424E-40F8-AB94-0698F17F212A}" sibTransId="{0DDEA2E6-0A68-46A1-A274-A44B08C6FF9E}"/>
    <dgm:cxn modelId="{4EE89491-30B9-4BF8-A403-8782A4696CFA}" type="presParOf" srcId="{0C616DF8-FC28-4D2F-99D4-A4904C02DAC4}" destId="{EE7ACFD8-A8AA-4452-B609-309EA727B245}" srcOrd="0" destOrd="0" presId="urn:microsoft.com/office/officeart/2005/8/layout/vList5"/>
    <dgm:cxn modelId="{73365B7E-8ED0-41B8-8A28-54D03F176A73}" type="presParOf" srcId="{EE7ACFD8-A8AA-4452-B609-309EA727B245}" destId="{77E3950E-B85D-4638-9D3A-BAFE6CD5D8AB}" srcOrd="0" destOrd="0" presId="urn:microsoft.com/office/officeart/2005/8/layout/vList5"/>
    <dgm:cxn modelId="{7DC6FCBD-E1EB-47E1-91AE-94D086D83A30}" type="presParOf" srcId="{EE7ACFD8-A8AA-4452-B609-309EA727B245}" destId="{971B5421-D226-480C-AC16-42F7B15B3494}" srcOrd="1" destOrd="0" presId="urn:microsoft.com/office/officeart/2005/8/layout/vList5"/>
    <dgm:cxn modelId="{30C52C71-1C1F-41AD-87ED-A701CBF939E7}" type="presParOf" srcId="{0C616DF8-FC28-4D2F-99D4-A4904C02DAC4}" destId="{335AD23B-6B05-4736-87DF-B46FA3ABE760}" srcOrd="1" destOrd="0" presId="urn:microsoft.com/office/officeart/2005/8/layout/vList5"/>
    <dgm:cxn modelId="{5615E09F-2D0C-4744-88F8-AD6228DD6EA9}" type="presParOf" srcId="{0C616DF8-FC28-4D2F-99D4-A4904C02DAC4}" destId="{EB093C82-81DD-4EC5-ACB9-08965726C9C9}" srcOrd="2" destOrd="0" presId="urn:microsoft.com/office/officeart/2005/8/layout/vList5"/>
    <dgm:cxn modelId="{B049CD56-E898-4F90-B79F-3A73F6CDDE62}" type="presParOf" srcId="{EB093C82-81DD-4EC5-ACB9-08965726C9C9}" destId="{42A8271F-64C1-4F74-B6CD-664E46A76D30}" srcOrd="0" destOrd="0" presId="urn:microsoft.com/office/officeart/2005/8/layout/vList5"/>
    <dgm:cxn modelId="{B27AA354-460A-44DF-B268-FF0AAE483BCF}" type="presParOf" srcId="{EB093C82-81DD-4EC5-ACB9-08965726C9C9}" destId="{6435E909-C3DF-49F3-BA46-268C27E9BB32}" srcOrd="1" destOrd="0" presId="urn:microsoft.com/office/officeart/2005/8/layout/vList5"/>
    <dgm:cxn modelId="{4ED76D37-B588-47F2-ADD7-BD3575212E9E}" type="presParOf" srcId="{0C616DF8-FC28-4D2F-99D4-A4904C02DAC4}" destId="{27D8FC30-D5BA-4068-BF2C-67F282281BA0}" srcOrd="3" destOrd="0" presId="urn:microsoft.com/office/officeart/2005/8/layout/vList5"/>
    <dgm:cxn modelId="{53073533-BFBE-4552-9B42-BD340691EAF6}" type="presParOf" srcId="{0C616DF8-FC28-4D2F-99D4-A4904C02DAC4}" destId="{6A6BD65E-E35E-4891-9CE0-122A65FF350F}" srcOrd="4" destOrd="0" presId="urn:microsoft.com/office/officeart/2005/8/layout/vList5"/>
    <dgm:cxn modelId="{3177D31F-B1B8-4290-BCEC-5122A6A417B1}" type="presParOf" srcId="{6A6BD65E-E35E-4891-9CE0-122A65FF350F}" destId="{7AB40D35-B2F1-4F03-840D-1CDE080C8F47}" srcOrd="0" destOrd="0" presId="urn:microsoft.com/office/officeart/2005/8/layout/vList5"/>
    <dgm:cxn modelId="{BC87A846-104C-4848-9106-11E5223894E1}" type="presParOf" srcId="{6A6BD65E-E35E-4891-9CE0-122A65FF350F}" destId="{20B6D308-9DFD-4A6F-A354-26F329B8ED1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B5421-D226-480C-AC16-42F7B15B3494}">
      <dsp:nvSpPr>
        <dsp:cNvPr id="0" name=""/>
        <dsp:cNvSpPr/>
      </dsp:nvSpPr>
      <dsp:spPr>
        <a:xfrm rot="5400000">
          <a:off x="2596036" y="-718407"/>
          <a:ext cx="1285130" cy="30480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Data (numbers), words, images </a:t>
          </a:r>
          <a:r>
            <a:rPr lang="en-US" sz="1700" kern="1200" dirty="0">
              <a:sym typeface="Symbol" panose="05050102010706020507" pitchFamily="18" charset="2"/>
            </a:rPr>
            <a:t></a:t>
          </a:r>
          <a:r>
            <a:rPr lang="en-US" sz="1700" kern="1200" dirty="0"/>
            <a:t> Stories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Goal: tell a </a:t>
          </a:r>
          <a:r>
            <a:rPr lang="en-US" sz="1700" b="1" kern="1200" dirty="0"/>
            <a:t>credible</a:t>
          </a:r>
          <a:r>
            <a:rPr lang="en-US" sz="1700" kern="1200" dirty="0"/>
            <a:t> story</a:t>
          </a:r>
        </a:p>
      </dsp:txBody>
      <dsp:txXfrm rot="-5400000">
        <a:off x="1714554" y="225810"/>
        <a:ext cx="2985360" cy="1159660"/>
      </dsp:txXfrm>
    </dsp:sp>
    <dsp:sp modelId="{77E3950E-B85D-4638-9D3A-BAFE6CD5D8AB}">
      <dsp:nvSpPr>
        <dsp:cNvPr id="0" name=""/>
        <dsp:cNvSpPr/>
      </dsp:nvSpPr>
      <dsp:spPr>
        <a:xfrm>
          <a:off x="0" y="2433"/>
          <a:ext cx="1714553" cy="16064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Graphs as a form of communication</a:t>
          </a:r>
        </a:p>
      </dsp:txBody>
      <dsp:txXfrm>
        <a:off x="78419" y="80852"/>
        <a:ext cx="1557715" cy="1449575"/>
      </dsp:txXfrm>
    </dsp:sp>
    <dsp:sp modelId="{6435E909-C3DF-49F3-BA46-268C27E9BB32}">
      <dsp:nvSpPr>
        <dsp:cNvPr id="0" name=""/>
        <dsp:cNvSpPr/>
      </dsp:nvSpPr>
      <dsp:spPr>
        <a:xfrm rot="5400000">
          <a:off x="2596036" y="968326"/>
          <a:ext cx="1285130" cy="30480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Know your audience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Target info to your message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Avoid doing evil</a:t>
          </a:r>
        </a:p>
      </dsp:txBody>
      <dsp:txXfrm rot="-5400000">
        <a:off x="1714554" y="1912544"/>
        <a:ext cx="2985360" cy="1159660"/>
      </dsp:txXfrm>
    </dsp:sp>
    <dsp:sp modelId="{42A8271F-64C1-4F74-B6CD-664E46A76D30}">
      <dsp:nvSpPr>
        <dsp:cNvPr id="0" name=""/>
        <dsp:cNvSpPr/>
      </dsp:nvSpPr>
      <dsp:spPr>
        <a:xfrm>
          <a:off x="0" y="1689167"/>
          <a:ext cx="1714553" cy="16064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Analysis graphs vs. presentation graphs</a:t>
          </a:r>
        </a:p>
      </dsp:txBody>
      <dsp:txXfrm>
        <a:off x="78419" y="1767586"/>
        <a:ext cx="1557715" cy="1449575"/>
      </dsp:txXfrm>
    </dsp:sp>
    <dsp:sp modelId="{20B6D308-9DFD-4A6F-A354-26F329B8ED1A}">
      <dsp:nvSpPr>
        <dsp:cNvPr id="0" name=""/>
        <dsp:cNvSpPr/>
      </dsp:nvSpPr>
      <dsp:spPr>
        <a:xfrm rot="5400000">
          <a:off x="2596036" y="2655060"/>
          <a:ext cx="1285130" cy="30480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Make the data stand out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Facilitate comparisons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Effect ordering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Direct labeling</a:t>
          </a:r>
        </a:p>
      </dsp:txBody>
      <dsp:txXfrm rot="-5400000">
        <a:off x="1714554" y="3599278"/>
        <a:ext cx="2985360" cy="1159660"/>
      </dsp:txXfrm>
    </dsp:sp>
    <dsp:sp modelId="{7AB40D35-B2F1-4F03-840D-1CDE080C8F47}">
      <dsp:nvSpPr>
        <dsp:cNvPr id="0" name=""/>
        <dsp:cNvSpPr/>
      </dsp:nvSpPr>
      <dsp:spPr>
        <a:xfrm>
          <a:off x="0" y="3375901"/>
          <a:ext cx="1714553" cy="16064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Some principles of effective data display</a:t>
          </a:r>
        </a:p>
      </dsp:txBody>
      <dsp:txXfrm>
        <a:off x="78419" y="3454320"/>
        <a:ext cx="1557715" cy="1449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D4FA9-F3CE-45B3-A980-C331C6F1EF65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D5E95-8CAD-4274-BFFA-CD87442DE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69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41EC6-D206-4A90-8B77-2EDAA154FA80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94EDB-CC47-4A97-8B45-79565A2C2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39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B4BC1-14C6-4B6E-90E8-4975A5C7E5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2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685800"/>
            <a:ext cx="3971925" cy="29797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Complex data can be made understandable with well-designed</a:t>
            </a:r>
            <a:r>
              <a:rPr lang="en-CA" baseline="0" dirty="0"/>
              <a:t> graphs. Many of the best examples come from data journalists…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B4BC1-14C6-4B6E-90E8-4975A5C7E5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25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AC001-BE1C-4A07-8B74-B353AF7635CA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Florence Nightingale, who founded modern nursing, wanted to convince British Parliament of the urgent need to reform medical treatment of soldiers in the Crimean War. …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A39CF0-E0A4-44E1-B80B-7B0612607F67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300038"/>
            <a:ext cx="4570412" cy="34290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Here is a recent example of a graph designed to make a political statement.</a:t>
            </a:r>
          </a:p>
          <a:p>
            <a:r>
              <a:rPr lang="en-US" altLang="en-US"/>
              <a:t>It shows two parallel time series of data from my home in Toronto, Canada:</a:t>
            </a:r>
          </a:p>
          <a:p>
            <a:pPr>
              <a:buFontTx/>
              <a:buChar char="•"/>
            </a:pPr>
            <a:r>
              <a:rPr lang="en-US" altLang="en-US"/>
              <a:t> Average payments to people on welfare, as a line graph</a:t>
            </a:r>
          </a:p>
          <a:p>
            <a:pPr>
              <a:buFontTx/>
              <a:buChar char="•"/>
            </a:pPr>
            <a:r>
              <a:rPr lang="en-US" altLang="en-US"/>
              <a:t> Number of homeless people who died, as a bar graph made up from their names</a:t>
            </a:r>
          </a:p>
          <a:p>
            <a:r>
              <a:rPr lang="en-US" altLang="en-US"/>
              <a:t>The goal is to show the effect after a Conservative government was elected in June 1995 with the slogan “Common Sense Revolution.”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A037C5-A6A2-4CCA-8EAA-D2243DB02873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By contrast, here is an analysis graph of the same data, plotting # of deaths vs. welfare income</a:t>
            </a:r>
          </a:p>
          <a:p>
            <a:r>
              <a:rPr lang="en-US" altLang="en-US"/>
              <a:t>It’s a very pretty statistical graph…</a:t>
            </a:r>
          </a:p>
          <a:p>
            <a:endParaRPr lang="en-US" altLang="en-US"/>
          </a:p>
          <a:p>
            <a:r>
              <a:rPr lang="en-US" altLang="en-US"/>
              <a:t>… but it serves a very different communication goal.  In particular the </a:t>
            </a:r>
            <a:r>
              <a:rPr lang="en-US" altLang="en-US" b="1"/>
              <a:t>direct linking</a:t>
            </a:r>
            <a:r>
              <a:rPr lang="en-US" altLang="en-US"/>
              <a:t> of time and political regime with welfare income and deaths is lost, whereas it is explicit in the original graph.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17558">
              <a:defRPr sz="2200"/>
            </a:pPr>
            <a:r>
              <a:rPr lang="en-CA" dirty="0"/>
              <a:t>An application: racial profiling by Toronto police</a:t>
            </a:r>
          </a:p>
          <a:p>
            <a:pPr defTabSz="617558">
              <a:defRPr sz="2200"/>
            </a:pPr>
            <a:r>
              <a:rPr dirty="0"/>
              <a:t>- Began with FOI</a:t>
            </a:r>
            <a:r>
              <a:rPr lang="en-CA" dirty="0"/>
              <a:t> request</a:t>
            </a:r>
            <a:r>
              <a:rPr dirty="0"/>
              <a:t> in</a:t>
            </a:r>
            <a:r>
              <a:rPr lang="en-CA" dirty="0"/>
              <a:t> 1995:</a:t>
            </a:r>
            <a:r>
              <a:rPr dirty="0"/>
              <a:t> two years to get data, cost $800</a:t>
            </a:r>
          </a:p>
          <a:p>
            <a:pPr defTabSz="617558">
              <a:defRPr sz="2200"/>
            </a:pPr>
            <a:r>
              <a:rPr dirty="0"/>
              <a:t>- looked at differences in treatment in situations where police have discretion</a:t>
            </a:r>
          </a:p>
          <a:p>
            <a:pPr defTabSz="617558">
              <a:defRPr sz="2200"/>
            </a:pPr>
            <a:r>
              <a:rPr dirty="0"/>
              <a:t>- 5 reporters, two editors, one stats expert, three database specialists, one lawyer</a:t>
            </a:r>
          </a:p>
        </p:txBody>
      </p:sp>
    </p:spTree>
    <p:extLst>
      <p:ext uri="{BB962C8B-B14F-4D97-AF65-F5344CB8AC3E}">
        <p14:creationId xmlns:p14="http://schemas.microsoft.com/office/powerpoint/2010/main" val="3417745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5D8593-D1D6-4CA1-BD48-E9699AC6B9FC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741C9-F9EF-4EF0-9E81-57A7D79E0752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B4BC1-14C6-4B6E-90E8-4975A5C7E5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2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70257E-BD3D-4C35-8D8C-7E2FD3DF1E42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20" y="4344966"/>
            <a:ext cx="5028161" cy="4113234"/>
          </a:xfrm>
        </p:spPr>
        <p:txBody>
          <a:bodyPr/>
          <a:lstStyle/>
          <a:p>
            <a:r>
              <a:rPr lang="en-US" altLang="en-US" dirty="0"/>
              <a:t>Some years ago I started thinking of the goal of statistical analysis as that of telling a credible story about quantitative data, using numbers and words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139DA5-5EF3-4D66-8AE7-7945AF959C12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Some years ago I started thinking of the goal of statistical analysis as that of telling a </a:t>
            </a:r>
            <a:r>
              <a:rPr lang="en-US" altLang="en-US" b="1" dirty="0"/>
              <a:t>credible</a:t>
            </a:r>
            <a:r>
              <a:rPr lang="en-US" altLang="en-US" dirty="0"/>
              <a:t> </a:t>
            </a:r>
            <a:r>
              <a:rPr lang="en-US" altLang="en-US" b="1" dirty="0"/>
              <a:t>story</a:t>
            </a:r>
            <a:r>
              <a:rPr lang="en-US" altLang="en-US" dirty="0"/>
              <a:t> about quantitative data, using numbers, words and graphs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15FE66C-0560-491B-B74C-DD265CE1C878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There are two paths …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A direct path, using exploratory methods, hoping to uncover some interesting facts or truths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An indirect path using statistical models …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15731D-AA58-4F5C-AD9C-2D2EC6841EDF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412086-DC09-4E27-B4DE-38CE406EC3BA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43038" y="685800"/>
            <a:ext cx="3971925" cy="2979738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20" y="4344968"/>
            <a:ext cx="5028162" cy="4113234"/>
          </a:xfrm>
        </p:spPr>
        <p:txBody>
          <a:bodyPr/>
          <a:lstStyle/>
          <a:p>
            <a:r>
              <a:rPr lang="en-US" altLang="en-US" dirty="0"/>
              <a:t>Generalizing, we can try to organize different modes of communication in relation to the relative proportions of data, story and pictures entailed in each</a:t>
            </a:r>
          </a:p>
          <a:p>
            <a:endParaRPr lang="en-US" altLang="en-US" dirty="0"/>
          </a:p>
          <a:p>
            <a:r>
              <a:rPr lang="en-US" altLang="en-US" dirty="0"/>
              <a:t>In</a:t>
            </a:r>
            <a:r>
              <a:rPr lang="en-US" altLang="en-US" baseline="0" dirty="0"/>
              <a:t> this course, t is useful to think of pictures and images in a wider context.</a:t>
            </a:r>
            <a:endParaRPr lang="en-US" altLang="en-US" dirty="0"/>
          </a:p>
          <a:p>
            <a:r>
              <a:rPr lang="en-US" altLang="en-US" dirty="0"/>
              <a:t>Throughout</a:t>
            </a:r>
            <a:r>
              <a:rPr lang="en-US" altLang="en-US" baseline="0" dirty="0"/>
              <a:t> history, ideas and phenomena have been expressed in three different forms – </a:t>
            </a:r>
            <a:r>
              <a:rPr lang="en-US" altLang="en-US" b="1" baseline="0" dirty="0"/>
              <a:t>words, numbers and pictures.</a:t>
            </a:r>
          </a:p>
          <a:p>
            <a:r>
              <a:rPr lang="en-US" altLang="en-US" baseline="0" dirty="0"/>
              <a:t>We can think of </a:t>
            </a:r>
            <a:r>
              <a:rPr lang="en-US" altLang="en-US" dirty="0"/>
              <a:t>different forms of communication in relation to the relative proportions of data, story and pictures entailed in each.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412086-DC09-4E27-B4DE-38CE406EC3BA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43038" y="685800"/>
            <a:ext cx="3971925" cy="2979738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20" y="4344968"/>
            <a:ext cx="5028162" cy="4113234"/>
          </a:xfrm>
        </p:spPr>
        <p:txBody>
          <a:bodyPr/>
          <a:lstStyle/>
          <a:p>
            <a:r>
              <a:rPr lang="en-US" altLang="en-US" dirty="0"/>
              <a:t>There is another dimension: beauty or aesthetic</a:t>
            </a:r>
            <a:r>
              <a:rPr lang="en-US" altLang="en-US" baseline="0" dirty="0"/>
              <a:t> appeal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7A87BD-E437-4A90-BF2D-BBAE66C4B454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300038"/>
            <a:ext cx="4570412" cy="3429000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Let me start with some general remarks about graphs.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3657-2200-4D14-82C0-10C39B0F0F06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AF55-A85E-4993-914E-FC1E5AA7DF24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8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6E07-E1DB-44A4-A5E5-9F4B54E8C933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7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20000"/>
              <a:defRPr sz="2800"/>
            </a:lvl1pPr>
            <a:lvl2pPr>
              <a:defRPr sz="2400"/>
            </a:lvl2pPr>
            <a:lvl3pPr marL="1143000" indent="-228600">
              <a:buClr>
                <a:srgbClr val="00B0F0"/>
              </a:buClr>
              <a:buSzPct val="110000"/>
              <a:buFont typeface="Arial" panose="020B0604020202020204" pitchFamily="34" charset="0"/>
              <a:buChar char="•"/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1AD17-B813-4477-8AFE-B1860CC59113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5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5C0D-5C9E-48CC-8D31-F42D19FA8F7A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105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7551-0F2B-4F09-86FD-F7994CE83DC5}" type="datetime1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9D2B2-4200-46B9-96C3-02A55D5FAA00}" type="datetime1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7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7722-74E8-497F-A072-89677A2C2373}" type="datetime1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63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212E-B46B-426F-AE59-AA326827D9E0}" type="datetime1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9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81E8-09EA-4684-A39F-38DE1E49D20C}" type="datetime1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09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CC5F-056C-4047-9A5C-9F5B4BED129B}" type="datetime1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3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71053-07BD-4A17-AC24-0A22EAA36098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2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70C0"/>
        </a:buClr>
        <a:buSzPct val="115000"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SzPct val="11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friendly.github.io/613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infowetrust.com/" TargetMode="External"/><Relationship Id="rId3" Type="http://schemas.openxmlformats.org/officeDocument/2006/relationships/image" Target="../media/image39.png"/><Relationship Id="rId7" Type="http://schemas.openxmlformats.org/officeDocument/2006/relationships/hyperlink" Target="https://www.informationisbeautifulawards.com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datastori.es/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hyperlink" Target="https://www.r-bloggers.com/" TargetMode="Externa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hyperlink" Target="https://svs.gsfc.nasa.gov/4891" TargetMode="Externa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svs.gsfc.nasa.gov/4891" TargetMode="External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mplypsychology.org/perception-theories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11" Type="http://schemas.openxmlformats.org/officeDocument/2006/relationships/image" Target="../media/image15.jpe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ENVIRONMENT-PLASTIC/0100B275155/index.html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graphics.wsj.com/infectious-diseases-and-vaccine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medium.com/two-n/visualizing-wapos-police-shooting-dataset-3792593f6be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irnames.org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xkcd.com/523/" TargetMode="Externa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5/3025453.3025912" TargetMode="External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youtu.be/It4UA75z_KQ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fsolt.org/dotwhisker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iscourse.holoviz.org/t/add-sparkline-formatters-to-tabulator/3197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dataremixed.com/2016/01/optimize-or-satisfice-in-dataviz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doi.org/10.1177/15291006211051956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/15291006211051956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doi:10.1016/S0167-9473(02)00290-6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S6o9pP" TargetMode="External"/><Relationship Id="rId2" Type="http://schemas.openxmlformats.org/officeDocument/2006/relationships/hyperlink" Target="https://friendly.github.io/6135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sape.inf.usi.ch/quick-reference/ggplot2/" TargetMode="External"/><Relationship Id="rId3" Type="http://schemas.openxmlformats.org/officeDocument/2006/relationships/image" Target="../media/image22.jpeg"/><Relationship Id="rId7" Type="http://schemas.openxmlformats.org/officeDocument/2006/relationships/hyperlink" Target="http://ggplot2.org/book/" TargetMode="External"/><Relationship Id="rId12" Type="http://schemas.openxmlformats.org/officeDocument/2006/relationships/image" Target="../media/image25.png"/><Relationship Id="rId2" Type="http://schemas.openxmlformats.org/officeDocument/2006/relationships/hyperlink" Target="http://ccom.unh.edu/vislab/VisCourse/index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hyperlink" Target="https://wilkelab.org/SDS375/" TargetMode="External"/><Relationship Id="rId5" Type="http://schemas.openxmlformats.org/officeDocument/2006/relationships/image" Target="../media/image23.png"/><Relationship Id="rId10" Type="http://schemas.openxmlformats.org/officeDocument/2006/relationships/hyperlink" Target="https://clauswilke.com/dataviz/" TargetMode="External"/><Relationship Id="rId4" Type="http://schemas.openxmlformats.org/officeDocument/2006/relationships/hyperlink" Target="http://www.thefunctionalart.com/" TargetMode="External"/><Relationship Id="rId9" Type="http://schemas.openxmlformats.org/officeDocument/2006/relationships/hyperlink" Target="http://docs.ggplot2.org/current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fi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tmm/vadbook/" TargetMode="External"/><Relationship Id="rId7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ocvis.co/" TargetMode="External"/><Relationship Id="rId5" Type="http://schemas.openxmlformats.org/officeDocument/2006/relationships/hyperlink" Target="http://www.visualcomplexity.com/vc/blog/" TargetMode="External"/><Relationship Id="rId4" Type="http://schemas.openxmlformats.org/officeDocument/2006/relationships/image" Target="../media/image27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47DwnKU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tifact.com/truth-o-meter/statements/2015/oct/01/jason-chaffetz/chart-shown-planned-parenthood-hearing-misleading-/" TargetMode="External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wardtufte.com/" TargetMode="External"/><Relationship Id="rId3" Type="http://schemas.openxmlformats.org/officeDocument/2006/relationships/hyperlink" Target="https://www.edwardtufte.com/tufte/books_visex" TargetMode="External"/><Relationship Id="rId7" Type="http://schemas.openxmlformats.org/officeDocument/2006/relationships/image" Target="../media/image32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dwardtufte.com/tufte/books_be" TargetMode="External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fif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TheEditorDiary/status/1742939764003893567/photo/1" TargetMode="External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munkschool.utoronto.ca/imfg/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a.gov/library/center-for-the-study-of-intelligence/csi-publications/books-and-monographs/psychology-of-intelligence-analysis/fig18.gif/image.gif" TargetMode="External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zonination/perceptions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articles/10.3389/neuro.09.031.2009/full" TargetMode="External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datavis.ca/gallery" TargetMode="External"/><Relationship Id="rId13" Type="http://schemas.openxmlformats.org/officeDocument/2006/relationships/hyperlink" Target="http://www.visualcomplexity.com/vc/blog/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://datavis.ca/milestones" TargetMode="External"/><Relationship Id="rId12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datavis.ca/" TargetMode="External"/><Relationship Id="rId11" Type="http://schemas.openxmlformats.org/officeDocument/2006/relationships/hyperlink" Target="http://visiphilia.org/" TargetMode="External"/><Relationship Id="rId5" Type="http://schemas.openxmlformats.org/officeDocument/2006/relationships/image" Target="../media/image36.png"/><Relationship Id="rId10" Type="http://schemas.openxmlformats.org/officeDocument/2006/relationships/hyperlink" Target="http://flowingdata.com/" TargetMode="External"/><Relationship Id="rId4" Type="http://schemas.openxmlformats.org/officeDocument/2006/relationships/image" Target="../media/image35.png"/><Relationship Id="rId9" Type="http://schemas.openxmlformats.org/officeDocument/2006/relationships/hyperlink" Target="http://junkcharts.typepad.com/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ZUoYGAI5i0" TargetMode="External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imdb.com/title/tt0497116/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tergovernmental_Panel_on_Climate_Change" TargetMode="Externa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ockey_stick_controversy" TargetMode="External"/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tically-incorrect-humor.com/2010/03/positive-proof-of-global-warming" TargetMode="External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bes.com/sites/erikaandersen/2012/03/23/true-fact-the-lack-of-pirates-is-causing-global-warming" TargetMode="External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WoCXLuTIkI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jWoCXLuTIkI?feature=oembed" TargetMode="External"/><Relationship Id="rId5" Type="http://schemas.openxmlformats.org/officeDocument/2006/relationships/image" Target="../media/image143.jpeg"/><Relationship Id="rId4" Type="http://schemas.openxmlformats.org/officeDocument/2006/relationships/hyperlink" Target="https://www.climate-lab-book.ac.uk/spiral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470025"/>
          </a:xfrm>
        </p:spPr>
        <p:txBody>
          <a:bodyPr/>
          <a:lstStyle/>
          <a:p>
            <a:r>
              <a:rPr lang="en-US" dirty="0"/>
              <a:t>Psychology of Data Visualization:</a:t>
            </a:r>
            <a:br>
              <a:rPr lang="en-US" dirty="0"/>
            </a:br>
            <a:r>
              <a:rPr lang="en-US" dirty="0"/>
              <a:t>Course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404278"/>
            <a:ext cx="6400800" cy="177886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Michael Friendly</a:t>
            </a:r>
          </a:p>
          <a:p>
            <a:r>
              <a:rPr lang="en-US" dirty="0"/>
              <a:t>Psych 6135</a:t>
            </a:r>
          </a:p>
          <a:p>
            <a:endParaRPr lang="en-US" dirty="0"/>
          </a:p>
          <a:p>
            <a:r>
              <a:rPr lang="en-US" sz="2200" dirty="0">
                <a:solidFill>
                  <a:prstClr val="black">
                    <a:tint val="75000"/>
                  </a:prstClr>
                </a:solidFill>
                <a:hlinkClick r:id="rId2"/>
              </a:rPr>
              <a:t>https://friendly.github.io/6135</a:t>
            </a:r>
            <a:r>
              <a:rPr lang="en-US" sz="2200" dirty="0">
                <a:solidFill>
                  <a:prstClr val="black">
                    <a:tint val="75000"/>
                  </a:prstClr>
                </a:solidFill>
              </a:rPr>
              <a:t>        @datavisFriendly </a:t>
            </a:r>
          </a:p>
          <a:p>
            <a:pPr lvl="0">
              <a:spcBef>
                <a:spcPts val="0"/>
              </a:spcBef>
            </a:pPr>
            <a:endParaRPr lang="en-US" sz="2200" dirty="0">
              <a:solidFill>
                <a:prstClr val="black">
                  <a:tint val="75000"/>
                </a:prstClr>
              </a:solidFill>
            </a:endParaRPr>
          </a:p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5" name="Picture 2" descr="C:\Dropbox\Twitter\twitter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072" y="5782457"/>
            <a:ext cx="359569" cy="29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65" y="207552"/>
            <a:ext cx="2470000" cy="231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4600"/>
            <a:ext cx="1879429" cy="222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5647"/>
            <a:ext cx="2278095" cy="217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72D74B-CB7F-634B-6567-FAAE52D69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143" y="5713571"/>
            <a:ext cx="365760" cy="365760"/>
          </a:xfrm>
          <a:prstGeom prst="rect">
            <a:avLst/>
          </a:prstGeom>
        </p:spPr>
      </p:pic>
      <p:pic>
        <p:nvPicPr>
          <p:cNvPr id="8" name="Picture 7" descr="A hexagon with a head and icons&#10;&#10;Description automatically generated">
            <a:extLst>
              <a:ext uri="{FF2B5EF4-FFF2-40B4-BE49-F238E27FC236}">
                <a16:creationId xmlns:a16="http://schemas.microsoft.com/office/drawing/2014/main" id="{68479629-D9A3-6272-8BB4-C2ADD4959F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8" y="4213225"/>
            <a:ext cx="1072425" cy="1234229"/>
          </a:xfrm>
          <a:prstGeom prst="rect">
            <a:avLst/>
          </a:prstGeom>
        </p:spPr>
      </p:pic>
      <p:pic>
        <p:nvPicPr>
          <p:cNvPr id="9" name="Picture 8" descr="A hexagon with a head and icons&#10;&#10;Description automatically generated">
            <a:extLst>
              <a:ext uri="{FF2B5EF4-FFF2-40B4-BE49-F238E27FC236}">
                <a16:creationId xmlns:a16="http://schemas.microsoft.com/office/drawing/2014/main" id="{CB966EC4-8C6B-51EF-5591-3B34E53103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428" y="4222383"/>
            <a:ext cx="1072425" cy="123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65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Blogs &amp; Web resources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9" y="1447814"/>
            <a:ext cx="2080953" cy="828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0" y="2819403"/>
            <a:ext cx="2957144" cy="88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4033774"/>
            <a:ext cx="2140000" cy="846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5147555"/>
            <a:ext cx="2354286" cy="12514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1400" y="1447813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6"/>
              </a:rPr>
              <a:t>http://datastori.es/</a:t>
            </a:r>
            <a:r>
              <a:rPr lang="en-US" sz="1400" dirty="0"/>
              <a:t>. A podcast on data visualization with Enrico </a:t>
            </a:r>
            <a:r>
              <a:rPr lang="en-US" sz="1400" dirty="0" err="1"/>
              <a:t>Bertini</a:t>
            </a:r>
            <a:r>
              <a:rPr lang="en-US" sz="1400" dirty="0"/>
              <a:t> and Moritz </a:t>
            </a:r>
            <a:r>
              <a:rPr lang="en-US" sz="1400" dirty="0" err="1"/>
              <a:t>Stefaner</a:t>
            </a:r>
            <a:r>
              <a:rPr lang="en-US" sz="1400" dirty="0"/>
              <a:t>; interviews with over 100 graphic designers &amp; developers.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2819403"/>
            <a:ext cx="472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Annual awards celebrate excellence and beauty in data visualizations, infographics, </a:t>
            </a:r>
            <a:r>
              <a:rPr lang="en-US" sz="1400" dirty="0" err="1"/>
              <a:t>interactives</a:t>
            </a:r>
            <a:r>
              <a:rPr lang="en-US" sz="1400" dirty="0"/>
              <a:t> &amp; information art. </a:t>
            </a:r>
          </a:p>
          <a:p>
            <a:r>
              <a:rPr lang="en-US" sz="1400" dirty="0">
                <a:hlinkClick r:id="rId7"/>
              </a:rPr>
              <a:t>https://www.informationisbeautifulawards.com</a:t>
            </a:r>
            <a:r>
              <a:rPr lang="en-US" sz="14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1400" y="5410200"/>
            <a:ext cx="449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Raymond Andrews, </a:t>
            </a:r>
            <a:r>
              <a:rPr lang="en-US" sz="1400" dirty="0">
                <a:hlinkClick r:id="rId8"/>
              </a:rPr>
              <a:t>http://infowetrust.com/</a:t>
            </a:r>
            <a:r>
              <a:rPr lang="en-US" sz="1400" dirty="0"/>
              <a:t>.  A visual storyteller delights with graphic stories from the history of data visualization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0" y="41148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9"/>
              </a:rPr>
              <a:t>https://www.r-bloggers.com/</a:t>
            </a:r>
            <a:r>
              <a:rPr lang="en-US" sz="1400" dirty="0"/>
              <a:t>.  A large collection of posts on R news and tutorials by over 750 R bloggers.</a:t>
            </a:r>
          </a:p>
        </p:txBody>
      </p:sp>
    </p:spTree>
    <p:extLst>
      <p:ext uri="{BB962C8B-B14F-4D97-AF65-F5344CB8AC3E}">
        <p14:creationId xmlns:p14="http://schemas.microsoft.com/office/powerpoint/2010/main" val="41584267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Circle graphs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100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82" y="1783729"/>
            <a:ext cx="7765334" cy="4486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066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What features makes this graph effective?</a:t>
            </a:r>
          </a:p>
        </p:txBody>
      </p:sp>
    </p:spTree>
    <p:extLst>
      <p:ext uri="{BB962C8B-B14F-4D97-AF65-F5344CB8AC3E}">
        <p14:creationId xmlns:p14="http://schemas.microsoft.com/office/powerpoint/2010/main" val="28410417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BB5A2-F44F-41A8-8AAA-0FFA9D3CC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Animation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7873A8-2304-470E-B60D-839F595D8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101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6B471-26C6-4A6E-BADC-CE00E7C3DB9A}"/>
              </a:ext>
            </a:extLst>
          </p:cNvPr>
          <p:cNvSpPr txBox="1"/>
          <p:nvPr/>
        </p:nvSpPr>
        <p:spPr>
          <a:xfrm>
            <a:off x="457200" y="117293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Shifting Distribution of Land Temperature Anomalies, 1951-2020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9B1CD9-1A3F-494B-B9F2-5A2B59DAAA41}"/>
              </a:ext>
            </a:extLst>
          </p:cNvPr>
          <p:cNvSpPr txBox="1"/>
          <p:nvPr/>
        </p:nvSpPr>
        <p:spPr>
          <a:xfrm>
            <a:off x="609600" y="6277302"/>
            <a:ext cx="822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2"/>
              </a:rPr>
              <a:t>https://svs.gsfc.nasa.gov/4891</a:t>
            </a:r>
            <a:r>
              <a:rPr lang="en-US" sz="11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A41814-F718-44B3-BC03-94929DB1D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27467"/>
            <a:ext cx="68008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115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B2611-1CBA-4321-BE7C-39FBF56B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Animation -&gt; Ridgeline plot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5CD465-FD0F-4597-9863-E6B57D33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102</a:t>
            </a:fld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1869EE2-B305-403E-B86D-A9034A026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71645"/>
            <a:ext cx="7498080" cy="4217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8FD597-FF16-4194-B318-58FB3E75FCAD}"/>
              </a:ext>
            </a:extLst>
          </p:cNvPr>
          <p:cNvSpPr txBox="1"/>
          <p:nvPr/>
        </p:nvSpPr>
        <p:spPr>
          <a:xfrm>
            <a:off x="609600" y="6277302"/>
            <a:ext cx="822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3"/>
              </a:rPr>
              <a:t>https://svs.gsfc.nasa.gov/4891</a:t>
            </a:r>
            <a:r>
              <a:rPr lang="en-US" sz="11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CAB3EB-CBA7-48B7-BC09-DAC8F5452339}"/>
              </a:ext>
            </a:extLst>
          </p:cNvPr>
          <p:cNvSpPr txBox="1"/>
          <p:nvPr/>
        </p:nvSpPr>
        <p:spPr>
          <a:xfrm>
            <a:off x="457200" y="1043312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ridgeline plot (stacking traces) turns the animation into a static graph</a:t>
            </a:r>
          </a:p>
        </p:txBody>
      </p:sp>
    </p:spTree>
    <p:extLst>
      <p:ext uri="{BB962C8B-B14F-4D97-AF65-F5344CB8AC3E}">
        <p14:creationId xmlns:p14="http://schemas.microsoft.com/office/powerpoint/2010/main" val="36970908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6384-77F4-4ACF-A591-47E5BCB02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Novel graphic ideas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BEEF9335-C062-4B79-B0CA-338AE640E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40" y="1224026"/>
            <a:ext cx="5533263" cy="54974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AECCC-F002-46B4-A4F6-C957739CB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103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EFE665-FFCA-44FF-9849-0754F598B361}"/>
              </a:ext>
            </a:extLst>
          </p:cNvPr>
          <p:cNvSpPr txBox="1"/>
          <p:nvPr/>
        </p:nvSpPr>
        <p:spPr>
          <a:xfrm>
            <a:off x="457200" y="1447800"/>
            <a:ext cx="2590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 from time series plots to a bivariate plot –</a:t>
            </a:r>
          </a:p>
          <a:p>
            <a:r>
              <a:rPr lang="en-US" dirty="0"/>
              <a:t>temp anomaly vs. precipitation</a:t>
            </a:r>
          </a:p>
          <a:p>
            <a:endParaRPr lang="en-US" dirty="0"/>
          </a:p>
          <a:p>
            <a:r>
              <a:rPr lang="en-US" dirty="0"/>
              <a:t>Include season and year as point labels.</a:t>
            </a:r>
          </a:p>
          <a:p>
            <a:endParaRPr lang="en-US" dirty="0"/>
          </a:p>
          <a:p>
            <a:r>
              <a:rPr lang="en-US" dirty="0"/>
              <a:t>What do you think?</a:t>
            </a:r>
          </a:p>
        </p:txBody>
      </p:sp>
    </p:spTree>
    <p:extLst>
      <p:ext uri="{BB962C8B-B14F-4D97-AF65-F5344CB8AC3E}">
        <p14:creationId xmlns:p14="http://schemas.microsoft.com/office/powerpoint/2010/main" val="40880248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B3B40-D2D3-47DD-B795-87400CD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Some graphic rules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375588-A41F-43E3-BBC4-C4C2BB4AE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Bars</a:t>
            </a:r>
          </a:p>
          <a:p>
            <a:pPr lvl="1"/>
            <a:r>
              <a:rPr lang="en-US" dirty="0"/>
              <a:t>Don’t cut off their feet</a:t>
            </a:r>
          </a:p>
          <a:p>
            <a:pPr lvl="1"/>
            <a:r>
              <a:rPr lang="en-US" dirty="0"/>
              <a:t>Don’t add dynamite fuses</a:t>
            </a:r>
          </a:p>
          <a:p>
            <a:r>
              <a:rPr lang="en-US" dirty="0"/>
              <a:t>Pies</a:t>
            </a:r>
          </a:p>
          <a:p>
            <a:pPr lvl="1"/>
            <a:r>
              <a:rPr lang="en-US" dirty="0"/>
              <a:t>Generally, best preserved for dessert</a:t>
            </a:r>
          </a:p>
          <a:p>
            <a:pPr lvl="1"/>
            <a:r>
              <a:rPr lang="en-US" dirty="0"/>
              <a:t>Well used for part-whole relations with a small number of categories</a:t>
            </a:r>
          </a:p>
          <a:p>
            <a:pPr lvl="1"/>
            <a:r>
              <a:rPr lang="en-US" dirty="0"/>
              <a:t>Better used as a graphic form in larger displays</a:t>
            </a:r>
          </a:p>
          <a:p>
            <a:r>
              <a:rPr lang="en-US" dirty="0"/>
              <a:t>Axes</a:t>
            </a:r>
          </a:p>
          <a:p>
            <a:pPr lvl="1"/>
            <a:r>
              <a:rPr lang="en-US" dirty="0"/>
              <a:t>Avoid double Y-axes</a:t>
            </a:r>
          </a:p>
          <a:p>
            <a:pPr lvl="1"/>
            <a:r>
              <a:rPr lang="en-US" dirty="0"/>
              <a:t>Don’t truncate without considerable thought</a:t>
            </a:r>
          </a:p>
          <a:p>
            <a:r>
              <a:rPr lang="en-US" dirty="0"/>
              <a:t>3D</a:t>
            </a:r>
          </a:p>
          <a:p>
            <a:pPr lvl="1"/>
            <a:r>
              <a:rPr lang="en-US" dirty="0"/>
              <a:t>Avoid for useless “glitz”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DE563B-5BDD-4A0B-94A3-2F2F30AC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1397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52" y="350196"/>
            <a:ext cx="4762648" cy="869004"/>
          </a:xfrm>
        </p:spPr>
        <p:txBody>
          <a:bodyPr anchor="ctr">
            <a:normAutofit/>
          </a:bodyPr>
          <a:lstStyle/>
          <a:p>
            <a:r>
              <a:rPr lang="en-US" sz="3500" dirty="0"/>
              <a:t>Summary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4C51DC67-1843-ADD5-BEFD-2A82AAC8BB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366349"/>
              </p:ext>
            </p:extLst>
          </p:nvPr>
        </p:nvGraphicFramePr>
        <p:xfrm>
          <a:off x="571351" y="1371600"/>
          <a:ext cx="4762649" cy="4984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Magnifying glass showing decling performance">
            <a:extLst>
              <a:ext uri="{FF2B5EF4-FFF2-40B4-BE49-F238E27FC236}">
                <a16:creationId xmlns:a16="http://schemas.microsoft.com/office/drawing/2014/main" id="{B2E10701-A401-1BDB-926A-1365E1598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43" r="43006" b="-2"/>
          <a:stretch/>
        </p:blipFill>
        <p:spPr>
          <a:xfrm>
            <a:off x="5486400" y="1"/>
            <a:ext cx="3662718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9390" y="6356350"/>
            <a:ext cx="24003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1225AB-15B9-4C79-A121-04D1DC7E230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65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2A8556-F17C-4761-9852-EE7C4E6C5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Psychology facts: Why visualization?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364326-937B-4EA3-8296-11E8BFB02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419600"/>
          </a:xfrm>
        </p:spPr>
        <p:txBody>
          <a:bodyPr>
            <a:normAutofit/>
          </a:bodyPr>
          <a:lstStyle/>
          <a:p>
            <a:r>
              <a:rPr lang="en-US" sz="2400" dirty="0"/>
              <a:t>~90% of information about the environment is received through the eyes.</a:t>
            </a:r>
          </a:p>
          <a:p>
            <a:r>
              <a:rPr lang="en-US" sz="2400" dirty="0"/>
              <a:t>~50% of our brain neurons are involved in the processing of visual information.</a:t>
            </a:r>
          </a:p>
          <a:p>
            <a:r>
              <a:rPr lang="en-US" sz="2400" dirty="0"/>
              <a:t>The presence of pictures increases desire to read the text by ~80%.</a:t>
            </a:r>
          </a:p>
          <a:p>
            <a:r>
              <a:rPr lang="en-US" sz="2400" dirty="0"/>
              <a:t>We remember 10% of what we heard, 20% of what’s read, and 80% of what’s seen!</a:t>
            </a:r>
          </a:p>
          <a:p>
            <a:r>
              <a:rPr lang="en-US" sz="2400" dirty="0"/>
              <a:t>People perceive 70% of the information if there are no illustrations. Add pictures there — the figure will increase up to 95%.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7ED1E1-C5BC-480A-AB0B-50E6630E0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BA4D3-983B-4957-B153-78748A0DA840}"/>
              </a:ext>
            </a:extLst>
          </p:cNvPr>
          <p:cNvSpPr txBox="1"/>
          <p:nvPr/>
        </p:nvSpPr>
        <p:spPr>
          <a:xfrm>
            <a:off x="457200" y="601980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McLeod, S. A. (2018). Visual perception theory. Simply Psychology. </a:t>
            </a:r>
            <a:r>
              <a:rPr lang="en-US" sz="1200" dirty="0">
                <a:hlinkClick r:id="rId2"/>
              </a:rPr>
              <a:t>www.simplypsychology.org/perception-theories.html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406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A111-D694-419C-9CF9-F244EFBC392F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Data and Stories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Statistical analysis: Data + Story</a:t>
            </a:r>
          </a:p>
          <a:p>
            <a:pPr lvl="1"/>
            <a:r>
              <a:rPr lang="en-US" altLang="en-US" dirty="0"/>
              <a:t>Conf. presentation: .4*Data + .6*Story ?</a:t>
            </a:r>
          </a:p>
          <a:p>
            <a:pPr lvl="1"/>
            <a:r>
              <a:rPr lang="en-US" altLang="en-US" dirty="0"/>
              <a:t>Historical analysis:  .2*Data + .8*Story ?</a:t>
            </a:r>
          </a:p>
          <a:p>
            <a:pPr lvl="1"/>
            <a:r>
              <a:rPr lang="en-US" altLang="en-US" dirty="0"/>
              <a:t>Meta-Q: What is the “data” of history?</a:t>
            </a:r>
          </a:p>
          <a:p>
            <a:r>
              <a:rPr lang="en-US" altLang="en-US" dirty="0"/>
              <a:t>A one-parameter family?</a:t>
            </a:r>
          </a:p>
          <a:p>
            <a:pPr lvl="1"/>
            <a:r>
              <a:rPr lang="en-US" altLang="en-US" sz="2000" dirty="0" err="1"/>
              <a:t>Wischenschaftliche-Forschung</a:t>
            </a:r>
            <a:r>
              <a:rPr lang="en-US" altLang="en-US" sz="2000" dirty="0"/>
              <a:t>: </a:t>
            </a:r>
            <a:r>
              <a:rPr lang="en-US" altLang="en-US" sz="2000" i="1" dirty="0"/>
              <a:t>WF</a:t>
            </a:r>
            <a:r>
              <a:rPr lang="en-US" altLang="en-US" sz="2000" dirty="0"/>
              <a:t> = </a:t>
            </a:r>
            <a:r>
              <a:rPr lang="en-US" altLang="en-US" sz="2000" i="1" dirty="0"/>
              <a:t>p * Data + (1-p)*Story</a:t>
            </a:r>
          </a:p>
          <a:p>
            <a:r>
              <a:rPr lang="en-US" altLang="en-US" dirty="0"/>
              <a:t>Where are the pictures?</a:t>
            </a:r>
          </a:p>
          <a:p>
            <a:r>
              <a:rPr lang="en-US" altLang="en-US" dirty="0"/>
              <a:t>Statistical graphics: Data + Picture + Story </a:t>
            </a:r>
          </a:p>
        </p:txBody>
      </p:sp>
    </p:spTree>
    <p:extLst>
      <p:ext uri="{BB962C8B-B14F-4D97-AF65-F5344CB8AC3E}">
        <p14:creationId xmlns:p14="http://schemas.microsoft.com/office/powerpoint/2010/main" val="1762909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229600" cy="639763"/>
          </a:xfrm>
          <a:solidFill>
            <a:srgbClr val="0000CC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</a:rPr>
              <a:t>Data, pictures, models &amp; stories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62000" y="1981200"/>
            <a:ext cx="1524000" cy="762000"/>
            <a:chOff x="480" y="1248"/>
            <a:chExt cx="960" cy="480"/>
          </a:xfrm>
        </p:grpSpPr>
        <p:pic>
          <p:nvPicPr>
            <p:cNvPr id="2057" name="Picture 4" descr="data_tab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248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Text Box 5"/>
            <p:cNvSpPr txBox="1">
              <a:spLocks noChangeArrowheads="1"/>
            </p:cNvSpPr>
            <p:nvPr/>
          </p:nvSpPr>
          <p:spPr bwMode="auto">
            <a:xfrm>
              <a:off x="1008" y="1296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data</a:t>
              </a:r>
            </a:p>
          </p:txBody>
        </p:sp>
      </p:grpSp>
      <p:grpSp>
        <p:nvGrpSpPr>
          <p:cNvPr id="37894" name="Group 6"/>
          <p:cNvGrpSpPr>
            <a:grpSpLocks/>
          </p:cNvGrpSpPr>
          <p:nvPr/>
        </p:nvGrpSpPr>
        <p:grpSpPr bwMode="auto">
          <a:xfrm>
            <a:off x="3200400" y="4724400"/>
            <a:ext cx="1581150" cy="1712913"/>
            <a:chOff x="2304" y="2976"/>
            <a:chExt cx="996" cy="1079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3168"/>
              <a:ext cx="996" cy="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56" name="Text Box 8"/>
            <p:cNvSpPr txBox="1">
              <a:spLocks noChangeArrowheads="1"/>
            </p:cNvSpPr>
            <p:nvPr/>
          </p:nvSpPr>
          <p:spPr bwMode="auto">
            <a:xfrm>
              <a:off x="2400" y="2976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story</a:t>
              </a:r>
            </a:p>
          </p:txBody>
        </p:sp>
      </p:grpSp>
      <p:sp>
        <p:nvSpPr>
          <p:cNvPr id="37903" name="Line 15"/>
          <p:cNvSpPr>
            <a:spLocks noChangeShapeType="1"/>
          </p:cNvSpPr>
          <p:nvPr/>
        </p:nvSpPr>
        <p:spPr bwMode="auto">
          <a:xfrm>
            <a:off x="1676400" y="2590800"/>
            <a:ext cx="1905000" cy="21336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Text Box 22"/>
          <p:cNvSpPr txBox="1">
            <a:spLocks noChangeArrowheads="1"/>
          </p:cNvSpPr>
          <p:nvPr/>
        </p:nvSpPr>
        <p:spPr bwMode="auto">
          <a:xfrm>
            <a:off x="1524000" y="914400"/>
            <a:ext cx="6096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/>
              <a:t>Goal: Tell a </a:t>
            </a:r>
            <a:r>
              <a:rPr lang="en-US" altLang="en-US" sz="2800" dirty="0">
                <a:solidFill>
                  <a:srgbClr val="0070C0"/>
                </a:solidFill>
              </a:rPr>
              <a:t>credible</a:t>
            </a: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rgbClr val="0070C0"/>
                </a:solidFill>
              </a:rPr>
              <a:t>story</a:t>
            </a:r>
            <a:r>
              <a:rPr lang="en-US" altLang="en-US" sz="2800" dirty="0"/>
              <a:t> about some </a:t>
            </a:r>
            <a:r>
              <a:rPr lang="en-US" altLang="en-US" sz="2800" dirty="0">
                <a:solidFill>
                  <a:srgbClr val="0070C0"/>
                </a:solidFill>
              </a:rPr>
              <a:t>real</a:t>
            </a:r>
            <a:r>
              <a:rPr lang="en-US" altLang="en-US" sz="2800" dirty="0"/>
              <a:t> data problem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9200" y="34290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COVID vaccination</a:t>
            </a:r>
          </a:p>
          <a:p>
            <a:r>
              <a:rPr lang="en-US" dirty="0"/>
              <a:t>Global warming</a:t>
            </a:r>
          </a:p>
          <a:p>
            <a:r>
              <a:rPr lang="en-US" dirty="0"/>
              <a:t>Housing costs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887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3" grpId="0" animBg="1"/>
      <p:bldP spid="37903" grpId="1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229600" cy="639763"/>
          </a:xfrm>
          <a:solidFill>
            <a:srgbClr val="0000CC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</a:rPr>
              <a:t>Data, pictures, models &amp; stories</a:t>
            </a:r>
          </a:p>
        </p:txBody>
      </p:sp>
      <p:grpSp>
        <p:nvGrpSpPr>
          <p:cNvPr id="31747" name="Group 3"/>
          <p:cNvGrpSpPr>
            <a:grpSpLocks/>
          </p:cNvGrpSpPr>
          <p:nvPr/>
        </p:nvGrpSpPr>
        <p:grpSpPr bwMode="auto">
          <a:xfrm>
            <a:off x="762000" y="1981200"/>
            <a:ext cx="1524000" cy="762000"/>
            <a:chOff x="480" y="1248"/>
            <a:chExt cx="960" cy="480"/>
          </a:xfrm>
        </p:grpSpPr>
        <p:pic>
          <p:nvPicPr>
            <p:cNvPr id="5144" name="Picture 4" descr="data_tab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248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5" name="Text Box 5"/>
            <p:cNvSpPr txBox="1">
              <a:spLocks noChangeArrowheads="1"/>
            </p:cNvSpPr>
            <p:nvPr/>
          </p:nvSpPr>
          <p:spPr bwMode="auto">
            <a:xfrm>
              <a:off x="1008" y="1296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data</a:t>
              </a:r>
            </a:p>
          </p:txBody>
        </p:sp>
      </p:grpSp>
      <p:grpSp>
        <p:nvGrpSpPr>
          <p:cNvPr id="31750" name="Group 6"/>
          <p:cNvGrpSpPr>
            <a:grpSpLocks/>
          </p:cNvGrpSpPr>
          <p:nvPr/>
        </p:nvGrpSpPr>
        <p:grpSpPr bwMode="auto">
          <a:xfrm>
            <a:off x="3200400" y="4724400"/>
            <a:ext cx="1581150" cy="1712913"/>
            <a:chOff x="2304" y="2976"/>
            <a:chExt cx="996" cy="1079"/>
          </a:xfrm>
        </p:grpSpPr>
        <p:pic>
          <p:nvPicPr>
            <p:cNvPr id="5142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3168"/>
              <a:ext cx="996" cy="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43" name="Text Box 8"/>
            <p:cNvSpPr txBox="1">
              <a:spLocks noChangeArrowheads="1"/>
            </p:cNvSpPr>
            <p:nvPr/>
          </p:nvSpPr>
          <p:spPr bwMode="auto">
            <a:xfrm>
              <a:off x="2400" y="2976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story</a:t>
              </a:r>
            </a:p>
          </p:txBody>
        </p:sp>
      </p:grpSp>
      <p:grpSp>
        <p:nvGrpSpPr>
          <p:cNvPr id="31753" name="Group 9"/>
          <p:cNvGrpSpPr>
            <a:grpSpLocks/>
          </p:cNvGrpSpPr>
          <p:nvPr/>
        </p:nvGrpSpPr>
        <p:grpSpPr bwMode="auto">
          <a:xfrm>
            <a:off x="3962400" y="1676400"/>
            <a:ext cx="1720850" cy="1122363"/>
            <a:chOff x="4176" y="1056"/>
            <a:chExt cx="1084" cy="707"/>
          </a:xfrm>
        </p:grpSpPr>
        <p:pic>
          <p:nvPicPr>
            <p:cNvPr id="5140" name="Picture 10" descr="model-dekk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104"/>
              <a:ext cx="1014" cy="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1" name="Rectangle 11"/>
            <p:cNvSpPr>
              <a:spLocks noChangeArrowheads="1"/>
            </p:cNvSpPr>
            <p:nvPr/>
          </p:nvSpPr>
          <p:spPr bwMode="auto">
            <a:xfrm>
              <a:off x="4752" y="1056"/>
              <a:ext cx="5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model</a:t>
              </a:r>
            </a:p>
          </p:txBody>
        </p:sp>
      </p:grpSp>
      <p:grpSp>
        <p:nvGrpSpPr>
          <p:cNvPr id="31756" name="Group 12"/>
          <p:cNvGrpSpPr>
            <a:grpSpLocks/>
          </p:cNvGrpSpPr>
          <p:nvPr/>
        </p:nvGrpSpPr>
        <p:grpSpPr bwMode="auto">
          <a:xfrm>
            <a:off x="1524000" y="2971800"/>
            <a:ext cx="1447800" cy="1674813"/>
            <a:chOff x="1200" y="1872"/>
            <a:chExt cx="912" cy="1055"/>
          </a:xfrm>
        </p:grpSpPr>
        <p:pic>
          <p:nvPicPr>
            <p:cNvPr id="5138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112"/>
              <a:ext cx="906" cy="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39" name="Text Box 14"/>
            <p:cNvSpPr txBox="1">
              <a:spLocks noChangeArrowheads="1"/>
            </p:cNvSpPr>
            <p:nvPr/>
          </p:nvSpPr>
          <p:spPr bwMode="auto">
            <a:xfrm>
              <a:off x="1200" y="1872"/>
              <a:ext cx="9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visualization</a:t>
              </a:r>
            </a:p>
          </p:txBody>
        </p:sp>
      </p:grpSp>
      <p:grpSp>
        <p:nvGrpSpPr>
          <p:cNvPr id="31759" name="Group 15"/>
          <p:cNvGrpSpPr>
            <a:grpSpLocks/>
          </p:cNvGrpSpPr>
          <p:nvPr/>
        </p:nvGrpSpPr>
        <p:grpSpPr bwMode="auto">
          <a:xfrm>
            <a:off x="4953000" y="2971800"/>
            <a:ext cx="2286000" cy="1254125"/>
            <a:chOff x="3120" y="1872"/>
            <a:chExt cx="1440" cy="790"/>
          </a:xfrm>
        </p:grpSpPr>
        <p:pic>
          <p:nvPicPr>
            <p:cNvPr id="5136" name="Picture 16" descr="summary-F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2112"/>
              <a:ext cx="1440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7" name="Text Box 17"/>
            <p:cNvSpPr txBox="1">
              <a:spLocks noChangeArrowheads="1"/>
            </p:cNvSpPr>
            <p:nvPr/>
          </p:nvSpPr>
          <p:spPr bwMode="auto">
            <a:xfrm>
              <a:off x="3552" y="1872"/>
              <a:ext cx="7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summary</a:t>
              </a:r>
            </a:p>
          </p:txBody>
        </p:sp>
      </p:grp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2362200" y="2209800"/>
            <a:ext cx="16764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>
            <a:off x="5562600" y="2362200"/>
            <a:ext cx="609600" cy="6858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5" name="Line 21"/>
          <p:cNvSpPr>
            <a:spLocks noChangeShapeType="1"/>
          </p:cNvSpPr>
          <p:nvPr/>
        </p:nvSpPr>
        <p:spPr bwMode="auto">
          <a:xfrm>
            <a:off x="1219200" y="2819400"/>
            <a:ext cx="304800" cy="457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Line 22"/>
          <p:cNvSpPr>
            <a:spLocks noChangeShapeType="1"/>
          </p:cNvSpPr>
          <p:nvPr/>
        </p:nvSpPr>
        <p:spPr bwMode="auto">
          <a:xfrm>
            <a:off x="2133600" y="4648200"/>
            <a:ext cx="990600" cy="838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7" name="Line 23"/>
          <p:cNvSpPr>
            <a:spLocks noChangeShapeType="1"/>
          </p:cNvSpPr>
          <p:nvPr/>
        </p:nvSpPr>
        <p:spPr bwMode="auto">
          <a:xfrm flipV="1">
            <a:off x="3048000" y="2667000"/>
            <a:ext cx="914400" cy="5334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 rot="2700000">
            <a:off x="304800" y="4419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CC"/>
                </a:solidFill>
              </a:rPr>
              <a:t>Exploratory</a:t>
            </a:r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 rot="2700000">
            <a:off x="6019800" y="28194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CC"/>
                </a:solidFill>
              </a:rPr>
              <a:t>Model-based</a:t>
            </a:r>
          </a:p>
        </p:txBody>
      </p:sp>
      <p:sp>
        <p:nvSpPr>
          <p:cNvPr id="5135" name="Text Box 27"/>
          <p:cNvSpPr txBox="1">
            <a:spLocks noChangeArrowheads="1"/>
          </p:cNvSpPr>
          <p:nvPr/>
        </p:nvSpPr>
        <p:spPr bwMode="auto">
          <a:xfrm>
            <a:off x="1943100" y="914400"/>
            <a:ext cx="510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Two paths to enlightenment</a:t>
            </a:r>
          </a:p>
        </p:txBody>
      </p:sp>
    </p:spTree>
    <p:extLst>
      <p:ext uri="{BB962C8B-B14F-4D97-AF65-F5344CB8AC3E}">
        <p14:creationId xmlns:p14="http://schemas.microsoft.com/office/powerpoint/2010/main" val="392359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3" grpId="0" animBg="1"/>
      <p:bldP spid="31764" grpId="0" animBg="1"/>
      <p:bldP spid="31765" grpId="0" animBg="1"/>
      <p:bldP spid="31766" grpId="0" animBg="1"/>
      <p:bldP spid="317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229600" cy="639763"/>
          </a:xfrm>
          <a:solidFill>
            <a:srgbClr val="0000CC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</a:rPr>
              <a:t>Data, pictures, models &amp; stories</a:t>
            </a:r>
          </a:p>
        </p:txBody>
      </p:sp>
      <p:grpSp>
        <p:nvGrpSpPr>
          <p:cNvPr id="13326" name="Group 14"/>
          <p:cNvGrpSpPr>
            <a:grpSpLocks/>
          </p:cNvGrpSpPr>
          <p:nvPr/>
        </p:nvGrpSpPr>
        <p:grpSpPr bwMode="auto">
          <a:xfrm>
            <a:off x="762000" y="1981200"/>
            <a:ext cx="1524000" cy="762000"/>
            <a:chOff x="480" y="1248"/>
            <a:chExt cx="960" cy="480"/>
          </a:xfrm>
        </p:grpSpPr>
        <p:pic>
          <p:nvPicPr>
            <p:cNvPr id="7199" name="Picture 3" descr="data_tab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248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00" name="Text Box 5"/>
            <p:cNvSpPr txBox="1">
              <a:spLocks noChangeArrowheads="1"/>
            </p:cNvSpPr>
            <p:nvPr/>
          </p:nvSpPr>
          <p:spPr bwMode="auto">
            <a:xfrm>
              <a:off x="1008" y="1296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data</a:t>
              </a:r>
            </a:p>
          </p:txBody>
        </p:sp>
      </p:grpSp>
      <p:grpSp>
        <p:nvGrpSpPr>
          <p:cNvPr id="13327" name="Group 15"/>
          <p:cNvGrpSpPr>
            <a:grpSpLocks/>
          </p:cNvGrpSpPr>
          <p:nvPr/>
        </p:nvGrpSpPr>
        <p:grpSpPr bwMode="auto">
          <a:xfrm>
            <a:off x="3200400" y="4724400"/>
            <a:ext cx="1581150" cy="1712913"/>
            <a:chOff x="2304" y="2976"/>
            <a:chExt cx="996" cy="1079"/>
          </a:xfrm>
        </p:grpSpPr>
        <p:pic>
          <p:nvPicPr>
            <p:cNvPr id="719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3168"/>
              <a:ext cx="996" cy="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98" name="Text Box 6"/>
            <p:cNvSpPr txBox="1">
              <a:spLocks noChangeArrowheads="1"/>
            </p:cNvSpPr>
            <p:nvPr/>
          </p:nvSpPr>
          <p:spPr bwMode="auto">
            <a:xfrm>
              <a:off x="2400" y="2976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story</a:t>
              </a:r>
            </a:p>
          </p:txBody>
        </p:sp>
      </p:grpSp>
      <p:grpSp>
        <p:nvGrpSpPr>
          <p:cNvPr id="13328" name="Group 16"/>
          <p:cNvGrpSpPr>
            <a:grpSpLocks/>
          </p:cNvGrpSpPr>
          <p:nvPr/>
        </p:nvGrpSpPr>
        <p:grpSpPr bwMode="auto">
          <a:xfrm>
            <a:off x="3962400" y="1676400"/>
            <a:ext cx="1720850" cy="1122363"/>
            <a:chOff x="4176" y="1056"/>
            <a:chExt cx="1084" cy="707"/>
          </a:xfrm>
        </p:grpSpPr>
        <p:pic>
          <p:nvPicPr>
            <p:cNvPr id="7195" name="Picture 7" descr="model-dekk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104"/>
              <a:ext cx="1014" cy="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6" name="Rectangle 10"/>
            <p:cNvSpPr>
              <a:spLocks noChangeArrowheads="1"/>
            </p:cNvSpPr>
            <p:nvPr/>
          </p:nvSpPr>
          <p:spPr bwMode="auto">
            <a:xfrm>
              <a:off x="4752" y="1056"/>
              <a:ext cx="5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model</a:t>
              </a:r>
            </a:p>
          </p:txBody>
        </p:sp>
      </p:grpSp>
      <p:grpSp>
        <p:nvGrpSpPr>
          <p:cNvPr id="13323" name="Group 11"/>
          <p:cNvGrpSpPr>
            <a:grpSpLocks/>
          </p:cNvGrpSpPr>
          <p:nvPr/>
        </p:nvGrpSpPr>
        <p:grpSpPr bwMode="auto">
          <a:xfrm>
            <a:off x="1524000" y="2971800"/>
            <a:ext cx="1447800" cy="1674813"/>
            <a:chOff x="1200" y="1872"/>
            <a:chExt cx="912" cy="1055"/>
          </a:xfrm>
        </p:grpSpPr>
        <p:pic>
          <p:nvPicPr>
            <p:cNvPr id="7193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112"/>
              <a:ext cx="906" cy="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94" name="Text Box 13"/>
            <p:cNvSpPr txBox="1">
              <a:spLocks noChangeArrowheads="1"/>
            </p:cNvSpPr>
            <p:nvPr/>
          </p:nvSpPr>
          <p:spPr bwMode="auto">
            <a:xfrm>
              <a:off x="1200" y="1872"/>
              <a:ext cx="9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visualization</a:t>
              </a:r>
            </a:p>
          </p:txBody>
        </p:sp>
      </p:grpSp>
      <p:grpSp>
        <p:nvGrpSpPr>
          <p:cNvPr id="13340" name="Group 28"/>
          <p:cNvGrpSpPr>
            <a:grpSpLocks/>
          </p:cNvGrpSpPr>
          <p:nvPr/>
        </p:nvGrpSpPr>
        <p:grpSpPr bwMode="auto">
          <a:xfrm>
            <a:off x="4953000" y="2971800"/>
            <a:ext cx="2286000" cy="1254125"/>
            <a:chOff x="3120" y="1872"/>
            <a:chExt cx="1440" cy="790"/>
          </a:xfrm>
        </p:grpSpPr>
        <p:pic>
          <p:nvPicPr>
            <p:cNvPr id="7191" name="Picture 8" descr="summary-F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2112"/>
              <a:ext cx="1440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2" name="Text Box 17"/>
            <p:cNvSpPr txBox="1">
              <a:spLocks noChangeArrowheads="1"/>
            </p:cNvSpPr>
            <p:nvPr/>
          </p:nvSpPr>
          <p:spPr bwMode="auto">
            <a:xfrm>
              <a:off x="3552" y="1872"/>
              <a:ext cx="7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summary</a:t>
              </a:r>
            </a:p>
          </p:txBody>
        </p:sp>
      </p:grpSp>
      <p:grpSp>
        <p:nvGrpSpPr>
          <p:cNvPr id="13341" name="Group 29"/>
          <p:cNvGrpSpPr>
            <a:grpSpLocks/>
          </p:cNvGrpSpPr>
          <p:nvPr/>
        </p:nvGrpSpPr>
        <p:grpSpPr bwMode="auto">
          <a:xfrm>
            <a:off x="5791200" y="4724400"/>
            <a:ext cx="2667000" cy="1698625"/>
            <a:chOff x="3648" y="2976"/>
            <a:chExt cx="1680" cy="1070"/>
          </a:xfrm>
        </p:grpSpPr>
        <p:pic>
          <p:nvPicPr>
            <p:cNvPr id="7189" name="Picture 9" descr="inference-SDT_diagram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168"/>
              <a:ext cx="1632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0" name="Text Box 18"/>
            <p:cNvSpPr txBox="1">
              <a:spLocks noChangeArrowheads="1"/>
            </p:cNvSpPr>
            <p:nvPr/>
          </p:nvSpPr>
          <p:spPr bwMode="auto">
            <a:xfrm>
              <a:off x="4560" y="2976"/>
              <a:ext cx="7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inference</a:t>
              </a:r>
            </a:p>
          </p:txBody>
        </p:sp>
      </p:grpSp>
      <p:sp>
        <p:nvSpPr>
          <p:cNvPr id="13331" name="Line 19"/>
          <p:cNvSpPr>
            <a:spLocks noChangeShapeType="1"/>
          </p:cNvSpPr>
          <p:nvPr/>
        </p:nvSpPr>
        <p:spPr bwMode="auto">
          <a:xfrm>
            <a:off x="1676400" y="2590800"/>
            <a:ext cx="1905000" cy="21336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" name="Line 20"/>
          <p:cNvSpPr>
            <a:spLocks noChangeShapeType="1"/>
          </p:cNvSpPr>
          <p:nvPr/>
        </p:nvSpPr>
        <p:spPr bwMode="auto">
          <a:xfrm>
            <a:off x="2362200" y="2209800"/>
            <a:ext cx="16764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3" name="Line 21"/>
          <p:cNvSpPr>
            <a:spLocks noChangeShapeType="1"/>
          </p:cNvSpPr>
          <p:nvPr/>
        </p:nvSpPr>
        <p:spPr bwMode="auto">
          <a:xfrm>
            <a:off x="5562600" y="2362200"/>
            <a:ext cx="609600" cy="6858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4" name="Line 22"/>
          <p:cNvSpPr>
            <a:spLocks noChangeShapeType="1"/>
          </p:cNvSpPr>
          <p:nvPr/>
        </p:nvSpPr>
        <p:spPr bwMode="auto">
          <a:xfrm>
            <a:off x="6096000" y="4267200"/>
            <a:ext cx="457200" cy="6858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5" name="Line 23"/>
          <p:cNvSpPr>
            <a:spLocks noChangeShapeType="1"/>
          </p:cNvSpPr>
          <p:nvPr/>
        </p:nvSpPr>
        <p:spPr bwMode="auto">
          <a:xfrm flipH="1">
            <a:off x="4800600" y="5638800"/>
            <a:ext cx="12192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6" name="Line 24"/>
          <p:cNvSpPr>
            <a:spLocks noChangeShapeType="1"/>
          </p:cNvSpPr>
          <p:nvPr/>
        </p:nvSpPr>
        <p:spPr bwMode="auto">
          <a:xfrm>
            <a:off x="1219200" y="2819400"/>
            <a:ext cx="304800" cy="457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7" name="Line 25"/>
          <p:cNvSpPr>
            <a:spLocks noChangeShapeType="1"/>
          </p:cNvSpPr>
          <p:nvPr/>
        </p:nvSpPr>
        <p:spPr bwMode="auto">
          <a:xfrm>
            <a:off x="2133600" y="4648200"/>
            <a:ext cx="990600" cy="838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 flipV="1">
            <a:off x="3048000" y="2667000"/>
            <a:ext cx="914400" cy="5334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9" name="Line 27"/>
          <p:cNvSpPr>
            <a:spLocks noChangeShapeType="1"/>
          </p:cNvSpPr>
          <p:nvPr/>
        </p:nvSpPr>
        <p:spPr bwMode="auto">
          <a:xfrm flipH="1">
            <a:off x="3048000" y="3733800"/>
            <a:ext cx="17526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 rot="2700000">
            <a:off x="304800" y="4419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CC"/>
                </a:solidFill>
              </a:rPr>
              <a:t>Exploratory</a:t>
            </a:r>
          </a:p>
        </p:txBody>
      </p:sp>
      <p:sp>
        <p:nvSpPr>
          <p:cNvPr id="13343" name="Text Box 31"/>
          <p:cNvSpPr txBox="1">
            <a:spLocks noChangeArrowheads="1"/>
          </p:cNvSpPr>
          <p:nvPr/>
        </p:nvSpPr>
        <p:spPr bwMode="auto">
          <a:xfrm rot="2700000">
            <a:off x="6019800" y="28194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CC"/>
                </a:solidFill>
              </a:rPr>
              <a:t>Model-based</a:t>
            </a:r>
          </a:p>
        </p:txBody>
      </p:sp>
      <p:sp>
        <p:nvSpPr>
          <p:cNvPr id="7188" name="Text Box 32"/>
          <p:cNvSpPr txBox="1">
            <a:spLocks noChangeArrowheads="1"/>
          </p:cNvSpPr>
          <p:nvPr/>
        </p:nvSpPr>
        <p:spPr bwMode="auto">
          <a:xfrm>
            <a:off x="1943100" y="914400"/>
            <a:ext cx="510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Now, tell the story!</a:t>
            </a:r>
          </a:p>
        </p:txBody>
      </p:sp>
    </p:spTree>
    <p:extLst>
      <p:ext uri="{BB962C8B-B14F-4D97-AF65-F5344CB8AC3E}">
        <p14:creationId xmlns:p14="http://schemas.microsoft.com/office/powerpoint/2010/main" val="43689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1" grpId="0" animBg="1"/>
      <p:bldP spid="13331" grpId="1" animBg="1"/>
      <p:bldP spid="13332" grpId="0" animBg="1"/>
      <p:bldP spid="13333" grpId="0" animBg="1"/>
      <p:bldP spid="13334" grpId="0" animBg="1"/>
      <p:bldP spid="13335" grpId="0" animBg="1"/>
      <p:bldP spid="13336" grpId="0" animBg="1"/>
      <p:bldP spid="13337" grpId="0" animBg="1"/>
      <p:bldP spid="13338" grpId="0" animBg="1"/>
      <p:bldP spid="13339" grpId="0" animBg="1"/>
      <p:bldP spid="1333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" y="1606677"/>
            <a:ext cx="6491366" cy="46634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E180-4C2D-40FA-BE14-08349DC8F9E7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Words, numbers and pictures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04800" y="2057400"/>
            <a:ext cx="29718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chemeClr val="tx1"/>
                </a:solidFill>
              </a:rPr>
              <a:t>Modes of communication, as composed of words (story), numbers (symbols) and pictures (images) in different proportions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148703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Pictures and images in a wider context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1200" y="2057400"/>
            <a:ext cx="304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e.g., </a:t>
            </a:r>
          </a:p>
          <a:p>
            <a:r>
              <a:rPr lang="en-US" sz="1600" dirty="0"/>
              <a:t>Poetry ≈ 60% words + 40% images</a:t>
            </a:r>
          </a:p>
          <a:p>
            <a:r>
              <a:rPr lang="en-US" sz="1600" dirty="0"/>
              <a:t>Table ≈ 10% words + 80% numbers</a:t>
            </a:r>
          </a:p>
          <a:p>
            <a:r>
              <a:rPr lang="en-US" sz="1600" dirty="0"/>
              <a:t>              + 10% images</a:t>
            </a:r>
          </a:p>
        </p:txBody>
      </p:sp>
    </p:spTree>
    <p:extLst>
      <p:ext uri="{BB962C8B-B14F-4D97-AF65-F5344CB8AC3E}">
        <p14:creationId xmlns:p14="http://schemas.microsoft.com/office/powerpoint/2010/main" val="131403459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" y="1606677"/>
            <a:ext cx="6491366" cy="46634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E180-4C2D-40FA-BE14-08349DC8F9E7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Words, numbers and pictures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04800" y="2057400"/>
            <a:ext cx="2971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Modes of communication also vary in </a:t>
            </a:r>
            <a:r>
              <a:rPr lang="en-US" altLang="en-US" b="1" dirty="0"/>
              <a:t>beauty </a:t>
            </a:r>
            <a:r>
              <a:rPr lang="en-US" altLang="en-US" dirty="0"/>
              <a:t>&amp; aesthetic appeal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196278" y="1676400"/>
            <a:ext cx="2280722" cy="38100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477000" y="5486401"/>
            <a:ext cx="2209800" cy="44207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477000" y="1676400"/>
            <a:ext cx="2209800" cy="381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196278" y="1676400"/>
            <a:ext cx="2280722" cy="38862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196278" y="5486400"/>
            <a:ext cx="4490522" cy="762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8"/>
          <p:cNvSpPr txBox="1">
            <a:spLocks noChangeArrowheads="1"/>
          </p:cNvSpPr>
          <p:nvPr/>
        </p:nvSpPr>
        <p:spPr bwMode="auto">
          <a:xfrm rot="20880000">
            <a:off x="7516566" y="5593489"/>
            <a:ext cx="13233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dirty="0">
                <a:solidFill>
                  <a:srgbClr val="0000FF"/>
                </a:solidFill>
              </a:rPr>
              <a:t>Beauty: 4</a:t>
            </a:r>
            <a:r>
              <a:rPr lang="en-US" altLang="en-US" baseline="30000" dirty="0">
                <a:solidFill>
                  <a:srgbClr val="0000FF"/>
                </a:solidFill>
              </a:rPr>
              <a:t>th</a:t>
            </a:r>
            <a:r>
              <a:rPr lang="en-US" altLang="en-US" dirty="0">
                <a:solidFill>
                  <a:srgbClr val="0000FF"/>
                </a:solidFill>
              </a:rPr>
              <a:t> dimension?</a:t>
            </a:r>
          </a:p>
        </p:txBody>
      </p:sp>
      <p:pic>
        <p:nvPicPr>
          <p:cNvPr id="25" name="Picture 22" descr="Macbeth-cropp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1785144"/>
            <a:ext cx="798513" cy="54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5" descr="davincicode-s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2057400"/>
            <a:ext cx="533400" cy="6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5105400" y="3048000"/>
            <a:ext cx="1828800" cy="45720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652055" y="3938397"/>
            <a:ext cx="2120345" cy="609601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4" descr="monali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6" y="3467894"/>
            <a:ext cx="525462" cy="53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572" y="4038600"/>
            <a:ext cx="556378" cy="640080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V="1">
            <a:off x="5472113" y="4483227"/>
            <a:ext cx="2723759" cy="926973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643953" y="2133600"/>
            <a:ext cx="1797586" cy="304802"/>
          </a:xfrm>
          <a:prstGeom prst="line">
            <a:avLst/>
          </a:prstGeom>
          <a:ln w="12700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6" descr="minar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877" y="4445127"/>
            <a:ext cx="1152525" cy="55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Arrow Connector 43"/>
          <p:cNvCxnSpPr/>
          <p:nvPr/>
        </p:nvCxnSpPr>
        <p:spPr>
          <a:xfrm flipV="1">
            <a:off x="6274996" y="4788027"/>
            <a:ext cx="2070492" cy="696912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400" name="Picture 593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896" y="5177836"/>
            <a:ext cx="622857" cy="36571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83786" y="1214735"/>
            <a:ext cx="4969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Beauty: The 4</a:t>
            </a:r>
            <a:r>
              <a:rPr lang="en-US" sz="2400" baseline="30000" dirty="0"/>
              <a:t>th</a:t>
            </a:r>
            <a:r>
              <a:rPr lang="en-US" sz="2400" dirty="0"/>
              <a:t>  dimension</a:t>
            </a:r>
          </a:p>
        </p:txBody>
      </p:sp>
    </p:spTree>
    <p:extLst>
      <p:ext uri="{BB962C8B-B14F-4D97-AF65-F5344CB8AC3E}">
        <p14:creationId xmlns:p14="http://schemas.microsoft.com/office/powerpoint/2010/main" val="99755601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Roles of graphics in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sz="2400" dirty="0"/>
              <a:t>Graphs (&amp; tables) are forms of communication:    </a:t>
            </a:r>
          </a:p>
          <a:p>
            <a:pPr lvl="1">
              <a:spcBef>
                <a:spcPts val="0"/>
              </a:spcBef>
            </a:pPr>
            <a:r>
              <a:rPr lang="en-US" altLang="en-US" sz="2000" dirty="0"/>
              <a:t>What is the audience?</a:t>
            </a:r>
          </a:p>
          <a:p>
            <a:pPr lvl="1">
              <a:spcBef>
                <a:spcPts val="0"/>
              </a:spcBef>
            </a:pPr>
            <a:r>
              <a:rPr lang="en-US" altLang="en-US" sz="2000" dirty="0"/>
              <a:t>What is the message?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3581400"/>
            <a:ext cx="6574857" cy="3149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1" y="24384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</a:rPr>
              <a:t>Analysis graphs</a:t>
            </a:r>
            <a:r>
              <a:rPr lang="en-US" altLang="en-US" dirty="0"/>
              <a:t>: design to see patterns, trends, aid the process of data description, interpretation</a:t>
            </a:r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24384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</a:rPr>
              <a:t>Presentation graphs</a:t>
            </a:r>
            <a:r>
              <a:rPr lang="en-US" altLang="en-US" dirty="0"/>
              <a:t>: design to attract attention, make a point, illustrate a conclusion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57AA3-7097-93FD-B085-B810B92E6182}"/>
              </a:ext>
            </a:extLst>
          </p:cNvPr>
          <p:cNvSpPr txBox="1"/>
          <p:nvPr/>
        </p:nvSpPr>
        <p:spPr>
          <a:xfrm>
            <a:off x="4478481" y="5566505"/>
            <a:ext cx="1143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400" dirty="0"/>
              <a:t>Stimulate</a:t>
            </a:r>
          </a:p>
        </p:txBody>
      </p:sp>
    </p:spTree>
    <p:extLst>
      <p:ext uri="{BB962C8B-B14F-4D97-AF65-F5344CB8AC3E}">
        <p14:creationId xmlns:p14="http://schemas.microsoft.com/office/powerpoint/2010/main" val="1510005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68B2-A76E-4E8C-AF4C-2B92C8535ED5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Different graphs for different purposes</a:t>
            </a:r>
          </a:p>
        </p:txBody>
      </p:sp>
      <p:pic>
        <p:nvPicPr>
          <p:cNvPr id="10243" name="Picture 3" descr="Pv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628775"/>
            <a:ext cx="73152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33400" y="5791200"/>
            <a:ext cx="800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endParaRPr lang="en-US" alt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127125" y="5751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838200" y="5638800"/>
            <a:ext cx="3810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dirty="0"/>
              <a:t>Goal: the Wow! experience</a:t>
            </a:r>
          </a:p>
          <a:p>
            <a:pPr algn="l"/>
            <a:r>
              <a:rPr lang="en-US" altLang="en-US" dirty="0"/>
              <a:t>Single image for a large audience</a:t>
            </a:r>
          </a:p>
          <a:p>
            <a:pPr algn="l"/>
            <a:r>
              <a:rPr lang="en-US" altLang="en-US" dirty="0"/>
              <a:t>Tells a clear story!</a:t>
            </a: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6858000" y="3505200"/>
            <a:ext cx="838200" cy="304800"/>
          </a:xfrm>
          <a:prstGeom prst="wedgeRoundRectCallout">
            <a:avLst>
              <a:gd name="adj1" fmla="val -45454"/>
              <a:gd name="adj2" fmla="val 100000"/>
              <a:gd name="adj3" fmla="val 16667"/>
            </a:avLst>
          </a:prstGeom>
          <a:solidFill>
            <a:srgbClr val="CC99FF">
              <a:alpha val="8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1400"/>
              <a:t>Ah ha!</a:t>
            </a:r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228600" y="3505200"/>
            <a:ext cx="838200" cy="381000"/>
          </a:xfrm>
          <a:prstGeom prst="wedgeRoundRectCallout">
            <a:avLst>
              <a:gd name="adj1" fmla="val 44319"/>
              <a:gd name="adj2" fmla="val 82500"/>
              <a:gd name="adj3" fmla="val 16667"/>
            </a:avLst>
          </a:prstGeom>
          <a:solidFill>
            <a:srgbClr val="CC99FF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1400"/>
              <a:t>Wow</a:t>
            </a:r>
            <a:r>
              <a:rPr lang="en-US" altLang="en-US"/>
              <a:t>!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953000" y="5562600"/>
            <a:ext cx="38862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/>
              <a:t>Goal: the Ah ha! Experience</a:t>
            </a:r>
          </a:p>
          <a:p>
            <a:pPr algn="l">
              <a:spcBef>
                <a:spcPct val="50000"/>
              </a:spcBef>
            </a:pPr>
            <a:r>
              <a:rPr lang="en-US" altLang="en-US"/>
              <a:t>Many images, for a narrow audience (you!), linked to analysis</a:t>
            </a:r>
          </a:p>
        </p:txBody>
      </p:sp>
    </p:spTree>
    <p:extLst>
      <p:ext uri="{BB962C8B-B14F-4D97-AF65-F5344CB8AC3E}">
        <p14:creationId xmlns:p14="http://schemas.microsoft.com/office/powerpoint/2010/main" val="2929278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Introducing: 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2192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wear two hats, both reflected on my license plate:</a:t>
            </a:r>
          </a:p>
          <a:p>
            <a:endParaRPr lang="en-US" dirty="0"/>
          </a:p>
          <a:p>
            <a:r>
              <a:rPr lang="en-US" dirty="0"/>
              <a:t>Statistical graphics developer (categorical &amp; multivariate data analysis)</a:t>
            </a:r>
          </a:p>
        </p:txBody>
      </p:sp>
      <p:pic>
        <p:nvPicPr>
          <p:cNvPr id="4" name="Picture 2" descr="C:\Users\friendly\Pictures\faces\Michael-hi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06" y="2362200"/>
            <a:ext cx="105032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48" y="2362200"/>
            <a:ext cx="1032734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94" y="2362200"/>
            <a:ext cx="860612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40429"/>
            <a:ext cx="877824" cy="1371600"/>
          </a:xfrm>
          <a:prstGeom prst="rect">
            <a:avLst/>
          </a:prstGeom>
        </p:spPr>
      </p:pic>
      <p:pic>
        <p:nvPicPr>
          <p:cNvPr id="2050" name="Picture 2" descr="datavi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105967"/>
            <a:ext cx="11430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7604-93B8-4136-B9BD-D1CE89EE20B0}" type="slidenum">
              <a:rPr lang="en-US" smtClean="0"/>
              <a:t>2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80969" y="3962400"/>
            <a:ext cx="3080953" cy="2748078"/>
            <a:chOff x="480969" y="3962400"/>
            <a:chExt cx="3080953" cy="274807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69" y="3962400"/>
              <a:ext cx="3080953" cy="240952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35506" y="6371924"/>
              <a:ext cx="30264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mosaic plots for frequency tables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992831" y="4211448"/>
            <a:ext cx="4541569" cy="2486932"/>
            <a:chOff x="3992831" y="4211448"/>
            <a:chExt cx="4541569" cy="2486932"/>
          </a:xfrm>
        </p:grpSpPr>
        <p:grpSp>
          <p:nvGrpSpPr>
            <p:cNvPr id="15" name="Group 14"/>
            <p:cNvGrpSpPr/>
            <p:nvPr/>
          </p:nvGrpSpPr>
          <p:grpSpPr>
            <a:xfrm>
              <a:off x="3992831" y="4211448"/>
              <a:ext cx="4541569" cy="1911429"/>
              <a:chOff x="3992831" y="4211448"/>
              <a:chExt cx="4541569" cy="1911429"/>
            </a:xfrm>
          </p:grpSpPr>
          <p:pic>
            <p:nvPicPr>
              <p:cNvPr id="1026" name="Picture 2" descr="C:\Dropbox\Documents\6140\images\manova\dogfood1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2831" y="4212876"/>
                <a:ext cx="1914286" cy="190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3" descr="C:\Dropbox\Documents\6140\images\manova\dogfood2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7257" y="4211448"/>
                <a:ext cx="1917143" cy="19114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ight Arrow 8"/>
              <p:cNvSpPr/>
              <p:nvPr/>
            </p:nvSpPr>
            <p:spPr>
              <a:xfrm>
                <a:off x="5940818" y="5063747"/>
                <a:ext cx="533400" cy="206829"/>
              </a:xfrm>
              <a:prstGeom prst="rightArrow">
                <a:avLst/>
              </a:prstGeom>
              <a:solidFill>
                <a:schemeClr val="tx2">
                  <a:lumMod val="20000"/>
                  <a:lumOff val="80000"/>
                  <a:alpha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892015" y="6359826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HE plots for MANOVA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391400" y="1963218"/>
            <a:ext cx="12633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Yours to discover!</a:t>
            </a:r>
          </a:p>
        </p:txBody>
      </p:sp>
      <p:pic>
        <p:nvPicPr>
          <p:cNvPr id="17" name="Picture 16" descr="A book cover of a red oval with arrows&#10;&#10;Description automatically generated">
            <a:extLst>
              <a:ext uri="{FF2B5EF4-FFF2-40B4-BE49-F238E27FC236}">
                <a16:creationId xmlns:a16="http://schemas.microsoft.com/office/drawing/2014/main" id="{4B98941B-2240-4D53-8DD9-2BD1432683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73" y="2327332"/>
            <a:ext cx="998327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1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07B5C-549B-4B8D-867C-C5F1760B3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Infographics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C3714-5D12-4733-86FF-0760E760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A picture containing snow, outdoor, nature, ice&#10;&#10;Description automatically generated">
            <a:extLst>
              <a:ext uri="{FF2B5EF4-FFF2-40B4-BE49-F238E27FC236}">
                <a16:creationId xmlns:a16="http://schemas.microsoft.com/office/drawing/2014/main" id="{BBDD86D3-3B17-4041-8EC4-A707FF6285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26" y="1987953"/>
            <a:ext cx="6230874" cy="34069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CC3F2E-C04C-42C1-A1A5-50BF8AD17DD2}"/>
              </a:ext>
            </a:extLst>
          </p:cNvPr>
          <p:cNvSpPr txBox="1"/>
          <p:nvPr/>
        </p:nvSpPr>
        <p:spPr>
          <a:xfrm>
            <a:off x="443753" y="485524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Plastic bottles sold in NYC, shown to scale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04A2F-8954-4482-89CE-41B6918A9CE7}"/>
              </a:ext>
            </a:extLst>
          </p:cNvPr>
          <p:cNvSpPr txBox="1"/>
          <p:nvPr/>
        </p:nvSpPr>
        <p:spPr>
          <a:xfrm>
            <a:off x="457200" y="108712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best infographics tell a story, using numbers, but shown visually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B4C9A-FD64-4D11-9CE4-B1446560953D}"/>
              </a:ext>
            </a:extLst>
          </p:cNvPr>
          <p:cNvSpPr txBox="1"/>
          <p:nvPr/>
        </p:nvSpPr>
        <p:spPr>
          <a:xfrm>
            <a:off x="304800" y="6019800"/>
            <a:ext cx="769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>
                <a:hlinkClick r:id="rId3"/>
              </a:rPr>
              <a:t>https://graphics.reuters.com/ENVIRONMENT-PLASTIC/0100B275155/index.html</a:t>
            </a:r>
            <a:r>
              <a:rPr lang="en-US" sz="14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DC2AC1-CD49-4ADA-9BA5-6156F46B3616}"/>
              </a:ext>
            </a:extLst>
          </p:cNvPr>
          <p:cNvSpPr txBox="1"/>
          <p:nvPr/>
        </p:nvSpPr>
        <p:spPr>
          <a:xfrm>
            <a:off x="457200" y="2396655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Drowning in plastic</a:t>
            </a:r>
          </a:p>
        </p:txBody>
      </p:sp>
    </p:spTree>
    <p:extLst>
      <p:ext uri="{BB962C8B-B14F-4D97-AF65-F5344CB8AC3E}">
        <p14:creationId xmlns:p14="http://schemas.microsoft.com/office/powerpoint/2010/main" val="905930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Powerful graphs: </a:t>
            </a:r>
            <a:r>
              <a:rPr lang="en-US" sz="3600" dirty="0" err="1"/>
              <a:t>Measels</a:t>
            </a:r>
            <a:r>
              <a:rPr lang="en-US" sz="3600" dirty="0"/>
              <a:t> and vaccines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667001"/>
            <a:ext cx="5166360" cy="3683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830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Visualizing the impact of health policy interventions</a:t>
            </a:r>
          </a:p>
          <a:p>
            <a:endParaRPr lang="en-US" dirty="0"/>
          </a:p>
          <a:p>
            <a:r>
              <a:rPr lang="en-US" sz="1400" dirty="0"/>
              <a:t>In 2015 </a:t>
            </a:r>
            <a:r>
              <a:rPr lang="en-US" sz="1400" dirty="0" err="1"/>
              <a:t>Tynan</a:t>
            </a:r>
            <a:r>
              <a:rPr lang="en-US" sz="1400" dirty="0"/>
              <a:t> </a:t>
            </a:r>
            <a:r>
              <a:rPr lang="en-US" sz="1400" dirty="0" err="1"/>
              <a:t>DeBold</a:t>
            </a:r>
            <a:r>
              <a:rPr lang="en-US" sz="1400" dirty="0"/>
              <a:t> &amp; </a:t>
            </a:r>
            <a:r>
              <a:rPr lang="en-US" sz="1400" dirty="0" err="1"/>
              <a:t>Dov</a:t>
            </a:r>
            <a:r>
              <a:rPr lang="en-US" sz="1400" dirty="0"/>
              <a:t> Friedman in the </a:t>
            </a:r>
            <a:r>
              <a:rPr lang="en-US" sz="1400" i="1" dirty="0"/>
              <a:t>Wall Street Journal  </a:t>
            </a:r>
            <a:r>
              <a:rPr lang="en-US" sz="1400" dirty="0"/>
              <a:t>show the effect of the introduction of vaccination programs in the US states on disease incidence, using color-coded heat maps for a variety of diseases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375590"/>
            <a:ext cx="754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4"/>
              </a:rPr>
              <a:t>http://graphics.wsj.com/infectious-diseases-and-vaccines/</a:t>
            </a:r>
            <a:r>
              <a:rPr lang="en-US" sz="14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2819400"/>
            <a:ext cx="3124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/>
              <a:t>Measles was decimated!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The message hits you between the eyes!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FF0000"/>
                </a:solidFill>
              </a:rPr>
              <a:t>Powerful graphs make comparison easy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In 2014, vaccination rates declined and measles re-emerged in those areas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FF0000"/>
                </a:solidFill>
              </a:rPr>
              <a:t>Effective graphs can cure ignorance, but not stupidity.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7604-93B8-4136-B9BD-D1CE89EE20B0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52950" y="2466975"/>
            <a:ext cx="1524000" cy="461665"/>
          </a:xfrm>
          <a:prstGeom prst="rect">
            <a:avLst/>
          </a:prstGeom>
          <a:solidFill>
            <a:srgbClr val="FFFF99">
              <a:alpha val="2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Before: 17.0 M cases, 1926--1963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00775" y="2462510"/>
            <a:ext cx="1600200" cy="461665"/>
          </a:xfrm>
          <a:prstGeom prst="rect">
            <a:avLst/>
          </a:prstGeom>
          <a:solidFill>
            <a:srgbClr val="FFFF99">
              <a:alpha val="2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After: 1.7 M cases, 1963--2015</a:t>
            </a:r>
          </a:p>
        </p:txBody>
      </p:sp>
    </p:spTree>
    <p:extLst>
      <p:ext uri="{BB962C8B-B14F-4D97-AF65-F5344CB8AC3E}">
        <p14:creationId xmlns:p14="http://schemas.microsoft.com/office/powerpoint/2010/main" val="315131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8671F-6FBF-4A35-8484-88DF04830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Police shooting deaths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6A82FB-BB82-4139-95AA-AC70F4A3F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8E50C4-B9FB-400C-8B88-B7A626A18D68}"/>
              </a:ext>
            </a:extLst>
          </p:cNvPr>
          <p:cNvSpPr txBox="1"/>
          <p:nvPr/>
        </p:nvSpPr>
        <p:spPr>
          <a:xfrm>
            <a:off x="304800" y="6356350"/>
            <a:ext cx="77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>
                <a:hlinkClick r:id="rId2"/>
              </a:rPr>
              <a:t>https://medium.com/two-n/visualizing-wapos-police-shooting-dataset-3792593f6be</a:t>
            </a:r>
            <a:r>
              <a:rPr lang="en-US" sz="1400" dirty="0"/>
              <a:t> </a:t>
            </a:r>
          </a:p>
        </p:txBody>
      </p:sp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5182E8C6-FD61-43EB-B59C-2FAD3F026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7" y="1133073"/>
            <a:ext cx="5309333" cy="514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982410-8782-4B38-8F1E-2756E76FF90A}"/>
              </a:ext>
            </a:extLst>
          </p:cNvPr>
          <p:cNvSpPr txBox="1"/>
          <p:nvPr/>
        </p:nvSpPr>
        <p:spPr>
          <a:xfrm>
            <a:off x="457200" y="1524000"/>
            <a:ext cx="2667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 of Washington Post database on 5500 police shooting deaths for Blacks vs. </a:t>
            </a:r>
            <a:r>
              <a:rPr lang="en-US" dirty="0">
                <a:solidFill>
                  <a:srgbClr val="FF0000"/>
                </a:solidFill>
              </a:rPr>
              <a:t>Whites</a:t>
            </a:r>
          </a:p>
          <a:p>
            <a:endParaRPr lang="en-US" dirty="0"/>
          </a:p>
          <a:p>
            <a:r>
              <a:rPr lang="en-US" dirty="0"/>
              <a:t>Plotting % of shooting vs. % of pop shows a clear &amp; disturbing pattern</a:t>
            </a:r>
          </a:p>
          <a:p>
            <a:endParaRPr lang="en-US" dirty="0"/>
          </a:p>
          <a:p>
            <a:r>
              <a:rPr lang="en-US" dirty="0"/>
              <a:t>Annotations help to tell the story</a:t>
            </a:r>
          </a:p>
        </p:txBody>
      </p:sp>
    </p:spTree>
    <p:extLst>
      <p:ext uri="{BB962C8B-B14F-4D97-AF65-F5344CB8AC3E}">
        <p14:creationId xmlns:p14="http://schemas.microsoft.com/office/powerpoint/2010/main" val="3533694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A4C04-53AA-4D09-9EA8-F566DE7CF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Their names: Interactive graphic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6E4120-3663-42D1-B979-405BC39A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A66FA21-C195-4027-91BB-6DB065E7A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8731"/>
            <a:ext cx="7408286" cy="4147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76B4FA-CEFF-4E96-BA81-1EA29885607C}"/>
              </a:ext>
            </a:extLst>
          </p:cNvPr>
          <p:cNvSpPr txBox="1"/>
          <p:nvPr/>
        </p:nvSpPr>
        <p:spPr>
          <a:xfrm>
            <a:off x="457200" y="1132114"/>
            <a:ext cx="8198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powerful as Yad Vashem &amp; the Washington D.C. Vietnam memorial, this list of 28,000 US fatal encounters with police  commands attention.</a:t>
            </a:r>
          </a:p>
          <a:p>
            <a:r>
              <a:rPr lang="en-US" dirty="0"/>
              <a:t>Each one is linked to a story or description. Classified by {Gender, Age, Cause}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A4927A-5462-413E-9B82-15FC371687FE}"/>
              </a:ext>
            </a:extLst>
          </p:cNvPr>
          <p:cNvSpPr txBox="1"/>
          <p:nvPr/>
        </p:nvSpPr>
        <p:spPr>
          <a:xfrm>
            <a:off x="685800" y="6362638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https://theirnames.org/</a:t>
            </a:r>
            <a:r>
              <a:rPr lang="en-US" sz="1400" dirty="0"/>
              <a:t>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252698-5AB3-41A5-9F1E-162B2063D30C}"/>
              </a:ext>
            </a:extLst>
          </p:cNvPr>
          <p:cNvCxnSpPr/>
          <p:nvPr/>
        </p:nvCxnSpPr>
        <p:spPr>
          <a:xfrm>
            <a:off x="1447800" y="3124200"/>
            <a:ext cx="3886200" cy="19812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066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25B9-2DC8-453E-BF08-85B702A084A5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altLang="en-US" sz="3200" dirty="0"/>
              <a:t>Presentation graph: Nightingale (1857)</a:t>
            </a:r>
          </a:p>
        </p:txBody>
      </p:sp>
      <p:pic>
        <p:nvPicPr>
          <p:cNvPr id="128004" name="Picture 4" descr="nightingale-hugh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715250" cy="520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5486400" y="2286000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3399FF"/>
                </a:solidFill>
              </a:rPr>
              <a:t>preventable</a:t>
            </a: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6840682" y="4205288"/>
            <a:ext cx="931718" cy="36933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wounds</a:t>
            </a: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5486400" y="35814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other</a:t>
            </a: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609600" y="5638800"/>
            <a:ext cx="3962400" cy="915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The best graphs pass the </a:t>
            </a:r>
            <a:r>
              <a:rPr lang="en-US" altLang="en-US" b="1" dirty="0" err="1"/>
              <a:t>Interocular</a:t>
            </a:r>
            <a:r>
              <a:rPr lang="en-US" altLang="en-US" b="1" dirty="0"/>
              <a:t> Traumatic Test</a:t>
            </a:r>
            <a:r>
              <a:rPr lang="en-US" altLang="en-US" dirty="0"/>
              <a:t>:  the message hits you between the eyes!</a:t>
            </a: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39000" y="1371600"/>
            <a:ext cx="158115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Before reform</a:t>
            </a:r>
          </a:p>
        </p:txBody>
      </p:sp>
      <p:sp>
        <p:nvSpPr>
          <p:cNvPr id="128010" name="Rectangle 10"/>
          <p:cNvSpPr>
            <a:spLocks noChangeArrowheads="1"/>
          </p:cNvSpPr>
          <p:nvPr/>
        </p:nvSpPr>
        <p:spPr bwMode="auto">
          <a:xfrm>
            <a:off x="381000" y="1371600"/>
            <a:ext cx="139065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After reform</a:t>
            </a:r>
          </a:p>
        </p:txBody>
      </p:sp>
    </p:spTree>
    <p:extLst>
      <p:ext uri="{BB962C8B-B14F-4D97-AF65-F5344CB8AC3E}">
        <p14:creationId xmlns:p14="http://schemas.microsoft.com/office/powerpoint/2010/main" val="357444456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Data graph: Nightingale (1857)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25</a:t>
            </a:fld>
            <a:endParaRPr lang="en-US"/>
          </a:p>
        </p:txBody>
      </p:sp>
      <p:pic>
        <p:nvPicPr>
          <p:cNvPr id="1026" name="Picture 2" descr="C:\Dropbox\Documents\TOGS\ch04-vital\fig\Nightingale-line-grap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438400"/>
            <a:ext cx="8480001" cy="38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999" y="12192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same, as a data graph, using time-series line plots</a:t>
            </a:r>
          </a:p>
          <a:p>
            <a:r>
              <a:rPr lang="en-US" dirty="0"/>
              <a:t>Some statisticians might prefer this today, but it doesn’t draw attention or interest as Flo’s original did.  </a:t>
            </a:r>
            <a:r>
              <a:rPr lang="en-US" dirty="0">
                <a:solidFill>
                  <a:srgbClr val="FF0000"/>
                </a:solidFill>
              </a:rPr>
              <a:t>It likely would not have roused British Parliament to act!</a:t>
            </a:r>
          </a:p>
        </p:txBody>
      </p:sp>
    </p:spTree>
    <p:extLst>
      <p:ext uri="{BB962C8B-B14F-4D97-AF65-F5344CB8AC3E}">
        <p14:creationId xmlns:p14="http://schemas.microsoft.com/office/powerpoint/2010/main" val="3581848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FCBE-A872-4771-BDB2-DA2783A084C2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altLang="en-US" sz="2800"/>
              <a:t>Rhetorical graph: Welfare income and Homeless deaths after the “Common Sense Revolution”</a:t>
            </a:r>
          </a:p>
        </p:txBody>
      </p:sp>
      <p:pic>
        <p:nvPicPr>
          <p:cNvPr id="18435" name="Picture 3" descr="commonse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8124825" cy="490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Line 4"/>
          <p:cNvSpPr>
            <a:spLocks noChangeShapeType="1"/>
          </p:cNvSpPr>
          <p:nvPr/>
        </p:nvSpPr>
        <p:spPr bwMode="auto">
          <a:xfrm flipV="1">
            <a:off x="838200" y="1524000"/>
            <a:ext cx="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V="1">
            <a:off x="2362200" y="1524000"/>
            <a:ext cx="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flipV="1">
            <a:off x="3962400" y="1524000"/>
            <a:ext cx="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flipV="1">
            <a:off x="6629400" y="1524000"/>
            <a:ext cx="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219200" y="1524000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400" b="1" dirty="0">
                <a:solidFill>
                  <a:srgbClr val="FF0000"/>
                </a:solidFill>
              </a:rPr>
              <a:t>Liberals</a:t>
            </a: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2895600" y="1524000"/>
            <a:ext cx="560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400" b="1" dirty="0">
                <a:solidFill>
                  <a:srgbClr val="FF0000"/>
                </a:solidFill>
              </a:rPr>
              <a:t>NDP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6934200" y="1498600"/>
            <a:ext cx="86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400" b="1" dirty="0">
                <a:solidFill>
                  <a:srgbClr val="FF0000"/>
                </a:solidFill>
              </a:rPr>
              <a:t>Liberals</a:t>
            </a: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4343400" y="1524000"/>
            <a:ext cx="2116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400" b="1">
                <a:solidFill>
                  <a:srgbClr val="FF0000"/>
                </a:solidFill>
              </a:rPr>
              <a:t>Conservatives (“CSR”)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143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Scott </a:t>
            </a:r>
            <a:r>
              <a:rPr lang="en-US" dirty="0" err="1"/>
              <a:t>Sorli</a:t>
            </a:r>
            <a:r>
              <a:rPr lang="en-US" dirty="0"/>
              <a:t> (2007)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F87A44-1E0B-D996-D3B0-2C7A62B66A04}"/>
              </a:ext>
            </a:extLst>
          </p:cNvPr>
          <p:cNvSpPr txBox="1"/>
          <p:nvPr/>
        </p:nvSpPr>
        <p:spPr>
          <a:xfrm>
            <a:off x="685800" y="3810000"/>
            <a:ext cx="1142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welfare payments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50FD54-5191-1BA2-68AD-85752BB4C595}"/>
              </a:ext>
            </a:extLst>
          </p:cNvPr>
          <p:cNvSpPr txBox="1"/>
          <p:nvPr/>
        </p:nvSpPr>
        <p:spPr>
          <a:xfrm>
            <a:off x="2895600" y="51816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homeless deaths</a:t>
            </a:r>
          </a:p>
        </p:txBody>
      </p:sp>
    </p:spTree>
    <p:extLst>
      <p:ext uri="{BB962C8B-B14F-4D97-AF65-F5344CB8AC3E}">
        <p14:creationId xmlns:p14="http://schemas.microsoft.com/office/powerpoint/2010/main" val="3930252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963E-AECB-4CD3-A9C1-9861A591F3CA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altLang="en-US"/>
              <a:t>Analysis graph: Deaths vs. Income</a:t>
            </a:r>
          </a:p>
        </p:txBody>
      </p:sp>
      <p:pic>
        <p:nvPicPr>
          <p:cNvPr id="22948" name="Picture 420" descr="commonsense-ggp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5191125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49" name="Text Box 421"/>
          <p:cNvSpPr txBox="1">
            <a:spLocks noChangeArrowheads="1"/>
          </p:cNvSpPr>
          <p:nvPr/>
        </p:nvSpPr>
        <p:spPr bwMode="auto">
          <a:xfrm>
            <a:off x="533400" y="1828800"/>
            <a:ext cx="297180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dirty="0"/>
              <a:t>Scatterplot of deaths vs. income</a:t>
            </a: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altLang="en-US" dirty="0"/>
              <a:t> Loess smooth + CI band</a:t>
            </a: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altLang="en-US" dirty="0"/>
              <a:t> Labels: year</a:t>
            </a: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altLang="en-US" dirty="0"/>
              <a:t> Color: party in power</a:t>
            </a:r>
          </a:p>
        </p:txBody>
      </p:sp>
      <p:sp>
        <p:nvSpPr>
          <p:cNvPr id="22950" name="Text Box 422"/>
          <p:cNvSpPr txBox="1">
            <a:spLocks noChangeArrowheads="1"/>
          </p:cNvSpPr>
          <p:nvPr/>
        </p:nvSpPr>
        <p:spPr bwMode="auto">
          <a:xfrm>
            <a:off x="555072" y="4032876"/>
            <a:ext cx="2895600" cy="11906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dirty="0"/>
              <a:t>The message here is interesting, but it lacks the power and eloquence of the original graph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5072" y="55626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well, the relationship of deaths to time &amp; party is lost</a:t>
            </a:r>
          </a:p>
        </p:txBody>
      </p:sp>
    </p:spTree>
    <p:extLst>
      <p:ext uri="{BB962C8B-B14F-4D97-AF65-F5344CB8AC3E}">
        <p14:creationId xmlns:p14="http://schemas.microsoft.com/office/powerpoint/2010/main" val="3675606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TAR_2002-10-19_NE01.pdf" descr="STAR_2002-10-19_NE0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891" y="-685800"/>
            <a:ext cx="5783109" cy="1018222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F12FE6-24CF-45E4-B64F-995D24ECD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09" y="152400"/>
            <a:ext cx="2987982" cy="1447800"/>
          </a:xfrm>
        </p:spPr>
        <p:txBody>
          <a:bodyPr>
            <a:normAutofit/>
          </a:bodyPr>
          <a:lstStyle/>
          <a:p>
            <a:r>
              <a:rPr lang="en-US" dirty="0"/>
              <a:t>Race &amp; Crime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6579DE-CA98-404B-BAAA-C06DF3EFAEF2}"/>
              </a:ext>
            </a:extLst>
          </p:cNvPr>
          <p:cNvSpPr txBox="1"/>
          <p:nvPr/>
        </p:nvSpPr>
        <p:spPr>
          <a:xfrm>
            <a:off x="381000" y="1981200"/>
            <a:ext cx="29798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Toronto Star </a:t>
            </a:r>
            <a:r>
              <a:rPr lang="en-US" dirty="0"/>
              <a:t>investigation of racial disparities in treatment by Toronto Police Services</a:t>
            </a:r>
          </a:p>
          <a:p>
            <a:endParaRPr lang="en-US" dirty="0"/>
          </a:p>
          <a:p>
            <a:r>
              <a:rPr lang="en-US" dirty="0"/>
              <a:t>FOI request </a:t>
            </a:r>
            <a:r>
              <a:rPr lang="en-US" dirty="0">
                <a:sym typeface="Symbol" panose="05050102010706020507" pitchFamily="18" charset="2"/>
              </a:rPr>
              <a:t> ½ M arrests, 1997—2002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Evidence for </a:t>
            </a:r>
            <a:r>
              <a:rPr lang="en-US" dirty="0">
                <a:solidFill>
                  <a:srgbClr val="0070C0"/>
                </a:solidFill>
                <a:sym typeface="Symbol" panose="05050102010706020507" pitchFamily="18" charset="2"/>
              </a:rPr>
              <a:t>racial profiling</a:t>
            </a:r>
            <a:r>
              <a:rPr lang="en-US" dirty="0">
                <a:sym typeface="Symbol" panose="05050102010706020507" pitchFamily="18" charset="2"/>
              </a:rPr>
              <a:t>?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Only look at</a:t>
            </a:r>
            <a:r>
              <a:rPr lang="en-US" dirty="0">
                <a:solidFill>
                  <a:srgbClr val="0070C0"/>
                </a:solidFill>
                <a:sym typeface="Symbol" panose="05050102010706020507" pitchFamily="18" charset="2"/>
              </a:rPr>
              <a:t> discretionary </a:t>
            </a:r>
            <a:r>
              <a:rPr lang="en-US" dirty="0">
                <a:sym typeface="Symbol" panose="05050102010706020507" pitchFamily="18" charset="2"/>
              </a:rPr>
              <a:t>charges: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Simple marijuana possession</a:t>
            </a:r>
          </a:p>
          <a:p>
            <a:r>
              <a:rPr lang="en-US" dirty="0">
                <a:sym typeface="Symbol" panose="05050102010706020507" pitchFamily="18" charset="2"/>
              </a:rPr>
              <a:t>Non-moving auto infractions</a:t>
            </a:r>
          </a:p>
        </p:txBody>
      </p:sp>
    </p:spTree>
    <p:extLst>
      <p:ext uri="{BB962C8B-B14F-4D97-AF65-F5344CB8AC3E}">
        <p14:creationId xmlns:p14="http://schemas.microsoft.com/office/powerpoint/2010/main" val="15946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dissolve/>
      </p:transition>
    </mc:Choice>
    <mc:Fallback xmlns="">
      <p:transition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Racial profiling: Analysis graph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191000" cy="5105400"/>
          </a:xfrm>
        </p:spPr>
        <p:txBody>
          <a:bodyPr/>
          <a:lstStyle/>
          <a:p>
            <a:r>
              <a:rPr lang="en-US" sz="2000" dirty="0"/>
              <a:t>Toronto Star (2002) study of police actions on a charge of simple possession of marijuana</a:t>
            </a:r>
          </a:p>
          <a:p>
            <a:pPr lvl="1"/>
            <a:r>
              <a:rPr lang="en-US" dirty="0"/>
              <a:t>release with a summons (Form 9) vs. hold for bail (Show cause)</a:t>
            </a:r>
          </a:p>
          <a:p>
            <a:pPr lvl="1"/>
            <a:r>
              <a:rPr lang="en-US" dirty="0"/>
              <a:t>Evidence for racial bias?</a:t>
            </a:r>
          </a:p>
          <a:p>
            <a:r>
              <a:rPr lang="en-US" dirty="0"/>
              <a:t>First graph: mosaic display</a:t>
            </a:r>
          </a:p>
          <a:p>
            <a:pPr lvl="1"/>
            <a:r>
              <a:rPr lang="en-US" dirty="0"/>
              <a:t>area ~ frequency</a:t>
            </a:r>
          </a:p>
          <a:p>
            <a:pPr lvl="1"/>
            <a:r>
              <a:rPr lang="en-US" dirty="0"/>
              <a:t>shading: ~ residual</a:t>
            </a:r>
          </a:p>
          <a:p>
            <a:pPr lvl="2"/>
            <a:r>
              <a:rPr lang="en-US" dirty="0" err="1">
                <a:solidFill>
                  <a:srgbClr val="0070C0"/>
                </a:solidFill>
              </a:rPr>
              <a:t>Obs</a:t>
            </a:r>
            <a:r>
              <a:rPr lang="en-US" dirty="0">
                <a:solidFill>
                  <a:srgbClr val="0070C0"/>
                </a:solidFill>
              </a:rPr>
              <a:t> &gt; Expected in blue</a:t>
            </a:r>
          </a:p>
          <a:p>
            <a:pPr lvl="2"/>
            <a:r>
              <a:rPr lang="en-US" dirty="0" err="1">
                <a:solidFill>
                  <a:srgbClr val="FF0000"/>
                </a:solidFill>
              </a:rPr>
              <a:t>Obs</a:t>
            </a:r>
            <a:r>
              <a:rPr lang="en-US" dirty="0">
                <a:solidFill>
                  <a:srgbClr val="FF0000"/>
                </a:solidFill>
              </a:rPr>
              <a:t> &lt; Expected in red</a:t>
            </a:r>
          </a:p>
          <a:p>
            <a:pPr lv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3886200" cy="533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1143000"/>
            <a:ext cx="4088679" cy="52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84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Introducing: 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219200"/>
            <a:ext cx="842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History of data visualization: </a:t>
            </a:r>
            <a:r>
              <a:rPr lang="en-US" i="1" dirty="0"/>
              <a:t>Les Chevaliers</a:t>
            </a:r>
            <a:r>
              <a:rPr lang="en-US" dirty="0"/>
              <a:t>; Friendly &amp; </a:t>
            </a:r>
            <a:r>
              <a:rPr lang="en-US" dirty="0" err="1"/>
              <a:t>Wainer</a:t>
            </a:r>
            <a:r>
              <a:rPr lang="en-US" dirty="0"/>
              <a:t> (2021)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49" y="1752600"/>
            <a:ext cx="2829635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752600"/>
            <a:ext cx="3395687" cy="1828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7604-93B8-4136-B9BD-D1CE89EE20B0}" type="slidenum">
              <a:rPr lang="en-US" smtClean="0"/>
              <a:t>3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68226" y="3787781"/>
            <a:ext cx="4277803" cy="2692196"/>
            <a:chOff x="568226" y="3787781"/>
            <a:chExt cx="4277803" cy="2692196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226" y="4229100"/>
              <a:ext cx="1921587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77563" y="3787781"/>
              <a:ext cx="42684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John Snow’s map of cholera  in London, 1854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6900" y="6172200"/>
              <a:ext cx="19122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original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88629" y="4114800"/>
            <a:ext cx="2057400" cy="2365177"/>
            <a:chOff x="2788629" y="4114800"/>
            <a:chExt cx="2057400" cy="2365177"/>
          </a:xfrm>
        </p:grpSpPr>
        <p:pic>
          <p:nvPicPr>
            <p:cNvPr id="13" name="Picture 3" descr="C:\Dropbox\Documents\OriginOfGraphicalSpecies\ch04-vital\fig\SnowMap-density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629" y="4114800"/>
              <a:ext cx="2057400" cy="205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788629" y="6172200"/>
              <a:ext cx="2057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modern enhancement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40990" y="3787781"/>
            <a:ext cx="3541096" cy="2907639"/>
            <a:chOff x="5340990" y="3787781"/>
            <a:chExt cx="3541096" cy="29076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7091" y="4229100"/>
              <a:ext cx="3036737" cy="1828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40990" y="3787781"/>
              <a:ext cx="3541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C. J. </a:t>
              </a:r>
              <a:r>
                <a:rPr lang="en-US" sz="1600" dirty="0" err="1"/>
                <a:t>Minard</a:t>
              </a:r>
              <a:r>
                <a:rPr lang="en-US" sz="1600" dirty="0"/>
                <a:t>: Flow maps of cotton trade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77091" y="6172200"/>
              <a:ext cx="2957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Visual explanation: What happened in the US Civil War?</a:t>
              </a:r>
            </a:p>
          </p:txBody>
        </p:sp>
      </p:grpSp>
      <p:pic>
        <p:nvPicPr>
          <p:cNvPr id="20" name="Picture 19" descr="Timeline&#10;&#10;Description automatically generated">
            <a:extLst>
              <a:ext uri="{FF2B5EF4-FFF2-40B4-BE49-F238E27FC236}">
                <a16:creationId xmlns:a16="http://schemas.microsoft.com/office/drawing/2014/main" id="{AC9EEF35-AC69-4C1F-9709-2B5E8B1DAF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29829"/>
            <a:ext cx="121003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0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Racial profiling: The process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133600"/>
            <a:ext cx="4710953" cy="4302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19200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to communicate these results most effectively?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the message?  What features are directly comprehensible to the audience?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" y="3746212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Graphic designer’s early attempts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2800" y="3860512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My early attempts</a:t>
            </a:r>
          </a:p>
        </p:txBody>
      </p:sp>
      <p:sp>
        <p:nvSpPr>
          <p:cNvPr id="8" name="Right Brace 7"/>
          <p:cNvSpPr/>
          <p:nvPr/>
        </p:nvSpPr>
        <p:spPr>
          <a:xfrm>
            <a:off x="6934200" y="2819400"/>
            <a:ext cx="228600" cy="266700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1981200" y="2743200"/>
            <a:ext cx="228600" cy="2590800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9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Racial profiling: Presentation graphic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04" y="2455367"/>
            <a:ext cx="6313334" cy="4046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43000"/>
            <a:ext cx="820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Together, we created this (nearly) </a:t>
            </a:r>
            <a:r>
              <a:rPr lang="en-US" dirty="0">
                <a:solidFill>
                  <a:srgbClr val="FF0000"/>
                </a:solidFill>
              </a:rPr>
              <a:t>self-explaining</a:t>
            </a:r>
            <a:r>
              <a:rPr lang="en-US" dirty="0"/>
              <a:t> infographic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876454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Title gives the main conclusion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8400" y="1676400"/>
            <a:ext cx="2414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Legend gives a layman’s description of shading levels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40386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Bar width ~ charges</a:t>
            </a:r>
          </a:p>
          <a:p>
            <a:r>
              <a:rPr lang="en-US" sz="1600" dirty="0"/>
              <a:t>Divided by % release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29718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Text description gives details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56388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numbers shown in the cells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95500" y="2161666"/>
            <a:ext cx="228600" cy="3911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Brace 13"/>
          <p:cNvSpPr/>
          <p:nvPr/>
        </p:nvSpPr>
        <p:spPr>
          <a:xfrm>
            <a:off x="2095500" y="2971800"/>
            <a:ext cx="160019" cy="6858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>
            <a:off x="2129790" y="4147417"/>
            <a:ext cx="160019" cy="6858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7" idx="2"/>
          </p:cNvCxnSpPr>
          <p:nvPr/>
        </p:nvCxnSpPr>
        <p:spPr>
          <a:xfrm flipH="1">
            <a:off x="7239000" y="2199620"/>
            <a:ext cx="216719" cy="6197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151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2C2A9-3369-4111-8976-C8B907C2D4D3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Why plot your data?</a:t>
            </a:r>
          </a:p>
        </p:txBody>
      </p:sp>
      <p:sp>
        <p:nvSpPr>
          <p:cNvPr id="168978" name="Text Box 18"/>
          <p:cNvSpPr txBox="1">
            <a:spLocks noChangeArrowheads="1"/>
          </p:cNvSpPr>
          <p:nvPr/>
        </p:nvSpPr>
        <p:spPr bwMode="auto">
          <a:xfrm>
            <a:off x="457200" y="1219200"/>
            <a:ext cx="7924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/>
              <a:t>Graphs help us to see </a:t>
            </a:r>
          </a:p>
          <a:p>
            <a:pPr>
              <a:spcBef>
                <a:spcPct val="50000"/>
              </a:spcBef>
            </a:pPr>
            <a:r>
              <a:rPr lang="en-US" altLang="en-US" sz="2400" dirty="0"/>
              <a:t>	</a:t>
            </a:r>
            <a:r>
              <a:rPr lang="en-US" altLang="en-US" sz="2400" b="1" dirty="0">
                <a:solidFill>
                  <a:srgbClr val="0000FF"/>
                </a:solidFill>
              </a:rPr>
              <a:t>patterns, trends, anomalies and other features</a:t>
            </a:r>
            <a:r>
              <a:rPr lang="en-US" altLang="en-US" sz="2400" dirty="0"/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2400" dirty="0"/>
              <a:t>not otherwise easily apparent from numerical summaries.</a:t>
            </a:r>
          </a:p>
        </p:txBody>
      </p:sp>
      <p:grpSp>
        <p:nvGrpSpPr>
          <p:cNvPr id="168984" name="Group 24"/>
          <p:cNvGrpSpPr>
            <a:grpSpLocks/>
          </p:cNvGrpSpPr>
          <p:nvPr/>
        </p:nvGrpSpPr>
        <p:grpSpPr bwMode="auto">
          <a:xfrm>
            <a:off x="914400" y="3200400"/>
            <a:ext cx="7620000" cy="2754313"/>
            <a:chOff x="576" y="1824"/>
            <a:chExt cx="4800" cy="1735"/>
          </a:xfrm>
        </p:grpSpPr>
        <p:pic>
          <p:nvPicPr>
            <p:cNvPr id="168973" name="Picture 13" descr="dec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824"/>
              <a:ext cx="3060" cy="1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68977" name="Group 17"/>
            <p:cNvGrpSpPr>
              <a:grpSpLocks/>
            </p:cNvGrpSpPr>
            <p:nvPr/>
          </p:nvGrpSpPr>
          <p:grpSpPr bwMode="auto">
            <a:xfrm>
              <a:off x="3840" y="1824"/>
              <a:ext cx="1536" cy="1728"/>
              <a:chOff x="3888" y="1584"/>
              <a:chExt cx="1536" cy="1728"/>
            </a:xfrm>
          </p:grpSpPr>
          <p:pic>
            <p:nvPicPr>
              <p:cNvPr id="168974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1920"/>
                <a:ext cx="414" cy="10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8975" name="AutoShape 15"/>
              <p:cNvSpPr>
                <a:spLocks noChangeArrowheads="1"/>
              </p:cNvSpPr>
              <p:nvPr/>
            </p:nvSpPr>
            <p:spPr bwMode="auto">
              <a:xfrm>
                <a:off x="4512" y="1680"/>
                <a:ext cx="816" cy="576"/>
              </a:xfrm>
              <a:prstGeom prst="wedgeRoundRectCallout">
                <a:avLst>
                  <a:gd name="adj1" fmla="val -54778"/>
                  <a:gd name="adj2" fmla="val 62153"/>
                  <a:gd name="adj3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altLang="en-US"/>
                  <a:t>Well, at least I noticed!</a:t>
                </a:r>
              </a:p>
            </p:txBody>
          </p:sp>
          <p:sp>
            <p:nvSpPr>
              <p:cNvPr id="168976" name="Rectangle 16"/>
              <p:cNvSpPr>
                <a:spLocks noChangeArrowheads="1"/>
              </p:cNvSpPr>
              <p:nvPr/>
            </p:nvSpPr>
            <p:spPr bwMode="auto">
              <a:xfrm>
                <a:off x="3888" y="1584"/>
                <a:ext cx="1536" cy="1728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68979" name="Picture 19" descr="dec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824"/>
              <a:ext cx="3060" cy="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8980" name="Group 20"/>
            <p:cNvGrpSpPr>
              <a:grpSpLocks/>
            </p:cNvGrpSpPr>
            <p:nvPr/>
          </p:nvGrpSpPr>
          <p:grpSpPr bwMode="auto">
            <a:xfrm>
              <a:off x="3840" y="1824"/>
              <a:ext cx="1536" cy="1728"/>
              <a:chOff x="3888" y="1584"/>
              <a:chExt cx="1536" cy="1728"/>
            </a:xfrm>
          </p:grpSpPr>
          <p:pic>
            <p:nvPicPr>
              <p:cNvPr id="168981" name="Picture 2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1920"/>
                <a:ext cx="414" cy="10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8982" name="AutoShape 22"/>
              <p:cNvSpPr>
                <a:spLocks noChangeArrowheads="1"/>
              </p:cNvSpPr>
              <p:nvPr/>
            </p:nvSpPr>
            <p:spPr bwMode="auto">
              <a:xfrm>
                <a:off x="4512" y="1680"/>
                <a:ext cx="816" cy="576"/>
              </a:xfrm>
              <a:prstGeom prst="wedgeRoundRectCallout">
                <a:avLst>
                  <a:gd name="adj1" fmla="val -54778"/>
                  <a:gd name="adj2" fmla="val 62153"/>
                  <a:gd name="adj3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altLang="en-US"/>
                  <a:t>Well, at least I noticed!</a:t>
                </a:r>
              </a:p>
            </p:txBody>
          </p:sp>
          <p:sp>
            <p:nvSpPr>
              <p:cNvPr id="168983" name="Rectangle 23"/>
              <p:cNvSpPr>
                <a:spLocks noChangeArrowheads="1"/>
              </p:cNvSpPr>
              <p:nvPr/>
            </p:nvSpPr>
            <p:spPr bwMode="auto">
              <a:xfrm>
                <a:off x="3888" y="1584"/>
                <a:ext cx="1536" cy="1728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914400" y="6096000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Source</a:t>
            </a:r>
            <a:r>
              <a:rPr lang="en-US" sz="1200" dirty="0"/>
              <a:t>: </a:t>
            </a:r>
            <a:r>
              <a:rPr lang="en-US" sz="1200" dirty="0">
                <a:hlinkClick r:id="rId5"/>
              </a:rPr>
              <a:t>http://xkcd.com/523/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717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B09A5-BDC7-4E85-92E1-C9988182D366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Why plot your data?</a:t>
            </a:r>
          </a:p>
        </p:txBody>
      </p:sp>
      <p:pic>
        <p:nvPicPr>
          <p:cNvPr id="25605" name="Picture 5" descr="3scat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664" y="3352800"/>
            <a:ext cx="8205787" cy="3021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876300" y="1219200"/>
            <a:ext cx="7772400" cy="193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/>
              <a:t>Three data sets with exactly the same bivariate summary statistics:</a:t>
            </a:r>
          </a:p>
          <a:p>
            <a:pPr>
              <a:spcBef>
                <a:spcPts val="300"/>
              </a:spcBef>
              <a:buFontTx/>
              <a:buChar char="•"/>
            </a:pPr>
            <a:r>
              <a:rPr lang="en-US" altLang="en-US" sz="2400" dirty="0"/>
              <a:t> </a:t>
            </a:r>
            <a:r>
              <a:rPr lang="en-US" altLang="en-US" sz="2000" dirty="0"/>
              <a:t>Same correlations, linear regression lines, </a:t>
            </a:r>
            <a:r>
              <a:rPr lang="en-US" altLang="en-US" sz="2000" dirty="0" err="1"/>
              <a:t>etc</a:t>
            </a:r>
            <a:endParaRPr lang="en-US" altLang="en-US" sz="2000" dirty="0"/>
          </a:p>
          <a:p>
            <a:pPr>
              <a:spcBef>
                <a:spcPts val="300"/>
              </a:spcBef>
              <a:buFontTx/>
              <a:buChar char="•"/>
            </a:pPr>
            <a:r>
              <a:rPr lang="en-US" altLang="en-US" sz="2000" dirty="0"/>
              <a:t> Indistinguishable from standard printed output</a:t>
            </a:r>
          </a:p>
          <a:p>
            <a:pPr>
              <a:spcBef>
                <a:spcPts val="300"/>
              </a:spcBef>
              <a:buFontTx/>
              <a:buChar char="•"/>
            </a:pPr>
            <a:r>
              <a:rPr lang="en-US" altLang="en-US" sz="2000" dirty="0"/>
              <a:t> Totally different interpretations!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894751" y="59436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Standard data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3561751" y="5981700"/>
            <a:ext cx="21082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r=0 but + 2 outliers</a:t>
            </a: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6457351" y="5981700"/>
            <a:ext cx="192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Lurking variable?</a:t>
            </a: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V="1">
            <a:off x="1123351" y="3962400"/>
            <a:ext cx="1752600" cy="1752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flipV="1">
            <a:off x="3866551" y="3962400"/>
            <a:ext cx="1752600" cy="1752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V="1">
            <a:off x="6609751" y="3962400"/>
            <a:ext cx="1752600" cy="1752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7883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BE2F4-EEE6-CAB8-F863-D7FD3C14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Datasaurus</a:t>
            </a:r>
            <a:r>
              <a:rPr lang="en-CA" dirty="0"/>
              <a:t> Dozen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149D4-17F8-D648-66E7-8D65B768C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 descr="A diagram of a horse&#10;&#10;Description automatically generated">
            <a:extLst>
              <a:ext uri="{FF2B5EF4-FFF2-40B4-BE49-F238E27FC236}">
                <a16:creationId xmlns:a16="http://schemas.microsoft.com/office/drawing/2014/main" id="{3A9BBA49-A722-4C77-F711-863654231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" y="2171700"/>
            <a:ext cx="7877175" cy="3162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D654A2-1F20-A9B4-6A20-3098AA68A1BF}"/>
              </a:ext>
            </a:extLst>
          </p:cNvPr>
          <p:cNvSpPr txBox="1"/>
          <p:nvPr/>
        </p:nvSpPr>
        <p:spPr>
          <a:xfrm>
            <a:off x="457200" y="10668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As it happens, it is also possible to create any number of datasets with the same means, standard deviations and correlations with nearly any shape you like — even a dinosaur!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F7EF3C-E102-3B1C-DAF0-AAB135BF3EA2}"/>
              </a:ext>
            </a:extLst>
          </p:cNvPr>
          <p:cNvSpPr txBox="1"/>
          <p:nvPr/>
        </p:nvSpPr>
        <p:spPr>
          <a:xfrm>
            <a:off x="633412" y="5791200"/>
            <a:ext cx="78771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Method: </a:t>
            </a:r>
            <a:r>
              <a:rPr lang="en-CA" sz="1400" dirty="0" err="1"/>
              <a:t>Matejka</a:t>
            </a:r>
            <a:r>
              <a:rPr lang="en-CA" sz="1400" dirty="0"/>
              <a:t> &amp; Fitzmaurice (2017). Same stats, different graphs. </a:t>
            </a:r>
            <a:r>
              <a:rPr lang="en-CA" sz="1400" i="1" dirty="0"/>
              <a:t>Proceedings of the 2017 CHI Conference on Human Factors in Computing Systems</a:t>
            </a:r>
            <a:r>
              <a:rPr lang="en-CA" sz="1400" dirty="0"/>
              <a:t>. </a:t>
            </a:r>
            <a:r>
              <a:rPr lang="en-CA" sz="1400" dirty="0">
                <a:hlinkClick r:id="rId3"/>
              </a:rPr>
              <a:t>https://doi.org/10.1145/3025453.3025912</a:t>
            </a:r>
            <a:r>
              <a:rPr lang="en-CA" sz="1400" dirty="0"/>
              <a:t> </a:t>
            </a:r>
          </a:p>
          <a:p>
            <a:r>
              <a:rPr lang="en-CA" sz="1400" dirty="0"/>
              <a:t>Image source:</a:t>
            </a:r>
            <a:r>
              <a:rPr lang="fr-FR" sz="1400" dirty="0"/>
              <a:t> </a:t>
            </a:r>
            <a:r>
              <a:rPr lang="fr-FR" sz="1400" dirty="0">
                <a:hlinkClick r:id="rId4"/>
              </a:rPr>
              <a:t>https://youtu.be/It4UA75z_KQ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017534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54F4-473F-43F7-B813-542F72CA00E5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US" altLang="en-US" sz="3200"/>
              <a:t>Comparing groups: Analysis vs. Presentation graphs</a:t>
            </a:r>
          </a:p>
        </p:txBody>
      </p:sp>
      <p:pic>
        <p:nvPicPr>
          <p:cNvPr id="165895" name="Picture 7" descr="dotbar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764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457200" y="1676400"/>
            <a:ext cx="3810000" cy="2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en-US"/>
              <a:t>Six different graphs for comparing groups in a one-way design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altLang="en-US"/>
              <a:t> which group means differ?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altLang="en-US"/>
              <a:t> equal variability?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altLang="en-US"/>
              <a:t> distribution shape?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altLang="en-US"/>
              <a:t> what do error bars mean?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altLang="en-US"/>
              <a:t> unusual observations?</a:t>
            </a:r>
          </a:p>
        </p:txBody>
      </p:sp>
      <p:sp>
        <p:nvSpPr>
          <p:cNvPr id="165897" name="Text Box 9"/>
          <p:cNvSpPr txBox="1">
            <a:spLocks noChangeArrowheads="1"/>
          </p:cNvSpPr>
          <p:nvPr/>
        </p:nvSpPr>
        <p:spPr bwMode="auto">
          <a:xfrm>
            <a:off x="381000" y="4800600"/>
            <a:ext cx="3733800" cy="14668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Never use dynamite plots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Always explain what error bars mean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Consider tradeoff between </a:t>
            </a:r>
            <a:r>
              <a:rPr lang="en-US" altLang="en-US" dirty="0">
                <a:solidFill>
                  <a:srgbClr val="FF0000"/>
                </a:solidFill>
              </a:rPr>
              <a:t>summarization &amp; exposure</a:t>
            </a:r>
          </a:p>
        </p:txBody>
      </p:sp>
    </p:spTree>
    <p:extLst>
      <p:ext uri="{BB962C8B-B14F-4D97-AF65-F5344CB8AC3E}">
        <p14:creationId xmlns:p14="http://schemas.microsoft.com/office/powerpoint/2010/main" val="3740678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BE7865-461C-4768-5181-8B482D64B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 descr="A collage of a cartoon character&#10;&#10;Description automatically generated">
            <a:extLst>
              <a:ext uri="{FF2B5EF4-FFF2-40B4-BE49-F238E27FC236}">
                <a16:creationId xmlns:a16="http://schemas.microsoft.com/office/drawing/2014/main" id="{11DF7106-511B-DD57-5FC1-68E859639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5353050" cy="5600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1BD91C-6F72-1CB5-2B01-1F452BFB18EC}"/>
              </a:ext>
            </a:extLst>
          </p:cNvPr>
          <p:cNvSpPr txBox="1"/>
          <p:nvPr/>
        </p:nvSpPr>
        <p:spPr>
          <a:xfrm>
            <a:off x="6248400" y="8382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70C0"/>
                </a:solidFill>
              </a:rPr>
              <a:t>Dynamite plots </a:t>
            </a:r>
            <a:r>
              <a:rPr lang="en-CA" dirty="0"/>
              <a:t>– </a:t>
            </a:r>
            <a:r>
              <a:rPr lang="en-CA" dirty="0" err="1"/>
              <a:t>barcharts</a:t>
            </a:r>
            <a:r>
              <a:rPr lang="en-CA" dirty="0"/>
              <a:t> with error bars provide little useful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858989-2D8A-E1C7-803B-36E999EC5208}"/>
              </a:ext>
            </a:extLst>
          </p:cNvPr>
          <p:cNvSpPr txBox="1"/>
          <p:nvPr/>
        </p:nvSpPr>
        <p:spPr>
          <a:xfrm>
            <a:off x="6355080" y="3711146"/>
            <a:ext cx="19964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70C0"/>
                </a:solidFill>
              </a:rPr>
              <a:t>Raincloud plots</a:t>
            </a:r>
            <a:r>
              <a:rPr lang="en-CA" dirty="0"/>
              <a:t>:</a:t>
            </a:r>
          </a:p>
          <a:p>
            <a:r>
              <a:rPr lang="en-CA" dirty="0"/>
              <a:t>Boxplots, violin plots show the important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Spread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Shape</a:t>
            </a:r>
          </a:p>
          <a:p>
            <a:r>
              <a:rPr lang="en-CA" dirty="0"/>
              <a:t>Dot plots show the data </a:t>
            </a:r>
          </a:p>
        </p:txBody>
      </p:sp>
    </p:spTree>
    <p:extLst>
      <p:ext uri="{BB962C8B-B14F-4D97-AF65-F5344CB8AC3E}">
        <p14:creationId xmlns:p14="http://schemas.microsoft.com/office/powerpoint/2010/main" val="3878865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6B9CE-9A9C-4599-B41C-B83C0C54867A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 altLang="en-US" sz="3200"/>
              <a:t>Presentation: Turning tables into graphs</a:t>
            </a:r>
          </a:p>
        </p:txBody>
      </p:sp>
      <p:pic>
        <p:nvPicPr>
          <p:cNvPr id="173060" name="Picture 4" descr="stevens_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288607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1" name="Picture 5" descr="stevens_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19312"/>
            <a:ext cx="4159250" cy="351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3810000" y="1295400"/>
            <a:ext cx="4953000" cy="6413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Graphs of model coefficients are often clearer than tables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5B0B5E-8B14-A04F-F746-B3410B848010}"/>
              </a:ext>
            </a:extLst>
          </p:cNvPr>
          <p:cNvSpPr txBox="1"/>
          <p:nvPr/>
        </p:nvSpPr>
        <p:spPr>
          <a:xfrm>
            <a:off x="4038600" y="59436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From: </a:t>
            </a:r>
            <a:r>
              <a:rPr lang="en-CA" sz="1200" dirty="0" err="1"/>
              <a:t>Kastellec</a:t>
            </a:r>
            <a:r>
              <a:rPr lang="en-CA" sz="1200" dirty="0"/>
              <a:t> &amp; Leoni, 2007. “Using Graphs Instead of Tables in Political Science.” </a:t>
            </a:r>
            <a:r>
              <a:rPr lang="en-CA" sz="1200" i="1" dirty="0"/>
              <a:t>Perspectives on Politics</a:t>
            </a:r>
            <a:r>
              <a:rPr lang="en-CA" sz="1200" dirty="0"/>
              <a:t> 5 (4): 755–71.</a:t>
            </a:r>
          </a:p>
          <a:p>
            <a:r>
              <a:rPr lang="en-CA" sz="1200" dirty="0"/>
              <a:t>See: The R </a:t>
            </a:r>
            <a:r>
              <a:rPr lang="en-CA" sz="1200" dirty="0" err="1"/>
              <a:t>dotwhisker</a:t>
            </a:r>
            <a:r>
              <a:rPr lang="en-CA" sz="1200" dirty="0"/>
              <a:t> pkg, </a:t>
            </a:r>
            <a:r>
              <a:rPr lang="en-CA" sz="1200" dirty="0">
                <a:hlinkClick r:id="rId4"/>
              </a:rPr>
              <a:t>https://fsolt.org/dotwhisker/</a:t>
            </a:r>
            <a:r>
              <a:rPr lang="en-CA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976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A949-CCEA-484A-BEF2-727E3FD5B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Semi-graphic tables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8A5FDB-8969-EEA8-5867-947407126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28B5BD5F-C942-3AE6-4546-6AC2719D0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18435"/>
            <a:ext cx="8305800" cy="35299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F7385-00B7-CA99-3570-371F481D04E0}"/>
              </a:ext>
            </a:extLst>
          </p:cNvPr>
          <p:cNvSpPr txBox="1"/>
          <p:nvPr/>
        </p:nvSpPr>
        <p:spPr>
          <a:xfrm>
            <a:off x="457200" y="12192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Tables can be made more visual by including mini-graphics in some table cells</a:t>
            </a:r>
          </a:p>
          <a:p>
            <a:r>
              <a:rPr lang="en-CA" dirty="0"/>
              <a:t>The original idea– </a:t>
            </a:r>
            <a:r>
              <a:rPr lang="en-CA" dirty="0">
                <a:solidFill>
                  <a:srgbClr val="0070C0"/>
                </a:solidFill>
              </a:rPr>
              <a:t>sparklines</a:t>
            </a:r>
            <a:r>
              <a:rPr lang="en-CA" dirty="0"/>
              <a:t> (Tufte), is now more general</a:t>
            </a:r>
          </a:p>
          <a:p>
            <a:endParaRPr lang="en-CA" dirty="0"/>
          </a:p>
          <a:p>
            <a:r>
              <a:rPr lang="en-CA" dirty="0"/>
              <a:t>A good solution for the </a:t>
            </a:r>
            <a:r>
              <a:rPr lang="en-CA" dirty="0">
                <a:solidFill>
                  <a:srgbClr val="0070C0"/>
                </a:solidFill>
              </a:rPr>
              <a:t>Table 1 problem </a:t>
            </a:r>
            <a:r>
              <a:rPr lang="en-CA" dirty="0"/>
              <a:t>– description of your sample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757590-5D37-26CF-EDE3-06A6F8A6C280}"/>
              </a:ext>
            </a:extLst>
          </p:cNvPr>
          <p:cNvSpPr txBox="1"/>
          <p:nvPr/>
        </p:nvSpPr>
        <p:spPr>
          <a:xfrm>
            <a:off x="762000" y="6248400"/>
            <a:ext cx="746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Image from: </a:t>
            </a:r>
            <a:r>
              <a:rPr lang="en-CA" sz="1400" dirty="0">
                <a:hlinkClick r:id="rId3"/>
              </a:rPr>
              <a:t>https://discourse.holoviz.org/t/add-sparkline-formatters-to-tabulator/3197</a:t>
            </a:r>
            <a:r>
              <a:rPr lang="en-CA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4159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E571D-8523-402F-9025-F796D8595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Graphs &amp; Information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559CC-2E26-46B7-A224-32ECE4180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343400"/>
          </a:xfrm>
        </p:spPr>
        <p:txBody>
          <a:bodyPr/>
          <a:lstStyle/>
          <a:p>
            <a:r>
              <a:rPr lang="en-US" dirty="0"/>
              <a:t>Graphs &amp; info displays should be viewed in relation to </a:t>
            </a:r>
            <a:r>
              <a:rPr lang="en-US" dirty="0">
                <a:solidFill>
                  <a:srgbClr val="0070C0"/>
                </a:solidFill>
              </a:rPr>
              <a:t>communication goals </a:t>
            </a:r>
            <a:r>
              <a:rPr lang="en-US" dirty="0"/>
              <a:t>&amp; </a:t>
            </a:r>
            <a:r>
              <a:rPr lang="en-US" dirty="0">
                <a:solidFill>
                  <a:srgbClr val="0070C0"/>
                </a:solidFill>
              </a:rPr>
              <a:t>audience</a:t>
            </a:r>
          </a:p>
          <a:p>
            <a:r>
              <a:rPr lang="en-US" dirty="0"/>
              <a:t>Some criteria for assessing:</a:t>
            </a:r>
          </a:p>
          <a:p>
            <a:pPr lvl="1"/>
            <a:r>
              <a:rPr lang="en-US" b="1" dirty="0"/>
              <a:t>comprehensibility</a:t>
            </a:r>
            <a:r>
              <a:rPr lang="en-US" dirty="0"/>
              <a:t>: does it make information as easy to understand as possible?</a:t>
            </a:r>
          </a:p>
          <a:p>
            <a:pPr lvl="1"/>
            <a:r>
              <a:rPr lang="en-US" b="1" dirty="0"/>
              <a:t>attention</a:t>
            </a:r>
            <a:r>
              <a:rPr lang="en-US" dirty="0"/>
              <a:t>: does the audience take notice?</a:t>
            </a:r>
          </a:p>
          <a:p>
            <a:pPr lvl="1"/>
            <a:r>
              <a:rPr lang="en-US" b="1" dirty="0"/>
              <a:t>aesthetics</a:t>
            </a:r>
            <a:r>
              <a:rPr lang="en-US" dirty="0"/>
              <a:t>: is it visually appealing?</a:t>
            </a:r>
          </a:p>
          <a:p>
            <a:pPr lvl="1"/>
            <a:r>
              <a:rPr lang="en-US" b="1" dirty="0"/>
              <a:t>memorability</a:t>
            </a:r>
            <a:r>
              <a:rPr lang="en-US" dirty="0"/>
              <a:t>: will they remember it?</a:t>
            </a:r>
          </a:p>
          <a:p>
            <a:pPr lvl="1"/>
            <a:r>
              <a:rPr lang="en-US" b="1" dirty="0"/>
              <a:t>behavior</a:t>
            </a:r>
            <a:r>
              <a:rPr lang="en-US" dirty="0"/>
              <a:t>: does it result in some desired action?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A6DFA-7F3C-4E4A-BE76-276A052CA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B8B4C-248C-4F9E-AD24-BCC3A1AE5996}"/>
              </a:ext>
            </a:extLst>
          </p:cNvPr>
          <p:cNvSpPr txBox="1"/>
          <p:nvPr/>
        </p:nvSpPr>
        <p:spPr>
          <a:xfrm>
            <a:off x="457200" y="58674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Ben Jones, To Optimize or to Satisfice in Data Visualization? </a:t>
            </a:r>
            <a:r>
              <a:rPr lang="en-US" sz="1400" dirty="0">
                <a:hlinkClick r:id="rId2"/>
              </a:rPr>
              <a:t>https://dataremixed.com/2016/01/optimize-or-satisfice-in-dataviz/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063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Varieties of information visualization</a:t>
            </a:r>
          </a:p>
          <a:p>
            <a:pPr lvl="1"/>
            <a:r>
              <a:rPr lang="en-US" dirty="0"/>
              <a:t>	Goals of visualization</a:t>
            </a:r>
          </a:p>
          <a:p>
            <a:pPr lvl="1"/>
            <a:r>
              <a:rPr lang="en-US" dirty="0"/>
              <a:t>	Survey of graphic forms</a:t>
            </a:r>
          </a:p>
          <a:p>
            <a:r>
              <a:rPr lang="en-US" dirty="0"/>
              <a:t>History of information visualization</a:t>
            </a:r>
          </a:p>
          <a:p>
            <a:pPr lvl="1"/>
            <a:r>
              <a:rPr lang="en-US" dirty="0"/>
              <a:t>“Those who don’t know history are doomed to plagiarize it”</a:t>
            </a:r>
          </a:p>
          <a:p>
            <a:r>
              <a:rPr lang="en-US" dirty="0"/>
              <a:t>Psychological models, theories and results</a:t>
            </a:r>
          </a:p>
          <a:p>
            <a:pPr lvl="1"/>
            <a:r>
              <a:rPr lang="en-US" dirty="0"/>
              <a:t>What can people see, </a:t>
            </a:r>
            <a:r>
              <a:rPr lang="en-US" dirty="0">
                <a:solidFill>
                  <a:srgbClr val="00B0F0"/>
                </a:solidFill>
              </a:rPr>
              <a:t>understand</a:t>
            </a:r>
            <a:r>
              <a:rPr lang="en-US" dirty="0"/>
              <a:t> and </a:t>
            </a:r>
            <a:r>
              <a:rPr lang="en-US" dirty="0">
                <a:solidFill>
                  <a:srgbClr val="00B0F0"/>
                </a:solidFill>
              </a:rPr>
              <a:t>remember</a:t>
            </a:r>
            <a:r>
              <a:rPr lang="en-US" dirty="0"/>
              <a:t> from data displays?</a:t>
            </a:r>
          </a:p>
          <a:p>
            <a:pPr lvl="1"/>
            <a:r>
              <a:rPr lang="en-US" dirty="0"/>
              <a:t>Perceptual aspects, cognitive aspects</a:t>
            </a:r>
          </a:p>
          <a:p>
            <a:r>
              <a:rPr lang="en-US" dirty="0"/>
              <a:t>Human factors research </a:t>
            </a:r>
          </a:p>
          <a:p>
            <a:pPr lvl="1"/>
            <a:r>
              <a:rPr lang="en-US" dirty="0"/>
              <a:t>How to tell what works for different tasks?</a:t>
            </a:r>
          </a:p>
          <a:p>
            <a:r>
              <a:rPr lang="en-US" dirty="0"/>
              <a:t>Software tools for information visualization (mainly R)</a:t>
            </a:r>
          </a:p>
          <a:p>
            <a:pPr lvl="1"/>
            <a:r>
              <a:rPr lang="en-US" dirty="0"/>
              <a:t>ggplot2; </a:t>
            </a:r>
            <a:r>
              <a:rPr lang="en-US" dirty="0" err="1"/>
              <a:t>tidyverse</a:t>
            </a:r>
            <a:endParaRPr lang="en-US" dirty="0"/>
          </a:p>
          <a:p>
            <a:r>
              <a:rPr lang="en-US" dirty="0"/>
              <a:t>Special topics</a:t>
            </a:r>
          </a:p>
          <a:p>
            <a:pPr lvl="1"/>
            <a:r>
              <a:rPr lang="en-US" dirty="0"/>
              <a:t>Visualizing uncertainty; Data journalism</a:t>
            </a:r>
          </a:p>
          <a:p>
            <a:pPr lvl="1"/>
            <a:r>
              <a:rPr lang="en-US" dirty="0"/>
              <a:t>Categorical data; High-D data; Dynamic and interactive methods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0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Effective data display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Make the data stand out</a:t>
            </a:r>
          </a:p>
          <a:p>
            <a:pPr lvl="1"/>
            <a:r>
              <a:rPr lang="en-US" sz="2000" dirty="0"/>
              <a:t>Fill the data region (axes, ranges)</a:t>
            </a:r>
          </a:p>
          <a:p>
            <a:pPr lvl="1"/>
            <a:r>
              <a:rPr lang="en-US" sz="2000" dirty="0"/>
              <a:t>Use visually distinct symbols (shape, color) for different groups</a:t>
            </a:r>
          </a:p>
          <a:p>
            <a:pPr lvl="1"/>
            <a:r>
              <a:rPr lang="en-US" sz="2000" dirty="0"/>
              <a:t>Avoid chart junk, heavy grid lines that detract from the data</a:t>
            </a:r>
          </a:p>
          <a:p>
            <a:r>
              <a:rPr lang="en-US" sz="2800" dirty="0"/>
              <a:t>Facilitate comparison</a:t>
            </a:r>
          </a:p>
          <a:p>
            <a:pPr lvl="1"/>
            <a:r>
              <a:rPr lang="en-US" sz="2000" dirty="0"/>
              <a:t>Emphasize the important comparisons visually </a:t>
            </a:r>
          </a:p>
          <a:p>
            <a:pPr lvl="1"/>
            <a:r>
              <a:rPr lang="en-US" sz="2000" dirty="0"/>
              <a:t>Side-by-side easier than in separate panels</a:t>
            </a:r>
          </a:p>
          <a:p>
            <a:pPr lvl="1"/>
            <a:r>
              <a:rPr lang="en-US" sz="2000" dirty="0"/>
              <a:t>“data” vs. a “standard” easier against a horizontal line</a:t>
            </a:r>
          </a:p>
          <a:p>
            <a:pPr lvl="1"/>
            <a:r>
              <a:rPr lang="en-US" sz="2000" dirty="0"/>
              <a:t>Show uncertainty where possible</a:t>
            </a:r>
          </a:p>
          <a:p>
            <a:r>
              <a:rPr lang="en-US" dirty="0"/>
              <a:t>Effect ordering</a:t>
            </a:r>
          </a:p>
          <a:p>
            <a:pPr lvl="1"/>
            <a:r>
              <a:rPr lang="en-US" sz="2000" dirty="0"/>
              <a:t>For variables and unordered factors, arrange them according to the </a:t>
            </a:r>
            <a:r>
              <a:rPr lang="en-US" sz="2000" dirty="0">
                <a:solidFill>
                  <a:srgbClr val="FF0000"/>
                </a:solidFill>
              </a:rPr>
              <a:t>effects</a:t>
            </a:r>
            <a:r>
              <a:rPr lang="en-US" sz="2000" dirty="0"/>
              <a:t> to be seen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BFA0-17C9-4887-B142-76D18401E0CE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21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D3BE0C-5DCB-8B41-F105-FB71F7504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Make visual comparisons easy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3AB2-EB76-4842-8B2D-239F5FCE76F2}" type="slidenum">
              <a:rPr lang="en-US" altLang="en-US" smtClean="0"/>
              <a:pPr/>
              <a:t>41</a:t>
            </a:fld>
            <a:endParaRPr lang="en-US" altLang="en-US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" y="1447800"/>
            <a:ext cx="7799387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4E918-EECF-A531-B9C6-56AC98F45595}"/>
              </a:ext>
            </a:extLst>
          </p:cNvPr>
          <p:cNvSpPr/>
          <p:nvPr/>
        </p:nvSpPr>
        <p:spPr>
          <a:xfrm>
            <a:off x="672306" y="1447800"/>
            <a:ext cx="5042694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0583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847C8-61E4-3383-48F2-634ECA5BD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Make visual comparisons </a:t>
            </a:r>
            <a:r>
              <a:rPr lang="en-CA" i="1" dirty="0"/>
              <a:t>easy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E32D8-97D0-05F6-A54D-DD59C7D7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122A431F-73DC-570A-A38E-F03EA0A1C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5" y="2125423"/>
            <a:ext cx="3946094" cy="3816000"/>
          </a:xfrm>
          <a:prstGeom prst="rect">
            <a:avLst/>
          </a:prstGeom>
        </p:spPr>
      </p:pic>
      <p:pic>
        <p:nvPicPr>
          <p:cNvPr id="7" name="Picture 6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102C6BFC-F318-C760-4120-9F1B1CA76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5" y="2127600"/>
            <a:ext cx="3928233" cy="381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521060-48B4-A624-58A5-20CF36659B6A}"/>
              </a:ext>
            </a:extLst>
          </p:cNvPr>
          <p:cNvSpPr txBox="1"/>
          <p:nvPr/>
        </p:nvSpPr>
        <p:spPr>
          <a:xfrm>
            <a:off x="457205" y="1066800"/>
            <a:ext cx="8229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QQ plots assess the degree to which data follows a particular distribution (normal, </a:t>
            </a:r>
            <a:r>
              <a:rPr lang="en-CA" dirty="0">
                <a:sym typeface="Symbol" panose="05050102010706020507" pitchFamily="18" charset="2"/>
              </a:rPr>
              <a:t>2)</a:t>
            </a:r>
          </a:p>
          <a:p>
            <a:r>
              <a:rPr lang="en-CA" dirty="0">
                <a:sym typeface="Symbol" panose="05050102010706020507" pitchFamily="18" charset="2"/>
              </a:rPr>
              <a:t>The reference line of equality is usually a 45</a:t>
            </a:r>
            <a:r>
              <a:rPr lang="en-CA" baseline="30000" dirty="0">
                <a:sym typeface="Symbol" panose="05050102010706020507" pitchFamily="18" charset="2"/>
              </a:rPr>
              <a:t>o</a:t>
            </a:r>
            <a:r>
              <a:rPr lang="en-CA" dirty="0">
                <a:sym typeface="Symbol" panose="05050102010706020507" pitchFamily="18" charset="2"/>
              </a:rPr>
              <a:t> line</a:t>
            </a:r>
          </a:p>
          <a:p>
            <a:r>
              <a:rPr lang="en-CA" dirty="0">
                <a:sym typeface="Symbol" panose="05050102010706020507" pitchFamily="18" charset="2"/>
              </a:rPr>
              <a:t>It is easier to see any departure in relation to a </a:t>
            </a:r>
            <a:r>
              <a:rPr lang="en-CA" dirty="0">
                <a:solidFill>
                  <a:srgbClr val="0070C0"/>
                </a:solidFill>
                <a:sym typeface="Symbol" panose="05050102010706020507" pitchFamily="18" charset="2"/>
              </a:rPr>
              <a:t>horizontal line </a:t>
            </a:r>
            <a:r>
              <a:rPr lang="en-CA" dirty="0">
                <a:sym typeface="Symbol" panose="05050102010706020507" pitchFamily="18" charset="2"/>
              </a:rPr>
              <a:t>at 0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0917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BEE2184-F6D0-C728-59BE-F1355C96F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Make comparisons </a:t>
            </a:r>
            <a:r>
              <a:rPr lang="en-CA" i="1" dirty="0"/>
              <a:t>direct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3AB2-EB76-4842-8B2D-239F5FCE76F2}" type="slidenum">
              <a:rPr lang="en-US" altLang="en-US" smtClean="0"/>
              <a:pPr/>
              <a:t>43</a:t>
            </a:fld>
            <a:endParaRPr lang="en-US" alt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8032666" cy="264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537376" y="5943600"/>
            <a:ext cx="8382000" cy="495300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700" dirty="0"/>
              <a:t>Published in: Ian Gordon; Sue Finch; </a:t>
            </a:r>
            <a:r>
              <a:rPr lang="en-US" altLang="en-US" sz="700" i="1" dirty="0"/>
              <a:t>Journal of Computational and Graphical Statistics</a:t>
            </a:r>
            <a:r>
              <a:rPr lang="en-US" altLang="en-US" sz="700" dirty="0"/>
              <a:t> </a:t>
            </a:r>
            <a:r>
              <a:rPr lang="en-US" altLang="en-US" sz="700" b="1" dirty="0"/>
              <a:t> 2015, </a:t>
            </a:r>
            <a:r>
              <a:rPr lang="en-US" altLang="en-US" sz="700" dirty="0"/>
              <a:t>24, 1210-1229.</a:t>
            </a:r>
          </a:p>
          <a:p>
            <a:r>
              <a:rPr lang="en-US" altLang="en-US" sz="700" dirty="0"/>
              <a:t>DOI: 10.1080/10618600.2014.989324</a:t>
            </a:r>
          </a:p>
          <a:p>
            <a:r>
              <a:rPr lang="en-US" altLang="en-US" sz="700" dirty="0"/>
              <a:t>Copyright © 2015 American Statistical Association, Institute of Mathematical Statistics, and Interface Foundation of North America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085671"/>
            <a:ext cx="8229600" cy="1015663"/>
          </a:xfrm>
          <a:prstGeom prst="rect">
            <a:avLst/>
          </a:prstGeom>
          <a:solidFill>
            <a:srgbClr val="FFFF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 points not bars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Connect similar by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Same panel rather than different panels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386743-C239-420A-9CB2-5DBED70AB449}"/>
              </a:ext>
            </a:extLst>
          </p:cNvPr>
          <p:cNvSpPr txBox="1"/>
          <p:nvPr/>
        </p:nvSpPr>
        <p:spPr>
          <a:xfrm>
            <a:off x="631466" y="2286000"/>
            <a:ext cx="4051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there evidence of an interaction here?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F40C47-9243-4998-960A-EDC1016C68F3}"/>
              </a:ext>
            </a:extLst>
          </p:cNvPr>
          <p:cNvSpPr txBox="1"/>
          <p:nvPr/>
        </p:nvSpPr>
        <p:spPr>
          <a:xfrm>
            <a:off x="2687541" y="53456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???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4565E-8E6D-47EB-A0FC-F6142F6F5EA5}"/>
              </a:ext>
            </a:extLst>
          </p:cNvPr>
          <p:cNvSpPr/>
          <p:nvPr/>
        </p:nvSpPr>
        <p:spPr>
          <a:xfrm>
            <a:off x="6477000" y="5345668"/>
            <a:ext cx="76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294927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C3D94-AB9D-4D41-851A-459B2232B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Direct labels vs. legends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00573C-3EBE-4266-921F-AC7D3897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FB6537-EF3F-470B-8D83-791957FBFDE3}"/>
              </a:ext>
            </a:extLst>
          </p:cNvPr>
          <p:cNvSpPr txBox="1"/>
          <p:nvPr/>
        </p:nvSpPr>
        <p:spPr>
          <a:xfrm>
            <a:off x="457200" y="12192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Direct labels </a:t>
            </a:r>
            <a:r>
              <a:rPr lang="en-US" dirty="0"/>
              <a:t>for points, lines and regions are usually easier and faster than </a:t>
            </a:r>
            <a:r>
              <a:rPr lang="en-US" dirty="0">
                <a:solidFill>
                  <a:srgbClr val="0070C0"/>
                </a:solidFill>
              </a:rPr>
              <a:t>legends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6458CE-0B09-481F-8219-4DE6F6265447}"/>
              </a:ext>
            </a:extLst>
          </p:cNvPr>
          <p:cNvSpPr txBox="1"/>
          <p:nvPr/>
        </p:nvSpPr>
        <p:spPr>
          <a:xfrm>
            <a:off x="457200" y="171271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/>
              <a:t>Give the names of the four groups shown in the line graph at left in </a:t>
            </a:r>
            <a:r>
              <a:rPr lang="en-US" altLang="en-US" sz="1600" dirty="0">
                <a:solidFill>
                  <a:srgbClr val="0070C0"/>
                </a:solidFill>
              </a:rPr>
              <a:t>top-to-bottom order</a:t>
            </a:r>
            <a:r>
              <a:rPr lang="en-US" altLang="en-US" sz="1600" dirty="0"/>
              <a:t>. (Answer: b, d, a, c.)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394CA-478B-49FE-8577-96C49381EA67}"/>
              </a:ext>
            </a:extLst>
          </p:cNvPr>
          <p:cNvSpPr txBox="1"/>
          <p:nvPr/>
        </p:nvSpPr>
        <p:spPr>
          <a:xfrm>
            <a:off x="609600" y="6085117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/>
              <a:t>Source: </a:t>
            </a:r>
            <a:r>
              <a:rPr lang="en-US" altLang="en-US" sz="1400" dirty="0" err="1"/>
              <a:t>Franconeri</a:t>
            </a:r>
            <a:r>
              <a:rPr lang="en-US" altLang="en-US" sz="1400" dirty="0"/>
              <a:t> </a:t>
            </a:r>
            <a:r>
              <a:rPr lang="en-US" altLang="en-US" sz="1400" dirty="0" err="1"/>
              <a:t>etal</a:t>
            </a:r>
            <a:r>
              <a:rPr lang="en-US" altLang="en-US" sz="1400" dirty="0"/>
              <a:t>. DOI: </a:t>
            </a:r>
            <a:r>
              <a:rPr lang="en-US" altLang="en-US" sz="1400" dirty="0">
                <a:hlinkClick r:id="rId2"/>
              </a:rPr>
              <a:t>10.1177/15291006211051956</a:t>
            </a: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381127-7A52-E069-3E04-5065F2F6B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621" y="3048000"/>
            <a:ext cx="1829779" cy="267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19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C3D94-AB9D-4D41-851A-459B2232B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Direct labels vs. legends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00573C-3EBE-4266-921F-AC7D3897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3C3F677-63D1-4154-9DA6-213214094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98" y="3161842"/>
            <a:ext cx="6635709" cy="307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B6537-EF3F-470B-8D83-791957FBFDE3}"/>
              </a:ext>
            </a:extLst>
          </p:cNvPr>
          <p:cNvSpPr txBox="1"/>
          <p:nvPr/>
        </p:nvSpPr>
        <p:spPr>
          <a:xfrm>
            <a:off x="457200" y="12192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 labels for points, lines and regions are usually easier and faster than legends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6458CE-0B09-481F-8219-4DE6F6265447}"/>
              </a:ext>
            </a:extLst>
          </p:cNvPr>
          <p:cNvSpPr txBox="1"/>
          <p:nvPr/>
        </p:nvSpPr>
        <p:spPr>
          <a:xfrm>
            <a:off x="457200" y="1712714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/>
              <a:t>Give the names of the four groups shown in the line graph at left in top-to-bottom order. (Answer: b, d, a, 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Now do the same for the graphs using </a:t>
            </a:r>
            <a:r>
              <a:rPr lang="en-US" sz="1600" dirty="0">
                <a:solidFill>
                  <a:srgbClr val="FF0000"/>
                </a:solidFill>
              </a:rPr>
              <a:t>color</a:t>
            </a:r>
            <a:r>
              <a:rPr lang="en-US" sz="1600" dirty="0"/>
              <a:t> or </a:t>
            </a:r>
            <a:r>
              <a:rPr lang="en-US" sz="1600" i="1" dirty="0"/>
              <a:t>shape</a:t>
            </a:r>
            <a:r>
              <a:rPr lang="en-US" sz="1600" dirty="0"/>
              <a:t> legends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You need to look back and forth between the graph and legend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394CA-478B-49FE-8577-96C49381EA67}"/>
              </a:ext>
            </a:extLst>
          </p:cNvPr>
          <p:cNvSpPr txBox="1"/>
          <p:nvPr/>
        </p:nvSpPr>
        <p:spPr>
          <a:xfrm>
            <a:off x="609600" y="6085117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/>
              <a:t>Source: </a:t>
            </a:r>
            <a:r>
              <a:rPr lang="en-US" altLang="en-US" sz="1400" dirty="0" err="1"/>
              <a:t>Franconeri</a:t>
            </a:r>
            <a:r>
              <a:rPr lang="en-US" altLang="en-US" sz="1400" dirty="0"/>
              <a:t> </a:t>
            </a:r>
            <a:r>
              <a:rPr lang="en-US" altLang="en-US" sz="1400" dirty="0" err="1"/>
              <a:t>etal</a:t>
            </a:r>
            <a:r>
              <a:rPr lang="en-US" altLang="en-US" sz="1400" dirty="0"/>
              <a:t>. DOI: </a:t>
            </a:r>
            <a:r>
              <a:rPr lang="en-US" altLang="en-US" sz="1400" dirty="0">
                <a:hlinkClick r:id="rId3"/>
              </a:rPr>
              <a:t>10.1177/15291006211051956</a:t>
            </a:r>
            <a:endParaRPr lang="en-US" sz="14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488FC4-9D40-7883-E1BD-CE56E7640A6E}"/>
              </a:ext>
            </a:extLst>
          </p:cNvPr>
          <p:cNvCxnSpPr/>
          <p:nvPr/>
        </p:nvCxnSpPr>
        <p:spPr>
          <a:xfrm>
            <a:off x="4114800" y="4876800"/>
            <a:ext cx="0" cy="8382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77304F-503B-C3ED-A88C-A872CE714E88}"/>
              </a:ext>
            </a:extLst>
          </p:cNvPr>
          <p:cNvCxnSpPr>
            <a:cxnSpLocks/>
          </p:cNvCxnSpPr>
          <p:nvPr/>
        </p:nvCxnSpPr>
        <p:spPr>
          <a:xfrm>
            <a:off x="4495800" y="4191000"/>
            <a:ext cx="0" cy="1524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DF7978-1D0B-4275-A55F-A10F5E7C1712}"/>
              </a:ext>
            </a:extLst>
          </p:cNvPr>
          <p:cNvCxnSpPr/>
          <p:nvPr/>
        </p:nvCxnSpPr>
        <p:spPr>
          <a:xfrm>
            <a:off x="4800600" y="5181600"/>
            <a:ext cx="0" cy="533400"/>
          </a:xfrm>
          <a:prstGeom prst="straightConnector1">
            <a:avLst/>
          </a:prstGeom>
          <a:ln>
            <a:solidFill>
              <a:srgbClr val="F1D4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9EED671-6A9E-E24D-1064-02D1F220901C}"/>
              </a:ext>
            </a:extLst>
          </p:cNvPr>
          <p:cNvCxnSpPr/>
          <p:nvPr/>
        </p:nvCxnSpPr>
        <p:spPr>
          <a:xfrm>
            <a:off x="5105400" y="4267200"/>
            <a:ext cx="0" cy="14478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0043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227B1D-A554-3EF2-9C28-6B755ADD4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Visualizing uncertainty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3AB2-EB76-4842-8B2D-239F5FCE76F2}" type="slidenum">
              <a:rPr lang="en-US" altLang="en-US" smtClean="0"/>
              <a:pPr/>
              <a:t>46</a:t>
            </a:fld>
            <a:endParaRPr lang="en-US" altLang="en-US"/>
          </a:p>
        </p:txBody>
      </p:sp>
      <p:pic>
        <p:nvPicPr>
          <p:cNvPr id="126978" name="Picture 2" descr="C:\Dropbox\Documents\6140\images\graphics\qqnor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18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1314271"/>
            <a:ext cx="7924800" cy="830997"/>
          </a:xfrm>
          <a:prstGeom prst="rect">
            <a:avLst/>
          </a:prstGeom>
          <a:solidFill>
            <a:srgbClr val="FFFF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Standard plots of observed vs. predicted lack a basis for assessment of 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Confidence envelopes indicate extent of deviation </a:t>
            </a:r>
            <a:r>
              <a:rPr lang="en-US" sz="1600" dirty="0" err="1"/>
              <a:t>wrt</a:t>
            </a:r>
            <a:r>
              <a:rPr lang="en-US" sz="1600" dirty="0"/>
              <a:t> a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Identify “noteworthy” observations to track them down</a:t>
            </a:r>
          </a:p>
        </p:txBody>
      </p:sp>
      <p:pic>
        <p:nvPicPr>
          <p:cNvPr id="126980" name="Picture 4" descr="C:\Dropbox\Documents\6140\images\graphics\qqPl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718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6024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Example: Normal QQ plots used to assess normality of data</a:t>
            </a:r>
          </a:p>
        </p:txBody>
      </p:sp>
    </p:spTree>
    <p:extLst>
      <p:ext uri="{BB962C8B-B14F-4D97-AF65-F5344CB8AC3E}">
        <p14:creationId xmlns:p14="http://schemas.microsoft.com/office/powerpoint/2010/main" val="8884279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A31E0-7981-33C8-7A0A-0A606ED7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Uncertainty: Theory &amp; simulation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CEFCF3-9F98-56D5-F742-FBBEF89E2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 descr="A graph of a line graph&#10;&#10;Description automatically generated">
            <a:extLst>
              <a:ext uri="{FF2B5EF4-FFF2-40B4-BE49-F238E27FC236}">
                <a16:creationId xmlns:a16="http://schemas.microsoft.com/office/drawing/2014/main" id="{829F08EB-6BDA-45C2-A9CC-939A95F7B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572000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999EDC-A5CF-117B-1882-F727A81CDD89}"/>
              </a:ext>
            </a:extLst>
          </p:cNvPr>
          <p:cNvSpPr txBox="1"/>
          <p:nvPr/>
        </p:nvSpPr>
        <p:spPr>
          <a:xfrm>
            <a:off x="5486400" y="1676400"/>
            <a:ext cx="32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 most cases, standard theory allows calculations of uncertainty intervals (confidence bands)</a:t>
            </a:r>
          </a:p>
          <a:p>
            <a:endParaRPr lang="en-CA" dirty="0"/>
          </a:p>
          <a:p>
            <a:r>
              <a:rPr lang="en-CA" dirty="0"/>
              <a:t>Simulation provides a theory-free alternative</a:t>
            </a:r>
          </a:p>
          <a:p>
            <a:endParaRPr lang="en-CA" dirty="0"/>
          </a:p>
          <a:p>
            <a:r>
              <a:rPr lang="en-CA" dirty="0"/>
              <a:t>Viewed as an animation gives a better sense of variation from sample to sample</a:t>
            </a:r>
          </a:p>
        </p:txBody>
      </p:sp>
    </p:spTree>
    <p:extLst>
      <p:ext uri="{BB962C8B-B14F-4D97-AF65-F5344CB8AC3E}">
        <p14:creationId xmlns:p14="http://schemas.microsoft.com/office/powerpoint/2010/main" val="20545633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 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Information presentation is always </a:t>
            </a:r>
            <a:r>
              <a:rPr lang="en-US" dirty="0">
                <a:solidFill>
                  <a:srgbClr val="FF0000"/>
                </a:solidFill>
              </a:rPr>
              <a:t>ordered</a:t>
            </a:r>
          </a:p>
          <a:p>
            <a:pPr lvl="1"/>
            <a:r>
              <a:rPr lang="en-US" sz="1800" dirty="0"/>
              <a:t>in </a:t>
            </a:r>
            <a:r>
              <a:rPr lang="en-US" sz="1800" dirty="0">
                <a:solidFill>
                  <a:srgbClr val="0070C0"/>
                </a:solidFill>
              </a:rPr>
              <a:t>time</a:t>
            </a:r>
            <a:r>
              <a:rPr lang="en-US" sz="1800" dirty="0"/>
              <a:t> or sequence (a talk or written paper)</a:t>
            </a:r>
          </a:p>
          <a:p>
            <a:pPr lvl="1"/>
            <a:r>
              <a:rPr lang="en-US" sz="1800" dirty="0"/>
              <a:t>in </a:t>
            </a:r>
            <a:r>
              <a:rPr lang="en-US" sz="1800" dirty="0">
                <a:solidFill>
                  <a:srgbClr val="0070C0"/>
                </a:solidFill>
              </a:rPr>
              <a:t>space</a:t>
            </a:r>
            <a:r>
              <a:rPr lang="en-US" sz="1800" dirty="0"/>
              <a:t> (table or graph)</a:t>
            </a:r>
          </a:p>
          <a:p>
            <a:pPr lvl="1"/>
            <a:r>
              <a:rPr lang="en-US" sz="1800" dirty="0"/>
              <a:t>Constraints of time &amp; space are dominant– can conceal or reveal the important message</a:t>
            </a:r>
          </a:p>
          <a:p>
            <a:r>
              <a:rPr lang="en-US" dirty="0"/>
              <a:t>Effect ordering for data display</a:t>
            </a:r>
          </a:p>
          <a:p>
            <a:pPr lvl="1"/>
            <a:r>
              <a:rPr lang="en-US" sz="1800" dirty="0"/>
              <a:t>Sort the data by the </a:t>
            </a:r>
            <a:r>
              <a:rPr lang="en-US" sz="1800" dirty="0">
                <a:solidFill>
                  <a:srgbClr val="FF0000"/>
                </a:solidFill>
              </a:rPr>
              <a:t>effects to be seen</a:t>
            </a:r>
          </a:p>
          <a:p>
            <a:pPr lvl="1"/>
            <a:r>
              <a:rPr lang="en-US" sz="1800" dirty="0"/>
              <a:t>Order the data to </a:t>
            </a:r>
            <a:r>
              <a:rPr lang="en-US" sz="1800" dirty="0">
                <a:solidFill>
                  <a:srgbClr val="FF0000"/>
                </a:solidFill>
              </a:rPr>
              <a:t>facilitate the task </a:t>
            </a:r>
            <a:r>
              <a:rPr lang="en-US" sz="1800" dirty="0"/>
              <a:t>at hand</a:t>
            </a:r>
          </a:p>
          <a:p>
            <a:pPr lvl="2"/>
            <a:r>
              <a:rPr lang="en-US" sz="1600" dirty="0"/>
              <a:t>lookup – find a value</a:t>
            </a:r>
          </a:p>
          <a:p>
            <a:pPr lvl="2"/>
            <a:r>
              <a:rPr lang="en-US" sz="1600" dirty="0"/>
              <a:t>comparison – which is greater?</a:t>
            </a:r>
          </a:p>
          <a:p>
            <a:pPr lvl="2"/>
            <a:r>
              <a:rPr lang="en-US" sz="1600" dirty="0"/>
              <a:t>detection – find patterns, trends, anomalies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8DE24-3F08-25A3-119F-CFCDF2B227FA}"/>
              </a:ext>
            </a:extLst>
          </p:cNvPr>
          <p:cNvSpPr txBox="1"/>
          <p:nvPr/>
        </p:nvSpPr>
        <p:spPr>
          <a:xfrm>
            <a:off x="762000" y="60198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Friendly &amp; Kwan (2003). Effect Ordering for Data Displays. </a:t>
            </a:r>
            <a:r>
              <a:rPr lang="en-CA" sz="1400" i="1" dirty="0"/>
              <a:t>Computational Statistics and Data Analysis</a:t>
            </a:r>
            <a:r>
              <a:rPr lang="en-CA" sz="1400" dirty="0"/>
              <a:t>, </a:t>
            </a:r>
            <a:r>
              <a:rPr lang="en-CA" sz="1400" b="1" dirty="0"/>
              <a:t>43</a:t>
            </a:r>
            <a:r>
              <a:rPr lang="en-CA" sz="1400" dirty="0"/>
              <a:t>, 509–539. DOI: </a:t>
            </a:r>
            <a:r>
              <a:rPr lang="en-CA" sz="1400" dirty="0">
                <a:hlinkClick r:id="rId2"/>
              </a:rPr>
              <a:t>10.1016/S0167-9473(02)00290-6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27325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Effect order failure: the </a:t>
            </a:r>
            <a:r>
              <a:rPr lang="en-US" sz="3600" i="1" dirty="0"/>
              <a:t>Challenger</a:t>
            </a:r>
            <a:r>
              <a:rPr lang="en-US" sz="3600" dirty="0"/>
              <a:t> disaster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Few events in history provide as compelling illustration of importance of appropriate ordering and display of information</a:t>
            </a:r>
          </a:p>
          <a:p>
            <a:pPr lvl="1"/>
            <a:r>
              <a:rPr lang="en-US" sz="1600" dirty="0"/>
              <a:t>On January 28, 1968, the space shuttle Challenger exploded on take-off.</a:t>
            </a:r>
          </a:p>
          <a:p>
            <a:pPr lvl="1"/>
            <a:r>
              <a:rPr lang="en-US" sz="1600" dirty="0"/>
              <a:t>The cause was later determined to be that rubber O-rings failed due to cold weather</a:t>
            </a:r>
          </a:p>
          <a:p>
            <a:r>
              <a:rPr lang="en-US" sz="2000" dirty="0"/>
              <a:t>Tables and charts presented to NASA by Thiokol engineers showed data from prior launches ordered by </a:t>
            </a:r>
            <a:r>
              <a:rPr lang="en-US" sz="2000" dirty="0">
                <a:solidFill>
                  <a:srgbClr val="0070C0"/>
                </a:solidFill>
              </a:rPr>
              <a:t>time</a:t>
            </a:r>
            <a:r>
              <a:rPr lang="en-US" sz="2000" dirty="0"/>
              <a:t> (launch number), rather than by </a:t>
            </a:r>
            <a:r>
              <a:rPr lang="en-US" sz="2000" dirty="0">
                <a:solidFill>
                  <a:srgbClr val="FF0000"/>
                </a:solidFill>
              </a:rPr>
              <a:t>temperature</a:t>
            </a:r>
            <a:r>
              <a:rPr lang="en-US" sz="2000" dirty="0"/>
              <a:t>—the crucial factor.</a:t>
            </a:r>
          </a:p>
          <a:p>
            <a:r>
              <a:rPr lang="en-US" sz="2000" dirty="0"/>
              <a:t>The engineers’ charts were also remarkable for </a:t>
            </a:r>
            <a:r>
              <a:rPr lang="en-US" sz="2000" dirty="0">
                <a:solidFill>
                  <a:srgbClr val="0070C0"/>
                </a:solidFill>
              </a:rPr>
              <a:t>information obfuscation</a:t>
            </a:r>
            <a:r>
              <a:rPr lang="en-US" sz="2000" dirty="0"/>
              <a:t>: “erosion depth” (O-ring damage), “blow-by” (soot on O-rings), …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14800"/>
            <a:ext cx="711389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C6596FA-D54B-5A94-3B26-B4D6EA8F5885}"/>
              </a:ext>
            </a:extLst>
          </p:cNvPr>
          <p:cNvCxnSpPr/>
          <p:nvPr/>
        </p:nvCxnSpPr>
        <p:spPr>
          <a:xfrm flipV="1">
            <a:off x="1156640" y="4953000"/>
            <a:ext cx="0" cy="114300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662B706-CC62-AE34-B934-F5472B5EA64F}"/>
              </a:ext>
            </a:extLst>
          </p:cNvPr>
          <p:cNvSpPr txBox="1"/>
          <p:nvPr/>
        </p:nvSpPr>
        <p:spPr>
          <a:xfrm rot="16200000">
            <a:off x="222766" y="531905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0070C0"/>
                </a:solidFill>
              </a:rPr>
              <a:t>t</a:t>
            </a:r>
            <a:r>
              <a:rPr lang="en-CA" b="1" dirty="0">
                <a:solidFill>
                  <a:srgbClr val="0070C0"/>
                </a:solidFill>
              </a:rPr>
              <a:t>i</a:t>
            </a:r>
            <a:r>
              <a:rPr lang="en-CA" dirty="0">
                <a:solidFill>
                  <a:srgbClr val="0070C0"/>
                </a:solidFill>
              </a:rPr>
              <a:t>me</a:t>
            </a:r>
          </a:p>
        </p:txBody>
      </p:sp>
    </p:spTree>
    <p:extLst>
      <p:ext uri="{BB962C8B-B14F-4D97-AF65-F5344CB8AC3E}">
        <p14:creationId xmlns:p14="http://schemas.microsoft.com/office/powerpoint/2010/main" val="3822016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Your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Weekly readings – see the course </a:t>
            </a:r>
            <a:r>
              <a:rPr lang="en-US" dirty="0">
                <a:hlinkClick r:id="rId2"/>
              </a:rPr>
              <a:t>web</a:t>
            </a:r>
            <a:r>
              <a:rPr lang="en-US" dirty="0"/>
              <a:t> site for updates</a:t>
            </a:r>
          </a:p>
          <a:p>
            <a:r>
              <a:rPr lang="en-US" dirty="0"/>
              <a:t>Discussion – no formal grade, but please contribute</a:t>
            </a:r>
          </a:p>
          <a:p>
            <a:r>
              <a:rPr lang="en-US" dirty="0"/>
              <a:t>Discussion leader (20%)</a:t>
            </a:r>
          </a:p>
          <a:p>
            <a:pPr lvl="1"/>
            <a:r>
              <a:rPr lang="en-US" dirty="0"/>
              <a:t>Each week 1-2 of you will lead a brief discussion on one of the readings or sub-topics (~ 5-8 min.)</a:t>
            </a:r>
          </a:p>
          <a:p>
            <a:pPr lvl="1"/>
            <a:r>
              <a:rPr lang="en-US" dirty="0"/>
              <a:t>Please sign up on the Google sheet, </a:t>
            </a:r>
            <a:r>
              <a:rPr lang="en-US" dirty="0">
                <a:hlinkClick r:id="rId3"/>
              </a:rPr>
              <a:t>https://bit.ly/3S6o9pP</a:t>
            </a:r>
            <a:r>
              <a:rPr lang="en-US" dirty="0"/>
              <a:t> </a:t>
            </a:r>
          </a:p>
          <a:p>
            <a:r>
              <a:rPr lang="en-US" dirty="0"/>
              <a:t>Class presentation (40%)</a:t>
            </a:r>
          </a:p>
          <a:p>
            <a:pPr lvl="1"/>
            <a:r>
              <a:rPr lang="en-US" dirty="0"/>
              <a:t>In the last 2 weeks, each person will give a ~ 20 min presentation on a topic of research, application or software related to data visualization</a:t>
            </a:r>
          </a:p>
          <a:p>
            <a:r>
              <a:rPr lang="en-US" dirty="0"/>
              <a:t>Research proposal (40%)</a:t>
            </a:r>
          </a:p>
          <a:p>
            <a:pPr lvl="1"/>
            <a:r>
              <a:rPr lang="en-US" dirty="0"/>
              <a:t>Prepare a brief research proposal on a data visualization topic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DB9C61-90E0-484F-8602-02F49EDC1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7ED563-E5DB-4937-BF78-7893C4D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260" y="228036"/>
            <a:ext cx="8793480" cy="63779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415" y="860028"/>
            <a:ext cx="4504644" cy="1324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Visual explanation: Physics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53415" y="2248823"/>
            <a:ext cx="4504644" cy="392813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2100" dirty="0">
                <a:solidFill>
                  <a:schemeClr val="accent1"/>
                </a:solidFill>
              </a:rPr>
              <a:t>NASA appointed members of the Rogers Commission to investigate the cause of the disaster</a:t>
            </a:r>
          </a:p>
          <a:p>
            <a:pPr indent="-228600">
              <a:lnSpc>
                <a:spcPct val="90000"/>
              </a:lnSpc>
            </a:pPr>
            <a:r>
              <a:rPr lang="en-US" sz="2100" dirty="0">
                <a:solidFill>
                  <a:schemeClr val="accent1"/>
                </a:solidFill>
              </a:rPr>
              <a:t>the noted physicist Richard Feynman discovered the cause: at low temperature, O-rings became brittle and were subject to failure</a:t>
            </a:r>
          </a:p>
          <a:p>
            <a:pPr indent="-228600">
              <a:lnSpc>
                <a:spcPct val="90000"/>
              </a:lnSpc>
            </a:pPr>
            <a:r>
              <a:rPr lang="en-US" sz="2100" dirty="0">
                <a:solidFill>
                  <a:schemeClr val="accent1"/>
                </a:solidFill>
              </a:rPr>
              <a:t>in his testimony, he demonstrated the effect by plunging a rubber O-ring into a cup of ice water</a:t>
            </a:r>
          </a:p>
          <a:p>
            <a:pPr indent="-228600">
              <a:lnSpc>
                <a:spcPct val="90000"/>
              </a:lnSpc>
            </a:pPr>
            <a:endParaRPr lang="en-US" sz="2100" dirty="0">
              <a:solidFill>
                <a:schemeClr val="accent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06B647-FE95-4550-8350-3D2180C62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0349" y="699706"/>
            <a:ext cx="3086100" cy="5477256"/>
          </a:xfrm>
          <a:prstGeom prst="rect">
            <a:avLst/>
          </a:prstGeom>
          <a:solidFill>
            <a:srgbClr val="FFFFFF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1" r="27193" b="2"/>
          <a:stretch/>
        </p:blipFill>
        <p:spPr>
          <a:xfrm>
            <a:off x="5642869" y="862763"/>
            <a:ext cx="2841061" cy="51511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62408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21225AB-15B9-4C79-A121-04D1DC7E2307}" type="slidenum">
              <a:rPr lang="en-US">
                <a:solidFill>
                  <a:schemeClr val="accent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50</a:t>
            </a:fld>
            <a:endParaRPr lang="en-US">
              <a:solidFill>
                <a:schemeClr val="accent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20270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 explanation: Graphics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Subsequent statistical analysis showed the relationship between launch temperature and O-ring failures</a:t>
            </a:r>
          </a:p>
          <a:p>
            <a:r>
              <a:rPr lang="en-US" sz="2000" dirty="0"/>
              <a:t>As Tufte (1997) notes: the fatal flaw was in the </a:t>
            </a:r>
            <a:r>
              <a:rPr lang="en-US" sz="2000" dirty="0">
                <a:solidFill>
                  <a:srgbClr val="0070C0"/>
                </a:solidFill>
              </a:rPr>
              <a:t>ordering</a:t>
            </a:r>
            <a:r>
              <a:rPr lang="en-US" sz="2000" dirty="0"/>
              <a:t> of the data.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762500" y="1740931"/>
            <a:ext cx="3899900" cy="3557237"/>
            <a:chOff x="3962400" y="1233883"/>
            <a:chExt cx="4700000" cy="406428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233883"/>
              <a:ext cx="4700000" cy="4064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3771900" y="331470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Challenger launch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62000" y="3657600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graph shown here is the result of a statistical model fit to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thick</a:t>
            </a:r>
            <a:r>
              <a:rPr lang="en-US" dirty="0"/>
              <a:t> line shows the predicted value of failure vs.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dotted lines show uncertainty of the predicted values</a:t>
            </a:r>
          </a:p>
        </p:txBody>
      </p:sp>
    </p:spTree>
    <p:extLst>
      <p:ext uri="{BB962C8B-B14F-4D97-AF65-F5344CB8AC3E}">
        <p14:creationId xmlns:p14="http://schemas.microsoft.com/office/powerpoint/2010/main" val="25636236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 graphic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20" y="2057400"/>
            <a:ext cx="7010760" cy="4026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presentation version of the previous graph alters the scales and describes  the story in text annotations</a:t>
            </a:r>
          </a:p>
        </p:txBody>
      </p:sp>
    </p:spTree>
    <p:extLst>
      <p:ext uri="{BB962C8B-B14F-4D97-AF65-F5344CB8AC3E}">
        <p14:creationId xmlns:p14="http://schemas.microsoft.com/office/powerpoint/2010/main" val="13216663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Graphic displays: Main effect 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To see trends, patterns, anomalies: </a:t>
            </a:r>
            <a:r>
              <a:rPr lang="en-US" sz="2000" b="1" dirty="0">
                <a:solidFill>
                  <a:srgbClr val="0070C0"/>
                </a:solidFill>
              </a:rPr>
              <a:t>Sort unordered factors by means or medians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67400" y="1796647"/>
            <a:ext cx="2971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on barley yields</a:t>
            </a:r>
          </a:p>
          <a:p>
            <a:r>
              <a:rPr lang="en-US" dirty="0"/>
              <a:t>10 varieties x 6 sites x 2 years</a:t>
            </a:r>
          </a:p>
          <a:p>
            <a:endParaRPr lang="en-US" dirty="0"/>
          </a:p>
          <a:p>
            <a:r>
              <a:rPr lang="en-US" dirty="0"/>
              <a:t>3-way dot plot, </a:t>
            </a:r>
            <a:r>
              <a:rPr lang="en-US" dirty="0">
                <a:solidFill>
                  <a:srgbClr val="00B0F0"/>
                </a:solidFill>
              </a:rPr>
              <a:t>sorted by main effect means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Which site has the highest yield?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Which variety is highest on average?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Which site stands out in pattern over year?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" y="1828800"/>
            <a:ext cx="5108095" cy="45252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2209800"/>
            <a:ext cx="838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Variety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6F1F21-9FCA-E3AF-93CD-395D0739820A}"/>
              </a:ext>
            </a:extLst>
          </p:cNvPr>
          <p:cNvSpPr/>
          <p:nvPr/>
        </p:nvSpPr>
        <p:spPr>
          <a:xfrm>
            <a:off x="3581400" y="3505200"/>
            <a:ext cx="1981200" cy="12192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092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Tabular displays: Main effect 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Tables are often presented with rows/cols ordered </a:t>
            </a:r>
            <a:r>
              <a:rPr lang="en-US" sz="2000" dirty="0">
                <a:solidFill>
                  <a:srgbClr val="FF0000"/>
                </a:solidFill>
              </a:rPr>
              <a:t>alphabetically</a:t>
            </a:r>
          </a:p>
          <a:p>
            <a:pPr lvl="1"/>
            <a:r>
              <a:rPr lang="en-US" sz="1800" dirty="0"/>
              <a:t>good for lookup</a:t>
            </a:r>
          </a:p>
          <a:p>
            <a:pPr lvl="1"/>
            <a:r>
              <a:rPr lang="en-US" sz="1800" dirty="0"/>
              <a:t>bad for seeing patterns, trends, anomalies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06" y="2362200"/>
            <a:ext cx="7409524" cy="40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658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Tabular displays: Main effect 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Better: sort rows/cols by means/medians</a:t>
            </a:r>
          </a:p>
          <a:p>
            <a:r>
              <a:rPr lang="en-US" sz="2000" dirty="0"/>
              <a:t>Shade cells according to residual from additive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09800"/>
            <a:ext cx="7457143" cy="420952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60AB1E9-6BC4-7720-9932-500CEF1DA734}"/>
              </a:ext>
            </a:extLst>
          </p:cNvPr>
          <p:cNvCxnSpPr/>
          <p:nvPr/>
        </p:nvCxnSpPr>
        <p:spPr>
          <a:xfrm>
            <a:off x="8305800" y="3733800"/>
            <a:ext cx="0" cy="2286000"/>
          </a:xfrm>
          <a:prstGeom prst="straightConnector1">
            <a:avLst/>
          </a:prstGeom>
          <a:ln w="222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565F3C0-34DE-C3F3-C182-3A6A71A09D79}"/>
              </a:ext>
            </a:extLst>
          </p:cNvPr>
          <p:cNvCxnSpPr/>
          <p:nvPr/>
        </p:nvCxnSpPr>
        <p:spPr>
          <a:xfrm>
            <a:off x="2743200" y="6553200"/>
            <a:ext cx="4495800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4741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Tabular displays: Main effect 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Yield difference, </a:t>
            </a:r>
            <a:r>
              <a:rPr lang="el-GR" sz="2000" dirty="0"/>
              <a:t>Δ</a:t>
            </a:r>
            <a:r>
              <a:rPr lang="en-US" sz="2000" dirty="0" err="1"/>
              <a:t>y</a:t>
            </a:r>
            <a:r>
              <a:rPr lang="en-US" sz="2000" baseline="-25000" dirty="0" err="1"/>
              <a:t>ij</a:t>
            </a:r>
            <a:r>
              <a:rPr lang="en-US" sz="2000" dirty="0"/>
              <a:t> = 1931 – 1932 by Variety &amp; Site</a:t>
            </a:r>
          </a:p>
          <a:p>
            <a:pPr marL="400050" lvl="1" indent="0">
              <a:buNone/>
            </a:pPr>
            <a:r>
              <a:rPr lang="en-US" sz="1600" b="1" dirty="0"/>
              <a:t>Ordered:</a:t>
            </a:r>
            <a:r>
              <a:rPr lang="en-US" sz="1600" dirty="0"/>
              <a:t> by row and column means; </a:t>
            </a:r>
            <a:r>
              <a:rPr lang="en-US" sz="1600" b="1" dirty="0"/>
              <a:t>shaded:</a:t>
            </a:r>
            <a:r>
              <a:rPr lang="en-US" sz="1600" dirty="0"/>
              <a:t> by value (|</a:t>
            </a:r>
            <a:r>
              <a:rPr lang="el-GR" sz="1600" dirty="0"/>
              <a:t> Δ</a:t>
            </a:r>
            <a:r>
              <a:rPr lang="en-US" sz="1600" dirty="0" err="1"/>
              <a:t>y</a:t>
            </a:r>
            <a:r>
              <a:rPr lang="en-US" sz="1600" baseline="-25000" dirty="0" err="1"/>
              <a:t>ij</a:t>
            </a:r>
            <a:r>
              <a:rPr lang="en-US" sz="1600" dirty="0"/>
              <a:t> | &gt; {2,3} × </a:t>
            </a:r>
            <a:r>
              <a:rPr lang="el-GR" sz="1600" dirty="0"/>
              <a:t>σ</a:t>
            </a:r>
            <a:r>
              <a:rPr lang="en-US" sz="1600" dirty="0"/>
              <a:t> (</a:t>
            </a:r>
            <a:r>
              <a:rPr lang="el-GR" sz="1600" dirty="0"/>
              <a:t>Δ</a:t>
            </a:r>
            <a:r>
              <a:rPr lang="en-US" sz="1600" dirty="0" err="1"/>
              <a:t>y</a:t>
            </a:r>
            <a:r>
              <a:rPr lang="en-US" sz="1600" baseline="-25000" dirty="0" err="1"/>
              <a:t>ij</a:t>
            </a:r>
            <a:r>
              <a:rPr lang="en-US" sz="1600" dirty="0"/>
              <a:t> ) )</a:t>
            </a:r>
          </a:p>
          <a:p>
            <a:pPr marL="400050" lvl="1" indent="0">
              <a:buNone/>
            </a:pPr>
            <a:r>
              <a:rPr lang="en-US" sz="1600" dirty="0"/>
              <a:t>What features stand out?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90800"/>
            <a:ext cx="7093334" cy="39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81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Graphical display: Two-way tables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5295238" cy="5363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1219200"/>
            <a:ext cx="28194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Tukey</a:t>
            </a:r>
            <a:r>
              <a:rPr lang="en-US" sz="2000" dirty="0"/>
              <a:t> two-way plot of average barley yield</a:t>
            </a:r>
          </a:p>
          <a:p>
            <a:endParaRPr lang="en-US" dirty="0"/>
          </a:p>
          <a:p>
            <a:r>
              <a:rPr lang="en-US" dirty="0"/>
              <a:t>If there is no interaction,</a:t>
            </a:r>
          </a:p>
          <a:p>
            <a:r>
              <a:rPr lang="en-US" dirty="0"/>
              <a:t>     </a:t>
            </a:r>
            <a:r>
              <a:rPr lang="en-US" dirty="0" err="1"/>
              <a:t>y</a:t>
            </a:r>
            <a:r>
              <a:rPr lang="en-US" baseline="-25000" dirty="0" err="1"/>
              <a:t>ij</a:t>
            </a:r>
            <a:r>
              <a:rPr lang="en-US" dirty="0"/>
              <a:t> = </a:t>
            </a:r>
            <a:r>
              <a:rPr lang="el-GR" dirty="0"/>
              <a:t>μ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baseline="-25000" dirty="0"/>
              <a:t>site</a:t>
            </a:r>
            <a:r>
              <a:rPr lang="en-US" dirty="0"/>
              <a:t> + </a:t>
            </a:r>
            <a:r>
              <a:rPr lang="el-GR" dirty="0"/>
              <a:t>β</a:t>
            </a:r>
            <a:r>
              <a:rPr lang="en-US" baseline="-25000" dirty="0"/>
              <a:t>variety</a:t>
            </a:r>
          </a:p>
          <a:p>
            <a:endParaRPr lang="en-US" baseline="-25000" dirty="0"/>
          </a:p>
          <a:p>
            <a:r>
              <a:rPr lang="en-US" dirty="0"/>
              <a:t>Site &amp; variety effects sorted automatically</a:t>
            </a:r>
          </a:p>
          <a:p>
            <a:r>
              <a:rPr lang="en-US" dirty="0"/>
              <a:t>Effects are spaced by fitted values</a:t>
            </a:r>
          </a:p>
          <a:p>
            <a:endParaRPr lang="en-US" dirty="0"/>
          </a:p>
          <a:p>
            <a:r>
              <a:rPr lang="en-US" dirty="0"/>
              <a:t>More variation among sites than varieties</a:t>
            </a:r>
          </a:p>
          <a:p>
            <a:r>
              <a:rPr lang="en-US" dirty="0"/>
              <a:t>Waseca best, by a wide margin</a:t>
            </a:r>
          </a:p>
        </p:txBody>
      </p:sp>
    </p:spTree>
    <p:extLst>
      <p:ext uri="{BB962C8B-B14F-4D97-AF65-F5344CB8AC3E}">
        <p14:creationId xmlns:p14="http://schemas.microsoft.com/office/powerpoint/2010/main" val="11779164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Multivariate data: correlation 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Arrange </a:t>
            </a:r>
            <a:r>
              <a:rPr lang="en-US" b="1" i="1" dirty="0"/>
              <a:t>variables</a:t>
            </a:r>
            <a:r>
              <a:rPr lang="en-US" dirty="0"/>
              <a:t> so that:</a:t>
            </a:r>
          </a:p>
          <a:p>
            <a:pPr lvl="1"/>
            <a:r>
              <a:rPr lang="en-US" dirty="0"/>
              <a:t>Similar variables are contiguous</a:t>
            </a:r>
          </a:p>
          <a:p>
            <a:pPr lvl="1"/>
            <a:r>
              <a:rPr lang="en-US" dirty="0"/>
              <a:t>Ordered to show patterns of relations</a:t>
            </a:r>
          </a:p>
          <a:p>
            <a:r>
              <a:rPr lang="en-US" dirty="0"/>
              <a:t>Arrange </a:t>
            </a:r>
            <a:r>
              <a:rPr lang="en-US" b="1" i="1" dirty="0"/>
              <a:t>observations</a:t>
            </a:r>
            <a:r>
              <a:rPr lang="en-US" dirty="0"/>
              <a:t> so that:</a:t>
            </a:r>
          </a:p>
          <a:p>
            <a:pPr lvl="1"/>
            <a:r>
              <a:rPr lang="en-US" dirty="0"/>
              <a:t>Similar variables are contiguous</a:t>
            </a:r>
          </a:p>
          <a:p>
            <a:pPr lvl="1"/>
            <a:r>
              <a:rPr lang="en-US" dirty="0"/>
              <a:t>Ordered to show patterns of relations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842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Correlation matrices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1905000"/>
            <a:ext cx="7467600" cy="2092881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cor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(bb)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Assists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Atbat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Errors   Hits    Homer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logSal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Putouts    RBI   Runs  Walks   Years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Assists  1.0000 0.3421  0.70350 0.3040 -0.16160  0.0500 -0.0434 0.0629  0.179 0.1025 -0.0851</a:t>
            </a:r>
          </a:p>
          <a:p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Atbat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0.3421 1.0000  0.32558 0.9640  0.55510  0.4149  0.3096 0.7960  0.900 0.6244  0.0127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Errors   0.7035 0.3256  1.00000 0.2799 -0.00974 -0.0208  0.0753 0.1502  0.193 0.0819 -0.1565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Hits     0.3040 0.9640  0.27988 1.0000  0.53063  0.4496  0.2997 0.7885  0.911 0.5873  0.0186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Homer   -0.1616 0.5551 -0.00974 0.5306  1.00000  0.3398  0.2509 0.8491  0.631 0.4405  0.1135</a:t>
            </a:r>
          </a:p>
          <a:p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logSal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0.0500 0.4149 -0.02080 0.4496  0.33983  1.0000  0.2245 0.4441  0.426 0.4324  0.5374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Putouts -0.0434 0.3096  0.07531 0.2997  0.25093  0.2245  1.0000 0.3121  0.271 0.2809 -0.0200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RBI      0.0629 0.7960  0.15015 0.7885  0.84911  0.4441  0.3121 1.0000  0.779 0.5695  0.1297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Runs     0.1793 0.8998  0.19261 0.9106  0.63108  0.4256  0.2712 0.7787  1.000 0.6970 -0.0120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Walks    0.1025 0.6244  0.08194 0.5873  0.44045  0.4324  0.2809 0.5695  0.697 1.0000  0.1348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Years   -0.0851 0.0127 -0.15651 0.0186  0.11349  0.5374 -0.0200 0.1297 -0.012 0.1348  1.0000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4572000"/>
            <a:ext cx="6324600" cy="2092881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&gt; round(100*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cor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(bb))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Assists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Atbat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Errors Hits Homer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logSal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Putouts RBI Runs Walks Years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Assists     100    34     70   30   -16      5      -4   6   18    10    -9</a:t>
            </a:r>
          </a:p>
          <a:p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Atbat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34   100     33   96    56     41      31  80   90    62     1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Errors       70    33    100   28    -1     -2       8  15   19     8   -16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Hits         30    96     28  100    53     45      30  79   91    59     2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Homer       -16    56     -1   53   100     34      25  85   63    44    11</a:t>
            </a:r>
          </a:p>
          <a:p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logSal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5    41     -2   45    34    100      22  44   43    43    54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Putouts      -4    31      8   30    25     22     100  31   27    28    -2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RBI           6    80     15   79    85     44      31 100   78    57    13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Runs         18    90     19   91    63     43      27  78  100    70    -1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Walks        10    62      8   59    44     43      28  57   70   100    13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Years        -9     1    -16    2    11     54      -2  13   -1    13   100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229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Baseball data: Batting, fielding and (log) Salary</a:t>
            </a:r>
          </a:p>
          <a:p>
            <a:r>
              <a:rPr lang="en-US" sz="1600" dirty="0"/>
              <a:t>Nobody wants to see all those decimals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085439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are going to present the numbers, round a lot</a:t>
            </a:r>
          </a:p>
        </p:txBody>
      </p:sp>
    </p:spTree>
    <p:extLst>
      <p:ext uri="{BB962C8B-B14F-4D97-AF65-F5344CB8AC3E}">
        <p14:creationId xmlns:p14="http://schemas.microsoft.com/office/powerpoint/2010/main" val="19921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Books </a:t>
            </a:r>
            <a:r>
              <a:rPr lang="en-US"/>
              <a:t>&amp; Readings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23336" y="1192292"/>
            <a:ext cx="8246531" cy="1097280"/>
            <a:chOff x="440269" y="1371600"/>
            <a:chExt cx="8246531" cy="1097280"/>
          </a:xfrm>
        </p:grpSpPr>
        <p:sp>
          <p:nvSpPr>
            <p:cNvPr id="7" name="TextBox 6"/>
            <p:cNvSpPr txBox="1"/>
            <p:nvPr/>
          </p:nvSpPr>
          <p:spPr>
            <a:xfrm>
              <a:off x="1447800" y="1371600"/>
              <a:ext cx="7239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Colin Ware, </a:t>
              </a:r>
              <a:r>
                <a:rPr lang="en-US" i="1" dirty="0"/>
                <a:t>Information Visualization</a:t>
              </a:r>
              <a:r>
                <a:rPr lang="en-US" dirty="0"/>
                <a:t>, 3</a:t>
              </a:r>
              <a:r>
                <a:rPr lang="en-US" baseline="30000" dirty="0"/>
                <a:t>rd</a:t>
              </a:r>
              <a:r>
                <a:rPr lang="en-US" dirty="0"/>
                <a:t> Ed.</a:t>
              </a:r>
            </a:p>
            <a:p>
              <a:r>
                <a:rPr lang="en-US" sz="1400" dirty="0"/>
                <a:t>What perceptual science has to say about data visualization, from a bottom-up perspective</a:t>
              </a:r>
            </a:p>
            <a:p>
              <a:r>
                <a:rPr lang="en-US" sz="1200" dirty="0"/>
                <a:t>Course notes at: </a:t>
              </a:r>
              <a:r>
                <a:rPr lang="en-US" sz="1200" dirty="0">
                  <a:hlinkClick r:id="rId2"/>
                </a:rPr>
                <a:t>http://ccom.unh.edu/vislab/VisCourse/index.html</a:t>
              </a:r>
              <a:r>
                <a:rPr lang="en-US" sz="1200" dirty="0"/>
                <a:t> </a:t>
              </a:r>
            </a:p>
          </p:txBody>
        </p:sp>
        <p:pic>
          <p:nvPicPr>
            <p:cNvPr id="1026" name="Picture 2" descr="C:\Dropbox\Documents\6135\images\books\war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269" y="1371600"/>
              <a:ext cx="857250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58871" y="2487385"/>
            <a:ext cx="8310996" cy="1097280"/>
            <a:chOff x="358871" y="2590800"/>
            <a:chExt cx="8310996" cy="1097280"/>
          </a:xfrm>
        </p:grpSpPr>
        <p:sp>
          <p:nvSpPr>
            <p:cNvPr id="13" name="TextBox 12"/>
            <p:cNvSpPr txBox="1"/>
            <p:nvPr/>
          </p:nvSpPr>
          <p:spPr>
            <a:xfrm>
              <a:off x="1430867" y="2819400"/>
              <a:ext cx="7239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Alberto Cairo, </a:t>
              </a:r>
              <a:r>
                <a:rPr lang="en-US" i="1" dirty="0"/>
                <a:t>The Truthful Art</a:t>
              </a:r>
              <a:endParaRPr lang="en-US" dirty="0"/>
            </a:p>
            <a:p>
              <a:r>
                <a:rPr lang="en-US" sz="1400" dirty="0"/>
                <a:t>Information graphics from a communication perspective</a:t>
              </a:r>
            </a:p>
            <a:p>
              <a:r>
                <a:rPr lang="en-US" sz="1200" dirty="0"/>
                <a:t>Blog: </a:t>
              </a:r>
              <a:r>
                <a:rPr lang="en-US" sz="1200" dirty="0">
                  <a:hlinkClick r:id="rId4"/>
                </a:rPr>
                <a:t>http://www.thefunctionalart.com/</a:t>
              </a:r>
              <a:r>
                <a:rPr lang="en-US" sz="1200" dirty="0"/>
                <a:t> </a:t>
              </a:r>
            </a:p>
          </p:txBody>
        </p:sp>
        <p:pic>
          <p:nvPicPr>
            <p:cNvPr id="1029" name="Picture 5" descr="C:\Dropbox\Documents\6135\images\books\Cairo-TruthfulArt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71" y="2590800"/>
              <a:ext cx="921715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488475" y="5257800"/>
            <a:ext cx="8118775" cy="1097280"/>
            <a:chOff x="488475" y="5257800"/>
            <a:chExt cx="8118775" cy="109728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475" y="5257800"/>
              <a:ext cx="718719" cy="109728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47799" y="5257800"/>
              <a:ext cx="71594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Hadley Wickham, </a:t>
              </a:r>
              <a:r>
                <a:rPr lang="en-US" i="1" dirty="0"/>
                <a:t>ggplot2: Elegant graphics for data analysis</a:t>
              </a:r>
              <a:r>
                <a:rPr lang="en-US" dirty="0"/>
                <a:t>, 2nd Ed.</a:t>
              </a:r>
            </a:p>
            <a:p>
              <a:r>
                <a:rPr lang="en-US" sz="1200" dirty="0"/>
                <a:t>1st Ed: Online, </a:t>
              </a:r>
              <a:r>
                <a:rPr lang="en-US" sz="1200" dirty="0">
                  <a:hlinkClick r:id="rId7"/>
                </a:rPr>
                <a:t>http://ggplot2.org/book/</a:t>
              </a:r>
              <a:r>
                <a:rPr lang="en-US" sz="1200" dirty="0"/>
                <a:t> </a:t>
              </a:r>
            </a:p>
            <a:p>
              <a:r>
                <a:rPr lang="en-US" sz="1200" dirty="0"/>
                <a:t>ggplot2 Quick Reference: </a:t>
              </a:r>
              <a:r>
                <a:rPr lang="en-US" sz="1200" dirty="0">
                  <a:hlinkClick r:id="rId8"/>
                </a:rPr>
                <a:t>http://sape.inf.usi.ch/quick-reference/ggplot2/</a:t>
              </a:r>
              <a:r>
                <a:rPr lang="en-US" sz="1200" dirty="0"/>
                <a:t> </a:t>
              </a:r>
            </a:p>
            <a:p>
              <a:r>
                <a:rPr lang="en-US" sz="1200" dirty="0"/>
                <a:t>Complete ggplot2 documentation: </a:t>
              </a:r>
              <a:r>
                <a:rPr lang="en-US" sz="1200" dirty="0">
                  <a:hlinkClick r:id="rId9"/>
                </a:rPr>
                <a:t>http://docs.ggplot2.org/current/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9533EA-2C75-8177-A2A6-C81BD3676BA0}"/>
              </a:ext>
            </a:extLst>
          </p:cNvPr>
          <p:cNvGrpSpPr/>
          <p:nvPr/>
        </p:nvGrpSpPr>
        <p:grpSpPr>
          <a:xfrm>
            <a:off x="304800" y="3782478"/>
            <a:ext cx="7975833" cy="1277510"/>
            <a:chOff x="304800" y="3855849"/>
            <a:chExt cx="7975833" cy="1277510"/>
          </a:xfrm>
        </p:grpSpPr>
        <p:sp>
          <p:nvSpPr>
            <p:cNvPr id="5" name="Rectangle 4"/>
            <p:cNvSpPr/>
            <p:nvPr/>
          </p:nvSpPr>
          <p:spPr>
            <a:xfrm>
              <a:off x="1498833" y="3886200"/>
              <a:ext cx="67818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dirty="0"/>
                <a:t>Claus Wilke, </a:t>
              </a:r>
              <a:r>
                <a:rPr lang="en-CA" i="1" dirty="0"/>
                <a:t>Fundamentals of Data Visualization</a:t>
              </a:r>
            </a:p>
            <a:p>
              <a:r>
                <a:rPr lang="en-CA" sz="1400" dirty="0"/>
                <a:t>Well thought out, a wide range of topics, good practical advice, lots of examples.</a:t>
              </a:r>
            </a:p>
            <a:p>
              <a:r>
                <a:rPr lang="en-CA" sz="1400" dirty="0"/>
                <a:t>Online version: </a:t>
              </a:r>
              <a:r>
                <a:rPr lang="en-CA" sz="1400" dirty="0">
                  <a:hlinkClick r:id="rId10"/>
                </a:rPr>
                <a:t>https://clauswilke.com/dataviz/</a:t>
              </a:r>
              <a:r>
                <a:rPr lang="en-CA" sz="1400" dirty="0"/>
                <a:t>  </a:t>
              </a:r>
            </a:p>
            <a:p>
              <a:r>
                <a:rPr lang="en-US" sz="1400" dirty="0"/>
                <a:t>Course notes: </a:t>
              </a:r>
              <a:r>
                <a:rPr lang="en-US" sz="1400" dirty="0">
                  <a:hlinkClick r:id="rId11"/>
                </a:rPr>
                <a:t>https://wilkelab.org/SDS375/</a:t>
              </a:r>
              <a:r>
                <a:rPr lang="en-US" sz="1400" dirty="0"/>
                <a:t> </a:t>
              </a:r>
            </a:p>
          </p:txBody>
        </p:sp>
        <p:pic>
          <p:nvPicPr>
            <p:cNvPr id="11" name="Picture 10" descr="A colorful bird on a branch&#10;&#10;Description automatically generated">
              <a:extLst>
                <a:ext uri="{FF2B5EF4-FFF2-40B4-BE49-F238E27FC236}">
                  <a16:creationId xmlns:a16="http://schemas.microsoft.com/office/drawing/2014/main" id="{AD6830F9-5D7D-2FA6-D77A-2AB151199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855849"/>
              <a:ext cx="975786" cy="1277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62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Correlation ordering: </a:t>
            </a:r>
            <a:r>
              <a:rPr lang="en-US" dirty="0" err="1"/>
              <a:t>corrgrams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19200"/>
            <a:ext cx="4097143" cy="1457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95599"/>
            <a:ext cx="3713333" cy="3533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3716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Rendering</a:t>
            </a:r>
            <a:r>
              <a:rPr lang="en-US" dirty="0"/>
              <a:t>: a correlation value can be displayed in different ways, for different tasks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29718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Correlation ordering</a:t>
            </a:r>
            <a:r>
              <a:rPr lang="en-US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PCA finds weighted sums of variable to maximize variance accounted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Angles between vectors reflect the correlations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/>
              </a:rPr>
              <a:t> </a:t>
            </a:r>
            <a:r>
              <a:rPr lang="en-US" dirty="0"/>
              <a:t>Arrange variables in the order of their angles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25B50-A10A-415D-A564-DA06CC1D4501}"/>
              </a:ext>
            </a:extLst>
          </p:cNvPr>
          <p:cNvSpPr txBox="1"/>
          <p:nvPr/>
        </p:nvSpPr>
        <p:spPr>
          <a:xfrm>
            <a:off x="533400" y="6019800"/>
            <a:ext cx="3941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Friendly (2002), </a:t>
            </a:r>
            <a:r>
              <a:rPr lang="en-US" sz="1400" i="1" dirty="0" err="1"/>
              <a:t>Corrgrams</a:t>
            </a:r>
            <a:r>
              <a:rPr lang="en-US" sz="1400" i="1" dirty="0"/>
              <a:t>: Exploratory displays for correlation matrices, </a:t>
            </a:r>
            <a:r>
              <a:rPr lang="en-US" sz="1400" dirty="0"/>
              <a:t>American Statistician.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055152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Baseball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1371600"/>
            <a:ext cx="4768095" cy="4994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828800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 </a:t>
            </a:r>
            <a:r>
              <a:rPr lang="en-US" dirty="0" err="1"/>
              <a:t>corrgram</a:t>
            </a:r>
            <a:r>
              <a:rPr lang="en-US" dirty="0"/>
              <a:t> display of the correlations among the baseball statistics, with the variables ordered </a:t>
            </a:r>
            <a:r>
              <a:rPr lang="en-US" dirty="0">
                <a:solidFill>
                  <a:srgbClr val="FF0000"/>
                </a:solidFill>
              </a:rPr>
              <a:t>alphabetically</a:t>
            </a:r>
          </a:p>
        </p:txBody>
      </p:sp>
    </p:spTree>
    <p:extLst>
      <p:ext uri="{BB962C8B-B14F-4D97-AF65-F5344CB8AC3E}">
        <p14:creationId xmlns:p14="http://schemas.microsoft.com/office/powerpoint/2010/main" val="9710814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Baseball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1371600"/>
            <a:ext cx="4760000" cy="4970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828800"/>
            <a:ext cx="32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same display, with the variables sorted according to the angles between vectors in the PCA</a:t>
            </a:r>
          </a:p>
          <a:p>
            <a:endParaRPr lang="en-US" dirty="0"/>
          </a:p>
          <a:p>
            <a:r>
              <a:rPr lang="en-US" dirty="0"/>
              <a:t>Not that dramatic, but it isolates the positive &amp; negative correlations</a:t>
            </a:r>
          </a:p>
        </p:txBody>
      </p:sp>
    </p:spTree>
    <p:extLst>
      <p:ext uri="{BB962C8B-B14F-4D97-AF65-F5344CB8AC3E}">
        <p14:creationId xmlns:p14="http://schemas.microsoft.com/office/powerpoint/2010/main" val="33965776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in clothing&#10;&#10;Description automatically generated">
            <a:extLst>
              <a:ext uri="{FF2B5EF4-FFF2-40B4-BE49-F238E27FC236}">
                <a16:creationId xmlns:a16="http://schemas.microsoft.com/office/drawing/2014/main" id="{0239CC6A-03F3-A8B5-62E4-6168A16B3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B751D1-CA72-D968-A87D-EC88C91C3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1225AB-15B9-4C79-A121-04D1DC7E230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7588CE-6466-82BE-41D3-1C7D5E798D03}"/>
              </a:ext>
            </a:extLst>
          </p:cNvPr>
          <p:cNvSpPr/>
          <p:nvPr/>
        </p:nvSpPr>
        <p:spPr>
          <a:xfrm>
            <a:off x="609600" y="1859340"/>
            <a:ext cx="3505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Good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BE4411-0CDA-17A1-5B0B-8B5DC62E86B5}"/>
              </a:ext>
            </a:extLst>
          </p:cNvPr>
          <p:cNvSpPr/>
          <p:nvPr/>
        </p:nvSpPr>
        <p:spPr>
          <a:xfrm>
            <a:off x="6019800" y="1981200"/>
            <a:ext cx="3505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Evil</a:t>
            </a:r>
          </a:p>
        </p:txBody>
      </p:sp>
    </p:spTree>
    <p:extLst>
      <p:ext uri="{BB962C8B-B14F-4D97-AF65-F5344CB8AC3E}">
        <p14:creationId xmlns:p14="http://schemas.microsoft.com/office/powerpoint/2010/main" val="352756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Good/excellent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Like good writing, good graphical displays of data communicate ideas with: </a:t>
            </a:r>
          </a:p>
          <a:p>
            <a:pPr lvl="1"/>
            <a:r>
              <a:rPr lang="en-US" dirty="0"/>
              <a:t>clarity, </a:t>
            </a:r>
          </a:p>
          <a:p>
            <a:pPr lvl="1"/>
            <a:r>
              <a:rPr lang="en-US" dirty="0"/>
              <a:t>precision, and </a:t>
            </a:r>
          </a:p>
          <a:p>
            <a:pPr lvl="1"/>
            <a:r>
              <a:rPr lang="en-US" dirty="0"/>
              <a:t>efficiency– avoids graphic clutter </a:t>
            </a:r>
          </a:p>
          <a:p>
            <a:pPr lvl="1"/>
            <a:r>
              <a:rPr lang="en-US" dirty="0"/>
              <a:t>Even better: excellent graphs </a:t>
            </a:r>
            <a:r>
              <a:rPr lang="en-US" dirty="0">
                <a:solidFill>
                  <a:srgbClr val="FF0000"/>
                </a:solidFill>
              </a:rPr>
              <a:t>make the message obvious</a:t>
            </a:r>
          </a:p>
          <a:p>
            <a:r>
              <a:rPr lang="en-US" dirty="0"/>
              <a:t>What makes a good graph?</a:t>
            </a:r>
          </a:p>
          <a:p>
            <a:pPr lvl="1"/>
            <a:r>
              <a:rPr lang="en-US" dirty="0"/>
              <a:t>Integrity (quality of information)</a:t>
            </a:r>
          </a:p>
          <a:p>
            <a:pPr lvl="1"/>
            <a:r>
              <a:rPr lang="en-US" dirty="0"/>
              <a:t>Story (interesting, meaningful)</a:t>
            </a:r>
          </a:p>
          <a:p>
            <a:pPr lvl="1"/>
            <a:r>
              <a:rPr lang="en-US" dirty="0"/>
              <a:t>Goal (usefulness)</a:t>
            </a:r>
          </a:p>
          <a:p>
            <a:pPr lvl="1"/>
            <a:r>
              <a:rPr lang="en-US" dirty="0"/>
              <a:t>Visual form (beauty)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282DE0-DFAC-DF6D-95C9-8661035BD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989" y="274638"/>
            <a:ext cx="590476" cy="10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8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6C3DB-6DB8-B3AC-6598-DEB9EF6CC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D0073B65-049B-3246-F1D6-F5128F787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262"/>
            <a:ext cx="9144000" cy="60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84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Bad/evil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Like poor writing, bad graphical displays: </a:t>
            </a:r>
          </a:p>
          <a:p>
            <a:pPr lvl="1"/>
            <a:r>
              <a:rPr lang="en-US" dirty="0"/>
              <a:t>distort or obscure the data, </a:t>
            </a:r>
          </a:p>
          <a:p>
            <a:pPr lvl="1"/>
            <a:r>
              <a:rPr lang="en-US" dirty="0"/>
              <a:t>make it harder to understand or compare, or </a:t>
            </a:r>
          </a:p>
          <a:p>
            <a:pPr lvl="1"/>
            <a:r>
              <a:rPr lang="en-US" dirty="0"/>
              <a:t>thwart the communicative effect the graph should convey.</a:t>
            </a:r>
          </a:p>
          <a:p>
            <a:pPr lvl="1"/>
            <a:r>
              <a:rPr lang="en-US" dirty="0"/>
              <a:t>Even worse: </a:t>
            </a:r>
            <a:r>
              <a:rPr lang="en-US" dirty="0">
                <a:solidFill>
                  <a:srgbClr val="FF0000"/>
                </a:solidFill>
              </a:rPr>
              <a:t>evil graphs distort, or mislead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13458F-AD44-D80B-4E43-F5054823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274638"/>
            <a:ext cx="695238" cy="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369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Bad graphs are easy in Excel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74" y="1898571"/>
            <a:ext cx="6845652" cy="3060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1920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Friends don’t let friends use Excel for data visualization or statistics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52578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many things are wrong with this graph?</a:t>
            </a:r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7E9B1E70-24EA-0922-1AF5-AD07F0B64D7A}"/>
              </a:ext>
            </a:extLst>
          </p:cNvPr>
          <p:cNvSpPr/>
          <p:nvPr/>
        </p:nvSpPr>
        <p:spPr>
          <a:xfrm>
            <a:off x="6836229" y="1898571"/>
            <a:ext cx="762000" cy="71596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04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Pie charts are easy to abuse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68</a:t>
            </a:fld>
            <a:endParaRPr lang="en-US"/>
          </a:p>
        </p:txBody>
      </p:sp>
      <p:pic>
        <p:nvPicPr>
          <p:cNvPr id="1026" name="Picture 2" descr="http://www.datavis.ca/gallery/images/fox-news-piech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7" y="1981200"/>
            <a:ext cx="415290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3" y="1135702"/>
            <a:ext cx="6705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What’s wrong with these pictures?</a:t>
            </a:r>
          </a:p>
        </p:txBody>
      </p:sp>
      <p:pic>
        <p:nvPicPr>
          <p:cNvPr id="7" name="Picture 6" descr="A picture containing text, monitor, television, indoor&#10;&#10;Description automatically generated">
            <a:extLst>
              <a:ext uri="{FF2B5EF4-FFF2-40B4-BE49-F238E27FC236}">
                <a16:creationId xmlns:a16="http://schemas.microsoft.com/office/drawing/2014/main" id="{8FCCE61B-9C3D-4060-A288-6D7C2ED35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66627"/>
            <a:ext cx="3886200" cy="3123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909FF0-4963-484B-869D-3C43A64B4126}"/>
              </a:ext>
            </a:extLst>
          </p:cNvPr>
          <p:cNvSpPr txBox="1"/>
          <p:nvPr/>
        </p:nvSpPr>
        <p:spPr>
          <a:xfrm>
            <a:off x="1447800" y="5155477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 </a:t>
            </a:r>
            <a:r>
              <a:rPr lang="el-GR" sz="2800" dirty="0"/>
              <a:t>π</a:t>
            </a:r>
            <a:r>
              <a:rPr lang="en-US" sz="2800" dirty="0"/>
              <a:t> = 193%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7500D1-184C-40ED-9AFF-1234B71A74A8}"/>
              </a:ext>
            </a:extLst>
          </p:cNvPr>
          <p:cNvSpPr/>
          <p:nvPr/>
        </p:nvSpPr>
        <p:spPr>
          <a:xfrm>
            <a:off x="5998258" y="5155477"/>
            <a:ext cx="1795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1 </a:t>
            </a:r>
            <a:r>
              <a:rPr lang="el-GR" sz="2800" dirty="0">
                <a:solidFill>
                  <a:prstClr val="black"/>
                </a:solidFill>
              </a:rPr>
              <a:t>π</a:t>
            </a:r>
            <a:r>
              <a:rPr lang="en-US" sz="2800" dirty="0">
                <a:solidFill>
                  <a:prstClr val="black"/>
                </a:solidFill>
              </a:rPr>
              <a:t> = 178%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B3E926-6F38-44A3-B0F8-6CA4C654BD60}"/>
              </a:ext>
            </a:extLst>
          </p:cNvPr>
          <p:cNvSpPr txBox="1"/>
          <p:nvPr/>
        </p:nvSpPr>
        <p:spPr>
          <a:xfrm>
            <a:off x="457200" y="5867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do graphic designers so often get this wrong?</a:t>
            </a:r>
          </a:p>
        </p:txBody>
      </p:sp>
    </p:spTree>
    <p:extLst>
      <p:ext uri="{BB962C8B-B14F-4D97-AF65-F5344CB8AC3E}">
        <p14:creationId xmlns:p14="http://schemas.microsoft.com/office/powerpoint/2010/main" val="359284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74CDE-6ED1-4643-97C5-2EBB0E99A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Pie chart merriment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4BD062-35DF-4B46-A2D3-EA6A28EC3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69</a:t>
            </a:fld>
            <a:endParaRPr lang="en-US"/>
          </a:p>
        </p:txBody>
      </p:sp>
      <p:pic>
        <p:nvPicPr>
          <p:cNvPr id="4" name="Picture 3" descr="C:\Dropbox\Documents\TOGS\ch05-playfair\fig\pie-eaten.jpg">
            <a:extLst>
              <a:ext uri="{FF2B5EF4-FFF2-40B4-BE49-F238E27FC236}">
                <a16:creationId xmlns:a16="http://schemas.microsoft.com/office/drawing/2014/main" id="{6FC22537-8B13-4003-A69E-F3E09E4BE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1143000"/>
            <a:ext cx="3891066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hart, pie chart&#10;&#10;Description automatically generated">
            <a:extLst>
              <a:ext uri="{FF2B5EF4-FFF2-40B4-BE49-F238E27FC236}">
                <a16:creationId xmlns:a16="http://schemas.microsoft.com/office/drawing/2014/main" id="{65E4C183-8A08-4E87-9258-B16494A34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3860070"/>
            <a:ext cx="4844143" cy="2834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C940E2-C0C1-4A6E-82DB-4ED01F7D2FDE}"/>
              </a:ext>
            </a:extLst>
          </p:cNvPr>
          <p:cNvSpPr txBox="1"/>
          <p:nvPr/>
        </p:nvSpPr>
        <p:spPr>
          <a:xfrm>
            <a:off x="5181600" y="1295400"/>
            <a:ext cx="3472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the other hand, pie charts are a great source of merriment for people interested in graphics</a:t>
            </a:r>
          </a:p>
          <a:p>
            <a:endParaRPr lang="en-US" dirty="0"/>
          </a:p>
          <a:p>
            <a:r>
              <a:rPr lang="en-US" dirty="0"/>
              <a:t>But: how much </a:t>
            </a:r>
            <a:r>
              <a:rPr lang="el-GR" dirty="0"/>
              <a:t>π</a:t>
            </a:r>
            <a:r>
              <a:rPr lang="en-US" dirty="0"/>
              <a:t> have I eaten?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9DFC75-CF75-43D2-ADCC-32040A1A3A2E}"/>
              </a:ext>
            </a:extLst>
          </p:cNvPr>
          <p:cNvSpPr txBox="1"/>
          <p:nvPr/>
        </p:nvSpPr>
        <p:spPr>
          <a:xfrm>
            <a:off x="5178019" y="3855720"/>
            <a:ext cx="3472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perceptual ideas make this a great joke and lesson?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6C9CB0-EBE8-49DA-9AA9-B1FBC2AB96AB}"/>
              </a:ext>
            </a:extLst>
          </p:cNvPr>
          <p:cNvSpPr txBox="1"/>
          <p:nvPr/>
        </p:nvSpPr>
        <p:spPr>
          <a:xfrm rot="10800000">
            <a:off x="5486400" y="49530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you see the pyramid, it’s hard to see the pie.</a:t>
            </a:r>
          </a:p>
        </p:txBody>
      </p:sp>
    </p:spTree>
    <p:extLst>
      <p:ext uri="{BB962C8B-B14F-4D97-AF65-F5344CB8AC3E}">
        <p14:creationId xmlns:p14="http://schemas.microsoft.com/office/powerpoint/2010/main" val="324878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books I like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57201" y="1228725"/>
            <a:ext cx="8229599" cy="1097280"/>
            <a:chOff x="457201" y="1295400"/>
            <a:chExt cx="8229599" cy="1097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1" y="1295400"/>
              <a:ext cx="902513" cy="10972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05000" y="1295400"/>
              <a:ext cx="6781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Tamara </a:t>
              </a:r>
              <a:r>
                <a:rPr lang="en-US" dirty="0" err="1"/>
                <a:t>Munzner</a:t>
              </a:r>
              <a:r>
                <a:rPr lang="en-US" dirty="0"/>
                <a:t> (2014), </a:t>
              </a:r>
              <a:r>
                <a:rPr lang="en-US" i="1" dirty="0"/>
                <a:t>Visualization Analysis &amp; Design</a:t>
              </a:r>
            </a:p>
            <a:p>
              <a:r>
                <a:rPr lang="en-US" sz="1400" dirty="0"/>
                <a:t>An attractive new book combining computer science and design perspectives</a:t>
              </a:r>
            </a:p>
            <a:p>
              <a:r>
                <a:rPr lang="en-US" sz="1400" dirty="0"/>
                <a:t>Web page: </a:t>
              </a:r>
              <a:r>
                <a:rPr lang="en-US" sz="1400" dirty="0">
                  <a:hlinkClick r:id="rId3"/>
                </a:rPr>
                <a:t>http://www.cs.ubc.ca/~tmm/vadbook/</a:t>
              </a:r>
              <a:r>
                <a:rPr lang="en-US" sz="1400" dirty="0"/>
                <a:t> with lots of illustrations &amp; lectures</a:t>
              </a:r>
            </a:p>
            <a:p>
              <a:endParaRPr lang="en-US" sz="14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6636AD-2F1D-0DB7-8C0D-BBDCC72D4255}"/>
              </a:ext>
            </a:extLst>
          </p:cNvPr>
          <p:cNvGrpSpPr/>
          <p:nvPr/>
        </p:nvGrpSpPr>
        <p:grpSpPr>
          <a:xfrm>
            <a:off x="457201" y="2712720"/>
            <a:ext cx="8229473" cy="1325880"/>
            <a:chOff x="457201" y="2712720"/>
            <a:chExt cx="8229473" cy="132588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1" y="2712720"/>
              <a:ext cx="842079" cy="132588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04874" y="2712720"/>
              <a:ext cx="678180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Manuel Lima, </a:t>
              </a:r>
              <a:r>
                <a:rPr lang="en-US" i="1" dirty="0"/>
                <a:t>The Book of Trees: Visualizing branches of knowledge</a:t>
              </a:r>
            </a:p>
            <a:p>
              <a:r>
                <a:rPr lang="en-US" sz="1400" dirty="0"/>
                <a:t>A visual delight; an entire history of tree-type diagrams</a:t>
              </a:r>
            </a:p>
            <a:p>
              <a:r>
                <a:rPr lang="en-US" sz="1400" dirty="0"/>
                <a:t>Blog: </a:t>
              </a:r>
              <a:r>
                <a:rPr lang="en-US" sz="1400" dirty="0">
                  <a:hlinkClick r:id="rId5"/>
                </a:rPr>
                <a:t>http://www.visualcomplexity.com/vc/blog/</a:t>
              </a:r>
              <a:r>
                <a:rPr lang="en-US" sz="1400" dirty="0"/>
                <a:t>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04874" y="42672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Keiran</a:t>
            </a:r>
            <a:r>
              <a:rPr lang="en-US" dirty="0"/>
              <a:t> Healy, </a:t>
            </a:r>
            <a:r>
              <a:rPr lang="en-US" i="1" dirty="0"/>
              <a:t>Data Visualization: A Practical Introduction</a:t>
            </a:r>
          </a:p>
          <a:p>
            <a:r>
              <a:rPr lang="en-US" sz="1400" dirty="0"/>
              <a:t>An accessible primer on how to create effective graphics from data using ggplot2</a:t>
            </a:r>
          </a:p>
          <a:p>
            <a:r>
              <a:rPr lang="en-US" sz="1400" dirty="0"/>
              <a:t>Online: </a:t>
            </a:r>
            <a:r>
              <a:rPr lang="en-US" sz="1400" dirty="0">
                <a:hlinkClick r:id="rId6"/>
              </a:rPr>
              <a:t>http://socvis.co</a:t>
            </a:r>
            <a:r>
              <a:rPr lang="en-US" sz="1400" dirty="0"/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67199"/>
            <a:ext cx="887799" cy="133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921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But, can be used to great effect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70</a:t>
            </a:fld>
            <a:endParaRPr lang="en-US"/>
          </a:p>
        </p:txBody>
      </p:sp>
      <p:pic>
        <p:nvPicPr>
          <p:cNvPr id="2050" name="Picture 2" descr="C:\Dropbox\Documents\TOGS\ch05-playfair\fig\album-1883-navigation-bott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984090" cy="339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54102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Émile </a:t>
            </a:r>
            <a:r>
              <a:rPr lang="en-US" sz="1400" dirty="0" err="1"/>
              <a:t>Cheysson</a:t>
            </a:r>
            <a:r>
              <a:rPr lang="en-US" sz="1400" i="1" dirty="0"/>
              <a:t>,</a:t>
            </a:r>
            <a:r>
              <a:rPr lang="fr-FR" sz="1400" i="1" dirty="0"/>
              <a:t> </a:t>
            </a:r>
            <a:r>
              <a:rPr lang="fr-FR" sz="1400" dirty="0"/>
              <a:t>Mouvement de la Navigation Dans le Port de Paris et les Principaux Ports </a:t>
            </a:r>
            <a:r>
              <a:rPr lang="fr-FR" sz="1400" dirty="0" err="1"/>
              <a:t>Francais</a:t>
            </a:r>
            <a:r>
              <a:rPr lang="fr-FR" sz="1400" dirty="0"/>
              <a:t> en 1883.</a:t>
            </a:r>
            <a:r>
              <a:rPr lang="en-US" sz="1400" dirty="0"/>
              <a:t> </a:t>
            </a:r>
            <a:r>
              <a:rPr lang="en-US" sz="1400" i="1" dirty="0"/>
              <a:t>Album de Statistique </a:t>
            </a:r>
            <a:r>
              <a:rPr lang="en-US" sz="1400" i="1" dirty="0" err="1"/>
              <a:t>Graphique</a:t>
            </a:r>
            <a:r>
              <a:rPr lang="en-US" sz="1400" dirty="0"/>
              <a:t>, 1885, plate 17. </a:t>
            </a:r>
            <a:r>
              <a:rPr lang="en-US" sz="1400" dirty="0">
                <a:hlinkClick r:id="rId3"/>
              </a:rPr>
              <a:t>https://bit.ly/47DwnKU</a:t>
            </a:r>
            <a:r>
              <a:rPr lang="en-US" sz="14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1600200"/>
            <a:ext cx="29718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graphic uses pie charts to show the transport of different kinds of goods  to the ports of Paris and the principal maritime ports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size</a:t>
            </a:r>
            <a:r>
              <a:rPr lang="en-US" sz="1600" dirty="0"/>
              <a:t> of each pie reflects </a:t>
            </a:r>
            <a:r>
              <a:rPr lang="en-US" sz="1600" dirty="0">
                <a:solidFill>
                  <a:srgbClr val="FF0000"/>
                </a:solidFill>
              </a:rPr>
              <a:t>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sectors</a:t>
            </a:r>
            <a:r>
              <a:rPr lang="en-US" sz="1600" dirty="0"/>
              <a:t> reflect </a:t>
            </a:r>
            <a:r>
              <a:rPr lang="en-US" sz="1600" dirty="0">
                <a:solidFill>
                  <a:srgbClr val="FF0000"/>
                </a:solidFill>
              </a:rPr>
              <a:t>relative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location</a:t>
            </a:r>
            <a:r>
              <a:rPr lang="en-US" sz="1600" dirty="0"/>
              <a:t> places them in geo </a:t>
            </a:r>
            <a:r>
              <a:rPr lang="en-US" sz="1600" dirty="0">
                <a:solidFill>
                  <a:srgbClr val="FF0000"/>
                </a:solidFill>
              </a:rPr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34213782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pie charts are usually evil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3695"/>
            <a:ext cx="7139940" cy="3230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1816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was the intent of the designer of this graphic?</a:t>
            </a:r>
          </a:p>
          <a:p>
            <a:r>
              <a:rPr lang="en-US" dirty="0"/>
              <a:t>Which category led to the greatest total deaths?</a:t>
            </a:r>
          </a:p>
          <a:p>
            <a:r>
              <a:rPr lang="en-US" dirty="0"/>
              <a:t>What was the proportion of deaths due to strokes?</a:t>
            </a:r>
          </a:p>
          <a:p>
            <a:r>
              <a:rPr lang="en-US" dirty="0"/>
              <a:t>Did more people die from strokes vs. accidents? </a:t>
            </a:r>
          </a:p>
        </p:txBody>
      </p:sp>
    </p:spTree>
    <p:extLst>
      <p:ext uri="{BB962C8B-B14F-4D97-AF65-F5344CB8AC3E}">
        <p14:creationId xmlns:p14="http://schemas.microsoft.com/office/powerpoint/2010/main" val="109052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Simple re-design makes it clearer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495425"/>
            <a:ext cx="69342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36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Or, try to use direct labels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3695"/>
            <a:ext cx="7139940" cy="3230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0BB62B-EA75-4502-BE1C-CBDBA0F0BD53}"/>
              </a:ext>
            </a:extLst>
          </p:cNvPr>
          <p:cNvSpPr txBox="1"/>
          <p:nvPr/>
        </p:nvSpPr>
        <p:spPr>
          <a:xfrm>
            <a:off x="3581400" y="23622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Heart disease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D7A9AB-C93C-4AD3-87F2-4D548484C0B2}"/>
              </a:ext>
            </a:extLst>
          </p:cNvPr>
          <p:cNvSpPr txBox="1"/>
          <p:nvPr/>
        </p:nvSpPr>
        <p:spPr>
          <a:xfrm>
            <a:off x="3695700" y="329061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Cancer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60EBB3-8FCE-413D-9467-1DA3A36429EB}"/>
              </a:ext>
            </a:extLst>
          </p:cNvPr>
          <p:cNvSpPr txBox="1"/>
          <p:nvPr/>
        </p:nvSpPr>
        <p:spPr>
          <a:xfrm>
            <a:off x="1676400" y="2334208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Other causes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3DDA7-0EB4-46DD-91FB-6F7231DD69DD}"/>
              </a:ext>
            </a:extLst>
          </p:cNvPr>
          <p:cNvSpPr txBox="1"/>
          <p:nvPr/>
        </p:nvSpPr>
        <p:spPr>
          <a:xfrm>
            <a:off x="2743200" y="3754815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Stroke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38EF5-D242-46BB-A65C-6B11F22FF489}"/>
              </a:ext>
            </a:extLst>
          </p:cNvPr>
          <p:cNvSpPr txBox="1"/>
          <p:nvPr/>
        </p:nvSpPr>
        <p:spPr>
          <a:xfrm>
            <a:off x="5486400" y="5026695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a rule of thumb, pie charts max out at ~ 5-7 sectors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93A5D-746E-448F-ABA6-7E2B80A5A845}"/>
              </a:ext>
            </a:extLst>
          </p:cNvPr>
          <p:cNvSpPr txBox="1"/>
          <p:nvPr/>
        </p:nvSpPr>
        <p:spPr>
          <a:xfrm>
            <a:off x="1612639" y="4156196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Chronic resp. disease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82398-7FF0-43B3-B784-56616379AEC8}"/>
              </a:ext>
            </a:extLst>
          </p:cNvPr>
          <p:cNvSpPr txBox="1"/>
          <p:nvPr/>
        </p:nvSpPr>
        <p:spPr>
          <a:xfrm>
            <a:off x="1447800" y="353424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Accidents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4872B3-80E1-46C0-9B94-B9D30D4EE0B0}"/>
              </a:ext>
            </a:extLst>
          </p:cNvPr>
          <p:cNvSpPr txBox="1"/>
          <p:nvPr/>
        </p:nvSpPr>
        <p:spPr>
          <a:xfrm>
            <a:off x="1022791" y="2890541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??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0816C7-C541-4F85-914A-3E6B785F26BA}"/>
              </a:ext>
            </a:extLst>
          </p:cNvPr>
          <p:cNvCxnSpPr/>
          <p:nvPr/>
        </p:nvCxnSpPr>
        <p:spPr>
          <a:xfrm>
            <a:off x="5943600" y="2438400"/>
            <a:ext cx="1981200" cy="1981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3862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Double Y-axis: Really evil graphs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286000"/>
            <a:ext cx="4885715" cy="3866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2954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pie charts, double Y-axis graphs have caused more trouble than almost any other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2438400"/>
            <a:ext cx="289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OMG, </a:t>
            </a:r>
            <a:r>
              <a:rPr lang="en-US" dirty="0">
                <a:solidFill>
                  <a:srgbClr val="C228FF"/>
                </a:solidFill>
              </a:rPr>
              <a:t>autism</a:t>
            </a:r>
            <a:r>
              <a:rPr lang="en-US" dirty="0"/>
              <a:t> has been increasing directly with sales of </a:t>
            </a:r>
            <a:r>
              <a:rPr lang="en-US" dirty="0">
                <a:solidFill>
                  <a:srgbClr val="FF0000"/>
                </a:solidFill>
              </a:rPr>
              <a:t>organic</a:t>
            </a:r>
            <a:r>
              <a:rPr lang="en-US" dirty="0"/>
              <a:t> food!</a:t>
            </a:r>
          </a:p>
          <a:p>
            <a:endParaRPr lang="en-US" dirty="0"/>
          </a:p>
          <a:p>
            <a:r>
              <a:rPr lang="en-US" sz="4000" dirty="0">
                <a:solidFill>
                  <a:srgbClr val="FF0000"/>
                </a:solidFill>
              </a:rPr>
              <a:t>BAN ORGANIC FOOD!</a:t>
            </a:r>
          </a:p>
        </p:txBody>
      </p:sp>
    </p:spTree>
    <p:extLst>
      <p:ext uri="{BB962C8B-B14F-4D97-AF65-F5344CB8AC3E}">
        <p14:creationId xmlns:p14="http://schemas.microsoft.com/office/powerpoint/2010/main" val="389979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But, can be used to great effect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75</a:t>
            </a:fld>
            <a:endParaRPr lang="en-US"/>
          </a:p>
        </p:txBody>
      </p:sp>
      <p:pic>
        <p:nvPicPr>
          <p:cNvPr id="3074" name="Picture 2" descr="C:\Dropbox\Documents\TOGS\ch05-playfair\fig\playfair-whe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933700"/>
            <a:ext cx="71437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8229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William Playfair invented the pie chart, line chart and bar chart.</a:t>
            </a:r>
          </a:p>
          <a:p>
            <a:r>
              <a:rPr lang="en-US" sz="1600" dirty="0"/>
              <a:t>In this figure, he shows 3 parallel time series over a 250-year period, 1560--1810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weekly wages of a good mechanic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price of wheat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reigning monarch</a:t>
            </a:r>
          </a:p>
          <a:p>
            <a:r>
              <a:rPr lang="en-US" sz="1600" dirty="0">
                <a:solidFill>
                  <a:srgbClr val="0070C0"/>
                </a:solidFill>
              </a:rPr>
              <a:t>Goal: </a:t>
            </a:r>
            <a:r>
              <a:rPr lang="en-US" sz="1600" dirty="0"/>
              <a:t>show that workers were better off most recently (1810) than in the past.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Is this what you see?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02B00-3B2F-D40E-6846-0E5491DF53FA}"/>
              </a:ext>
            </a:extLst>
          </p:cNvPr>
          <p:cNvSpPr txBox="1"/>
          <p:nvPr/>
        </p:nvSpPr>
        <p:spPr>
          <a:xfrm>
            <a:off x="1582882" y="445031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wheat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C8AC4-CE76-5877-714B-1D36EF11C869}"/>
              </a:ext>
            </a:extLst>
          </p:cNvPr>
          <p:cNvSpPr txBox="1"/>
          <p:nvPr/>
        </p:nvSpPr>
        <p:spPr>
          <a:xfrm>
            <a:off x="1603664" y="5791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wages</a:t>
            </a:r>
          </a:p>
        </p:txBody>
      </p:sp>
    </p:spTree>
    <p:extLst>
      <p:ext uri="{BB962C8B-B14F-4D97-AF65-F5344CB8AC3E}">
        <p14:creationId xmlns:p14="http://schemas.microsoft.com/office/powerpoint/2010/main" val="30269602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Or, another graph would have been better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76</a:t>
            </a:fld>
            <a:endParaRPr lang="en-US"/>
          </a:p>
        </p:txBody>
      </p:sp>
      <p:pic>
        <p:nvPicPr>
          <p:cNvPr id="4098" name="Picture 2" descr="C:\Dropbox\Documents\TOGS\ch05-playfair\fig\whea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50710"/>
            <a:ext cx="6583694" cy="438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2954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modern </a:t>
            </a:r>
            <a:r>
              <a:rPr lang="en-US" sz="2000" dirty="0">
                <a:solidFill>
                  <a:srgbClr val="00B050"/>
                </a:solidFill>
              </a:rPr>
              <a:t>re-vision</a:t>
            </a:r>
            <a:r>
              <a:rPr lang="en-US" sz="2000" dirty="0"/>
              <a:t> plots the </a:t>
            </a:r>
            <a:r>
              <a:rPr lang="en-US" sz="2000" dirty="0">
                <a:solidFill>
                  <a:srgbClr val="0070C0"/>
                </a:solidFill>
              </a:rPr>
              <a:t>ratio</a:t>
            </a:r>
            <a:r>
              <a:rPr lang="en-US" sz="2000" dirty="0"/>
              <a:t> of price of wheat to wages directly</a:t>
            </a:r>
          </a:p>
          <a:p>
            <a:r>
              <a:rPr lang="en-US" sz="2000" dirty="0"/>
              <a:t>Makes Playfair’s point more directly, but less beautifully</a:t>
            </a:r>
          </a:p>
        </p:txBody>
      </p:sp>
    </p:spTree>
    <p:extLst>
      <p:ext uri="{BB962C8B-B14F-4D97-AF65-F5344CB8AC3E}">
        <p14:creationId xmlns:p14="http://schemas.microsoft.com/office/powerpoint/2010/main" val="4205404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 more evil: No scales, no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19200"/>
            <a:ext cx="4846320" cy="4560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06299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See: </a:t>
            </a:r>
            <a:r>
              <a:rPr lang="en-US" sz="1400" dirty="0">
                <a:hlinkClick r:id="rId3"/>
              </a:rPr>
              <a:t>http://www.politifact.com/truth-o-meter/statements/2015/oct/01/jason-chaffetz/chart-shown-planned-parenthood-hearing-misleading-/</a:t>
            </a:r>
            <a:r>
              <a:rPr lang="en-US" sz="14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447800"/>
            <a:ext cx="33528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Rep. Jason </a:t>
            </a:r>
            <a:r>
              <a:rPr lang="en-US" sz="1600" dirty="0" err="1"/>
              <a:t>Chaffetz</a:t>
            </a:r>
            <a:r>
              <a:rPr lang="en-US" sz="1600" dirty="0"/>
              <a:t>, R-Utah, sparred with Planned Parenthood president Cecile Richards during a high-profile hearing on Sept. 29, 2015 and presented this graph.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"</a:t>
            </a:r>
            <a:r>
              <a:rPr lang="en-US" sz="1600" i="1" dirty="0"/>
              <a:t>In pink, that's the reduction in the breast exams, and the red is the increase in the abortions. That's what's going on in your organization</a:t>
            </a:r>
            <a:r>
              <a:rPr lang="en-US" sz="1600" dirty="0"/>
              <a:t>.“</a:t>
            </a:r>
          </a:p>
          <a:p>
            <a:endParaRPr lang="en-US" sz="1600" dirty="0"/>
          </a:p>
          <a:p>
            <a:pPr>
              <a:spcAft>
                <a:spcPts val="1200"/>
              </a:spcAft>
            </a:pPr>
            <a:r>
              <a:rPr lang="en-US" sz="1600" dirty="0"/>
              <a:t>Created by an anti-abortion group it is a deliberate attempt to mislead.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Can you see why?</a:t>
            </a:r>
          </a:p>
        </p:txBody>
      </p:sp>
    </p:spTree>
    <p:extLst>
      <p:ext uri="{BB962C8B-B14F-4D97-AF65-F5344CB8AC3E}">
        <p14:creationId xmlns:p14="http://schemas.microsoft.com/office/powerpoint/2010/main" val="14581673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Corrected graph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00200"/>
            <a:ext cx="5143500" cy="31803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752600"/>
            <a:ext cx="29718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graph shows the actual data from the Planned Parenthood reports used by Americans United for Life</a:t>
            </a:r>
          </a:p>
          <a:p>
            <a:endParaRPr lang="en-US" dirty="0"/>
          </a:p>
          <a:p>
            <a:r>
              <a:rPr lang="en-US" sz="1600" dirty="0"/>
              <a:t>The number of abortions was relatively steady.</a:t>
            </a:r>
          </a:p>
          <a:p>
            <a:endParaRPr lang="en-US" sz="1600" dirty="0"/>
          </a:p>
          <a:p>
            <a:r>
              <a:rPr lang="en-US" sz="1600" dirty="0"/>
              <a:t>Some services like pap smears, dropped due to changing medical standards about who should be screened and how often.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7600" y="50292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improvements can be made to this graph?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96D5E1-6107-0A11-47B1-C314A13C1A5F}"/>
              </a:ext>
            </a:extLst>
          </p:cNvPr>
          <p:cNvSpPr txBox="1"/>
          <p:nvPr/>
        </p:nvSpPr>
        <p:spPr>
          <a:xfrm>
            <a:off x="3810000" y="54102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Fix formatting of axis labels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Choose better colors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Use direct labels</a:t>
            </a:r>
          </a:p>
        </p:txBody>
      </p:sp>
    </p:spTree>
    <p:extLst>
      <p:ext uri="{BB962C8B-B14F-4D97-AF65-F5344CB8AC3E}">
        <p14:creationId xmlns:p14="http://schemas.microsoft.com/office/powerpoint/2010/main" val="417356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Corrected graph, in context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600200"/>
            <a:ext cx="5715000" cy="3533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828800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Showing a wider range of PP activities puts these data in context</a:t>
            </a:r>
          </a:p>
          <a:p>
            <a:endParaRPr lang="en-US" dirty="0"/>
          </a:p>
          <a:p>
            <a:r>
              <a:rPr lang="en-US" dirty="0"/>
              <a:t>PP activities were far higher for contraception and STD testing</a:t>
            </a:r>
          </a:p>
        </p:txBody>
      </p:sp>
    </p:spTree>
    <p:extLst>
      <p:ext uri="{BB962C8B-B14F-4D97-AF65-F5344CB8AC3E}">
        <p14:creationId xmlns:p14="http://schemas.microsoft.com/office/powerpoint/2010/main" val="2801399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Tufte </a:t>
            </a:r>
            <a:r>
              <a:rPr lang="en-US" dirty="0" err="1"/>
              <a:t>Stufte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0"/>
            <a:ext cx="1808788" cy="2286000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722" y="2295001"/>
            <a:ext cx="1803722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78" y="2300594"/>
            <a:ext cx="1817688" cy="2286000"/>
          </a:xfrm>
          <a:prstGeom prst="rect">
            <a:avLst/>
          </a:prstGeom>
        </p:spPr>
      </p:pic>
      <p:pic>
        <p:nvPicPr>
          <p:cNvPr id="7" name="Picture 6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300594"/>
            <a:ext cx="1891665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Four books by Edward Tufte largely defined the landscape for data visualization and information design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" y="4800600"/>
            <a:ext cx="4953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Concepts introduced: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chart junk,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data-ink ratio,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multiples,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substance takes precedence over visual design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3200" y="4876799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Web site: </a:t>
            </a:r>
            <a:r>
              <a:rPr lang="en-US" sz="1200" dirty="0">
                <a:hlinkClick r:id="rId8"/>
              </a:rPr>
              <a:t>https://www.edwardtufte.com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94510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25454-4A97-4C39-98EA-E882A813D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Evil Bars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917D60-B7F9-41AB-B7ED-A523E9F2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383D55-C9CB-4AF5-99FA-39A2E2213E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3" y="1143000"/>
            <a:ext cx="3865234" cy="2468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0DD3E4-0595-49AE-A08E-4A560E21F1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2" y="3877520"/>
            <a:ext cx="3831701" cy="2834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0D1057-3146-45C8-BEE6-1FFCDDE6A6A9}"/>
              </a:ext>
            </a:extLst>
          </p:cNvPr>
          <p:cNvSpPr txBox="1"/>
          <p:nvPr/>
        </p:nvSpPr>
        <p:spPr>
          <a:xfrm>
            <a:off x="4648200" y="1295400"/>
            <a:ext cx="403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say anything you want if you don’t show a scale for the vertical axis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764F0A-C1AE-46E2-81FC-CC56D5B64B74}"/>
              </a:ext>
            </a:extLst>
          </p:cNvPr>
          <p:cNvSpPr txBox="1"/>
          <p:nvPr/>
        </p:nvSpPr>
        <p:spPr>
          <a:xfrm>
            <a:off x="4648200" y="3877520"/>
            <a:ext cx="4037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greatly distort the perception of difference or ratio by truncating the Y axis.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DA80DB-0B55-4A2B-A9DF-368DA7EB9C64}"/>
              </a:ext>
            </a:extLst>
          </p:cNvPr>
          <p:cNvSpPr txBox="1"/>
          <p:nvPr/>
        </p:nvSpPr>
        <p:spPr>
          <a:xfrm>
            <a:off x="1371600" y="5050380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0850F7-2F4E-47A3-AE12-9F0399E6C0F6}"/>
              </a:ext>
            </a:extLst>
          </p:cNvPr>
          <p:cNvSpPr txBox="1"/>
          <p:nvPr/>
        </p:nvSpPr>
        <p:spPr>
          <a:xfrm>
            <a:off x="2385082" y="5044546"/>
            <a:ext cx="795733" cy="381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39.6%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6E0AC4-E307-480D-A954-73492D37A9A2}"/>
              </a:ext>
            </a:extLst>
          </p:cNvPr>
          <p:cNvSpPr txBox="1"/>
          <p:nvPr/>
        </p:nvSpPr>
        <p:spPr>
          <a:xfrm>
            <a:off x="4648200" y="2357645"/>
            <a:ext cx="4037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Q:  Do people judge the </a:t>
            </a:r>
            <a:r>
              <a:rPr lang="en-US" dirty="0">
                <a:solidFill>
                  <a:srgbClr val="0070C0"/>
                </a:solidFill>
              </a:rPr>
              <a:t>difference</a:t>
            </a:r>
            <a:r>
              <a:rPr lang="en-US" dirty="0"/>
              <a:t> in heights or the </a:t>
            </a:r>
            <a:r>
              <a:rPr lang="en-US" dirty="0">
                <a:solidFill>
                  <a:srgbClr val="0070C0"/>
                </a:solidFill>
              </a:rPr>
              <a:t>ratio</a:t>
            </a:r>
            <a:r>
              <a:rPr lang="en-US" dirty="0"/>
              <a:t> of heights?</a:t>
            </a:r>
          </a:p>
          <a:p>
            <a:endParaRPr lang="en-US" dirty="0"/>
          </a:p>
          <a:p>
            <a:r>
              <a:rPr lang="en-US" dirty="0"/>
              <a:t>A: It depends on the question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4DCC1-F21C-4A28-B0AE-155E1319BF8D}"/>
              </a:ext>
            </a:extLst>
          </p:cNvPr>
          <p:cNvSpPr txBox="1"/>
          <p:nvPr/>
        </p:nvSpPr>
        <p:spPr>
          <a:xfrm>
            <a:off x="4648200" y="51816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Y-axis truncation is/was the default in Excel! </a:t>
            </a:r>
          </a:p>
        </p:txBody>
      </p:sp>
    </p:spTree>
    <p:extLst>
      <p:ext uri="{BB962C8B-B14F-4D97-AF65-F5344CB8AC3E}">
        <p14:creationId xmlns:p14="http://schemas.microsoft.com/office/powerpoint/2010/main" val="17622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0AB3F0-CC3F-29B5-D90D-5F21BCB0C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Evil bars: A source of merriment?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62F1FC-7220-3025-9802-F7A82DB2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 descr="A red and green rectangular chart&#10;&#10;Description automatically generated">
            <a:extLst>
              <a:ext uri="{FF2B5EF4-FFF2-40B4-BE49-F238E27FC236}">
                <a16:creationId xmlns:a16="http://schemas.microsoft.com/office/drawing/2014/main" id="{8C93A1C8-CDE0-F220-5FF2-DDC577ECE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90" y="1281112"/>
            <a:ext cx="576661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793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B6866D7-BC75-44B0-A538-2BB58B76C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 r="-1" b="-1"/>
          <a:stretch/>
        </p:blipFill>
        <p:spPr>
          <a:xfrm>
            <a:off x="240030" y="320040"/>
            <a:ext cx="8661654" cy="43034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C7BDA-B657-4576-A74C-89E32176D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09083"/>
            <a:ext cx="2167128" cy="13459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200" dirty="0">
                <a:solidFill>
                  <a:schemeClr val="tx1"/>
                </a:solidFill>
              </a:rPr>
              <a:t>More evil: 3D bars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BA77F0-2326-4DD4-95A3-60F3EBA36FA8}"/>
              </a:ext>
            </a:extLst>
          </p:cNvPr>
          <p:cNvSpPr txBox="1"/>
          <p:nvPr/>
        </p:nvSpPr>
        <p:spPr>
          <a:xfrm>
            <a:off x="3284982" y="5009083"/>
            <a:ext cx="5232654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CBC found it irresistible to make 3D bars to show the 2015 election projection.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Why do you think the smallest 5 bars are all the same height?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CB97E7-A1C9-4AEA-AFA1-7B98FEEA3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96498" y="6556248"/>
            <a:ext cx="621138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21225AB-15B9-4C79-A121-04D1DC7E2307}" type="slidenum">
              <a:rPr lang="en-US">
                <a:solidFill>
                  <a:schemeClr val="tx1">
                    <a:alpha val="7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82</a:t>
            </a:fld>
            <a:endParaRPr lang="en-US">
              <a:solidFill>
                <a:schemeClr val="tx1">
                  <a:alpha val="70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8318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78ED-445B-6125-5D7C-08131459F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How to make a confusing bar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C9ABB4-DBC6-B1F7-F955-C15E1D639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 descr="A graph of red bars with white text&#10;&#10;Description automatically generated">
            <a:extLst>
              <a:ext uri="{FF2B5EF4-FFF2-40B4-BE49-F238E27FC236}">
                <a16:creationId xmlns:a16="http://schemas.microsoft.com/office/drawing/2014/main" id="{A150F260-71FA-443F-366A-6C9C38B44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55802"/>
            <a:ext cx="5882982" cy="5427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CEA85E-8401-C171-5188-DA1D45BE95A0}"/>
              </a:ext>
            </a:extLst>
          </p:cNvPr>
          <p:cNvSpPr txBox="1"/>
          <p:nvPr/>
        </p:nvSpPr>
        <p:spPr>
          <a:xfrm>
            <a:off x="3200400" y="6096000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hlinkClick r:id="rId3"/>
              </a:rPr>
              <a:t>https://twitter.com/TheEditorDiary/status/1742939764003893567/photo/1</a:t>
            </a:r>
            <a:r>
              <a:rPr lang="en-CA" sz="14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FA22B0-393F-2FDF-3F7F-B2CC054A0874}"/>
              </a:ext>
            </a:extLst>
          </p:cNvPr>
          <p:cNvSpPr txBox="1"/>
          <p:nvPr/>
        </p:nvSpPr>
        <p:spPr>
          <a:xfrm>
            <a:off x="6096000" y="2209800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Why did they make this a bar chart?</a:t>
            </a:r>
          </a:p>
          <a:p>
            <a:endParaRPr lang="en-CA" dirty="0"/>
          </a:p>
          <a:p>
            <a:r>
              <a:rPr lang="en-CA" dirty="0"/>
              <a:t>What re-design would avoid the confusion?</a:t>
            </a:r>
          </a:p>
        </p:txBody>
      </p:sp>
    </p:spTree>
    <p:extLst>
      <p:ext uri="{BB962C8B-B14F-4D97-AF65-F5344CB8AC3E}">
        <p14:creationId xmlns:p14="http://schemas.microsoft.com/office/powerpoint/2010/main" val="16772380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Graphical Excellence: Tables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84</a:t>
            </a:fld>
            <a:endParaRPr lang="en-US"/>
          </a:p>
        </p:txBody>
      </p:sp>
      <p:pic>
        <p:nvPicPr>
          <p:cNvPr id="1026" name="Picture 2" descr="C:\Users\friendly\Dropbox\Documents\6135\images\Abigail-section37-tab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905001"/>
            <a:ext cx="5843810" cy="39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study by Abigail Friendly (2017) wanted to show the use of benefits afforded to Toronto developers for their contributions of different types over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52846" y="2133600"/>
            <a:ext cx="2133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Color background scale from light to dark highlights the largest values</a:t>
            </a:r>
          </a:p>
          <a:p>
            <a:endParaRPr lang="en-US" sz="1600" dirty="0"/>
          </a:p>
          <a:p>
            <a:r>
              <a:rPr lang="en-US" sz="1600" dirty="0"/>
              <a:t>Most frequent benefits appear at the top</a:t>
            </a:r>
          </a:p>
          <a:p>
            <a:endParaRPr lang="en-US" sz="1600" dirty="0"/>
          </a:p>
          <a:p>
            <a:r>
              <a:rPr lang="en-US" sz="1600" dirty="0"/>
              <a:t>Can see overall trends and anomalies</a:t>
            </a:r>
          </a:p>
          <a:p>
            <a:endParaRPr lang="en-US" sz="1600" dirty="0"/>
          </a:p>
          <a:p>
            <a:r>
              <a:rPr lang="en-US" sz="1600" dirty="0"/>
              <a:t>What happened in 2014-2016?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1" y="6172200"/>
            <a:ext cx="7696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Friendly, A. R. (2017). </a:t>
            </a:r>
            <a:r>
              <a:rPr lang="en-US" sz="1100" i="1" dirty="0"/>
              <a:t>Land Value Capture and Social Benefits: Toronto and São Paulo Compared</a:t>
            </a:r>
            <a:r>
              <a:rPr lang="en-US" sz="1100" dirty="0"/>
              <a:t>. IMFG Papers on Municipal Finance and Governance, No 33, University of Toronto, </a:t>
            </a:r>
            <a:r>
              <a:rPr lang="en-US" sz="1100" dirty="0">
                <a:hlinkClick r:id="rId3"/>
              </a:rPr>
              <a:t>https://munkschool.utoronto.ca/imfg/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15064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Graphical failure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85</a:t>
            </a:fld>
            <a:endParaRPr lang="en-US"/>
          </a:p>
        </p:txBody>
      </p:sp>
      <p:pic>
        <p:nvPicPr>
          <p:cNvPr id="1026" name="Picture 2" descr="C:\Dropbox\Documents\6135\images\probably-sherman-k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66800"/>
            <a:ext cx="34747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2103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https://www.cia.gov/library/center-for-the-study-of-intelligence/csi-publications/books-and-monographs/psychology-of-intelligence-analysis/fig18.gif/image.gif</a:t>
            </a:r>
            <a:r>
              <a:rPr lang="en-US" sz="12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1371600"/>
            <a:ext cx="441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graph reports the results of a survey by Sherman Kent for the CIA with the question:</a:t>
            </a:r>
          </a:p>
          <a:p>
            <a:endParaRPr lang="en-US" dirty="0"/>
          </a:p>
          <a:p>
            <a:r>
              <a:rPr lang="en-US" i="1" dirty="0"/>
              <a:t>What [probability/number] would you assign to the phrase "[phrase]”</a:t>
            </a:r>
          </a:p>
          <a:p>
            <a:endParaRPr lang="en-US" i="1" dirty="0"/>
          </a:p>
          <a:p>
            <a:r>
              <a:rPr lang="en-US" dirty="0"/>
              <a:t>The goal was to contribute to an understanding of how intelligence analysts use these terms</a:t>
            </a:r>
          </a:p>
          <a:p>
            <a:endParaRPr lang="en-US" dirty="0"/>
          </a:p>
          <a:p>
            <a:r>
              <a:rPr lang="en-US" dirty="0"/>
              <a:t>Why can this be considered a graphical failure?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7D173-A415-C812-F0E8-4B4A1ED835EC}"/>
              </a:ext>
            </a:extLst>
          </p:cNvPr>
          <p:cNvSpPr txBox="1"/>
          <p:nvPr/>
        </p:nvSpPr>
        <p:spPr>
          <a:xfrm>
            <a:off x="533400" y="48006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accent2">
                    <a:lumMod val="75000"/>
                  </a:schemeClr>
                </a:solidFill>
              </a:rPr>
              <a:t>Grid lines obscure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accent2">
                    <a:lumMod val="75000"/>
                  </a:schemeClr>
                </a:solidFill>
              </a:rPr>
              <a:t>What do the grey bars mean?</a:t>
            </a:r>
          </a:p>
        </p:txBody>
      </p:sp>
    </p:spTree>
    <p:extLst>
      <p:ext uri="{BB962C8B-B14F-4D97-AF65-F5344CB8AC3E}">
        <p14:creationId xmlns:p14="http://schemas.microsoft.com/office/powerpoint/2010/main" val="219422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Graphical excellence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19200"/>
            <a:ext cx="4572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19200"/>
            <a:ext cx="3505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graph shows the same data, as both </a:t>
            </a:r>
            <a:r>
              <a:rPr lang="en-US" dirty="0" err="1"/>
              <a:t>dotplots</a:t>
            </a:r>
            <a:r>
              <a:rPr lang="en-US" dirty="0"/>
              <a:t> &amp; boxplots</a:t>
            </a:r>
          </a:p>
          <a:p>
            <a:endParaRPr lang="en-US" dirty="0"/>
          </a:p>
          <a:p>
            <a:r>
              <a:rPr lang="en-US" dirty="0"/>
              <a:t>We can see a lot more: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“about even” has very low variability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bottom 3 categories are listed out of 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extreme outliers stand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skewness</a:t>
            </a:r>
            <a:r>
              <a:rPr lang="en-US" sz="1600" dirty="0"/>
              <a:t> is – for high probability, + for low probability</a:t>
            </a:r>
          </a:p>
          <a:p>
            <a:endParaRPr lang="en-US" sz="1600" dirty="0"/>
          </a:p>
          <a:p>
            <a:r>
              <a:rPr lang="en-US" sz="1600" dirty="0"/>
              <a:t>Technical notes: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software: ggplot2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design: faint grid lines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color: points use transparent color &amp; jittering; outliers also shown in black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6248400"/>
            <a:ext cx="647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From: </a:t>
            </a:r>
            <a:r>
              <a:rPr lang="en-US" sz="1600" dirty="0">
                <a:hlinkClick r:id="rId3"/>
              </a:rPr>
              <a:t>https://github.com/zonination/perceptions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02360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Graphical excellence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87</a:t>
            </a:fld>
            <a:endParaRPr lang="en-US"/>
          </a:p>
        </p:txBody>
      </p:sp>
      <p:pic>
        <p:nvPicPr>
          <p:cNvPr id="2050" name="Picture 2" descr="C:\Dropbox\Documents\6135\images\joy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48561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371600"/>
            <a:ext cx="3581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graph uses “ridgeline” plots to show the same data</a:t>
            </a:r>
          </a:p>
          <a:p>
            <a:endParaRPr lang="en-US" dirty="0"/>
          </a:p>
          <a:p>
            <a:r>
              <a:rPr lang="en-US" dirty="0"/>
              <a:t>Each one is a small version of a density plot showing a smoothed version of the distribution</a:t>
            </a:r>
          </a:p>
          <a:p>
            <a:endParaRPr lang="en-US" dirty="0"/>
          </a:p>
          <a:p>
            <a:r>
              <a:rPr lang="en-US" dirty="0"/>
              <a:t>Stacking them in this way allows center, variability, shape and other features to be readily compared.</a:t>
            </a:r>
          </a:p>
          <a:p>
            <a:endParaRPr lang="en-US" dirty="0"/>
          </a:p>
          <a:p>
            <a:r>
              <a:rPr lang="en-US" dirty="0"/>
              <a:t>Color &amp; transparency are used effectively</a:t>
            </a:r>
          </a:p>
        </p:txBody>
      </p:sp>
    </p:spTree>
    <p:extLst>
      <p:ext uri="{BB962C8B-B14F-4D97-AF65-F5344CB8AC3E}">
        <p14:creationId xmlns:p14="http://schemas.microsoft.com/office/powerpoint/2010/main" val="10073839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Chart junk or effective info </a:t>
            </a:r>
            <a:r>
              <a:rPr lang="en-US" dirty="0" err="1"/>
              <a:t>vis</a:t>
            </a:r>
            <a:r>
              <a:rPr lang="en-US" dirty="0"/>
              <a:t>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88</a:t>
            </a:fld>
            <a:endParaRPr lang="en-US"/>
          </a:p>
        </p:txBody>
      </p:sp>
      <p:pic>
        <p:nvPicPr>
          <p:cNvPr id="2050" name="Picture 2" descr="C:\Users\friendly\Dropbox\Documents\6135\images\bad-graphs\chart_junk_effect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5" y="1981200"/>
            <a:ext cx="762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3400" y="1190967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the message?</a:t>
            </a:r>
          </a:p>
          <a:p>
            <a:r>
              <a:rPr lang="en-US" dirty="0"/>
              <a:t>Who is the audience?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0825FA-E6C2-42C8-91AC-53707851D2A6}"/>
              </a:ext>
            </a:extLst>
          </p:cNvPr>
          <p:cNvSpPr txBox="1"/>
          <p:nvPr/>
        </p:nvSpPr>
        <p:spPr>
          <a:xfrm>
            <a:off x="457200" y="10668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Charts can be offensive and/or effective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2BFCA3-34AD-4E71-B670-739CF3C00150}"/>
              </a:ext>
            </a:extLst>
          </p:cNvPr>
          <p:cNvSpPr txBox="1"/>
          <p:nvPr/>
        </p:nvSpPr>
        <p:spPr>
          <a:xfrm>
            <a:off x="762000" y="60198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NB: Info designers now consider the term “chart junk” itself offensive</a:t>
            </a:r>
          </a:p>
        </p:txBody>
      </p:sp>
    </p:spTree>
    <p:extLst>
      <p:ext uri="{BB962C8B-B14F-4D97-AF65-F5344CB8AC3E}">
        <p14:creationId xmlns:p14="http://schemas.microsoft.com/office/powerpoint/2010/main" val="27103259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Chart junk or effective info </a:t>
            </a:r>
            <a:r>
              <a:rPr lang="en-US" dirty="0" err="1"/>
              <a:t>vis</a:t>
            </a:r>
            <a:r>
              <a:rPr lang="en-US" dirty="0"/>
              <a:t>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865531"/>
            <a:ext cx="5715000" cy="41790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Suzana</a:t>
            </a:r>
            <a:r>
              <a:rPr lang="en-US" dirty="0"/>
              <a:t> </a:t>
            </a:r>
            <a:r>
              <a:rPr lang="en-US" dirty="0" err="1"/>
              <a:t>Herculano-Houzel</a:t>
            </a:r>
            <a:r>
              <a:rPr lang="en-US" dirty="0"/>
              <a:t> has a new method for determining counts of cortical neurons across different species. How to present this effectively?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6248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 err="1"/>
              <a:t>Herculano-Houzel</a:t>
            </a:r>
            <a:r>
              <a:rPr lang="en-US" sz="1400" dirty="0"/>
              <a:t>, “The human brain in numbers: a linearly scaled-up primate brain ” </a:t>
            </a:r>
            <a:r>
              <a:rPr lang="en-US" sz="1400" dirty="0">
                <a:hlinkClick r:id="rId3"/>
              </a:rPr>
              <a:t>https://www.frontiersin.org/articles/10.3389/neuro.09.031.2009/full</a:t>
            </a:r>
            <a:r>
              <a:rPr lang="en-US" sz="14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2133600"/>
            <a:ext cx="2209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/>
              <a:t>Goal: compare mammal species brain size and cortical neuron count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Neuron count is shown both as numbers and bars</a:t>
            </a:r>
          </a:p>
          <a:p>
            <a:pPr>
              <a:spcAft>
                <a:spcPts val="1200"/>
              </a:spcAft>
            </a:pPr>
            <a:r>
              <a:rPr lang="en-US" sz="1600" b="1" dirty="0"/>
              <a:t>Claim</a:t>
            </a:r>
            <a:r>
              <a:rPr lang="en-US" sz="1600" dirty="0"/>
              <a:t>: </a:t>
            </a:r>
            <a:r>
              <a:rPr lang="en-US" sz="1600" dirty="0">
                <a:solidFill>
                  <a:srgbClr val="FF0000"/>
                </a:solidFill>
              </a:rPr>
              <a:t>Human brain is ~ linear of primate brains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What do you think?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How could this be made better?</a:t>
            </a:r>
          </a:p>
        </p:txBody>
      </p:sp>
    </p:spTree>
    <p:extLst>
      <p:ext uri="{BB962C8B-B14F-4D97-AF65-F5344CB8AC3E}">
        <p14:creationId xmlns:p14="http://schemas.microsoft.com/office/powerpoint/2010/main" val="1204366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Blogs &amp; Web resources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1400431"/>
            <a:ext cx="2960000" cy="946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2743201"/>
            <a:ext cx="3294762" cy="785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0"/>
            <a:ext cx="2609524" cy="590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8" y="4648210"/>
            <a:ext cx="2686667" cy="872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400" y="1447800"/>
            <a:ext cx="472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My web site, </a:t>
            </a:r>
            <a:r>
              <a:rPr lang="en-US" sz="1400" dirty="0">
                <a:hlinkClick r:id="rId6"/>
              </a:rPr>
              <a:t>http://datavis.ca</a:t>
            </a:r>
            <a:r>
              <a:rPr lang="en-US" sz="1400" dirty="0"/>
              <a:t>. Contains the </a:t>
            </a:r>
            <a:r>
              <a:rPr lang="en-US" sz="1400" dirty="0">
                <a:hlinkClick r:id="rId7"/>
              </a:rPr>
              <a:t>Milestone Project </a:t>
            </a:r>
            <a:r>
              <a:rPr lang="en-US" sz="1400" dirty="0"/>
              <a:t>on the history of data vis, </a:t>
            </a:r>
            <a:r>
              <a:rPr lang="en-US" sz="1400" dirty="0">
                <a:hlinkClick r:id="rId8"/>
              </a:rPr>
              <a:t>Data Visualization gallery</a:t>
            </a:r>
            <a:r>
              <a:rPr lang="en-US" sz="1400" dirty="0"/>
              <a:t>, links to books, papers and courses.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2743201"/>
            <a:ext cx="464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Kaiser Fung, </a:t>
            </a:r>
            <a:r>
              <a:rPr lang="en-US" sz="1400" dirty="0">
                <a:hlinkClick r:id="rId9"/>
              </a:rPr>
              <a:t>http://junkcharts.typepad.com/</a:t>
            </a:r>
            <a:r>
              <a:rPr lang="en-US" sz="1400" dirty="0"/>
              <a:t>.  Fung discusses a variety of data displays and discusses how they can be improved.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2400" y="3810000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Nathan </a:t>
            </a:r>
            <a:r>
              <a:rPr lang="en-US" sz="1400" dirty="0" err="1"/>
              <a:t>Yau's</a:t>
            </a:r>
            <a:r>
              <a:rPr lang="en-US" sz="1400" dirty="0"/>
              <a:t> blog, </a:t>
            </a:r>
            <a:r>
              <a:rPr lang="en-US" sz="1400" dirty="0">
                <a:hlinkClick r:id="rId10"/>
              </a:rPr>
              <a:t>http://flowingdata.com</a:t>
            </a:r>
            <a:r>
              <a:rPr lang="en-US" sz="1400" dirty="0"/>
              <a:t>.   A large number of blog posts illustrating data visualization methods with tutorials on how to do these with R and other software.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400" y="4724400"/>
            <a:ext cx="464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11"/>
              </a:rPr>
              <a:t>http://visiphilia.org/</a:t>
            </a:r>
            <a:r>
              <a:rPr lang="en-US" sz="1400" dirty="0"/>
              <a:t>.  Statisticians Di Cook and Heike Hofmann from Iowa State University blog about data visualization topics, using 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5715000"/>
            <a:ext cx="1533333" cy="6285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1400" y="57150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Manuel Lima’s blog, </a:t>
            </a:r>
            <a:r>
              <a:rPr lang="en-US" sz="1400" dirty="0">
                <a:hlinkClick r:id="rId13"/>
              </a:rPr>
              <a:t>http://www.visualcomplexity.com/vc/blog/</a:t>
            </a:r>
            <a:r>
              <a:rPr lang="en-US" sz="1400" dirty="0"/>
              <a:t>, with hundreds of projects on all types of visualizations </a:t>
            </a:r>
          </a:p>
        </p:txBody>
      </p:sp>
    </p:spTree>
    <p:extLst>
      <p:ext uri="{BB962C8B-B14F-4D97-AF65-F5344CB8AC3E}">
        <p14:creationId xmlns:p14="http://schemas.microsoft.com/office/powerpoint/2010/main" val="1602899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079944"/>
            <a:ext cx="5422476" cy="5380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 a scatterplot?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000" y="3770230"/>
            <a:ext cx="1600000" cy="933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055" y="2895600"/>
            <a:ext cx="904762" cy="676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079944"/>
            <a:ext cx="1114286" cy="933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90" y="4967266"/>
            <a:ext cx="714286" cy="60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48498" y="1874777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76540" y="380009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African Bush Elephant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423260"/>
            <a:ext cx="666667" cy="2952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1447800"/>
            <a:ext cx="27432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A scatterplot makes clear how humans differ from other species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Using scaled images as point symbols also conveys brain size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Primates</a:t>
            </a:r>
            <a:r>
              <a:rPr lang="en-US" dirty="0"/>
              <a:t> are distinguished from </a:t>
            </a:r>
            <a:r>
              <a:rPr lang="en-US" dirty="0">
                <a:solidFill>
                  <a:srgbClr val="FF0000"/>
                </a:solidFill>
              </a:rPr>
              <a:t>non-primates</a:t>
            </a:r>
            <a:r>
              <a:rPr lang="en-US" dirty="0"/>
              <a:t> by text color</a:t>
            </a:r>
          </a:p>
          <a:p>
            <a:pPr>
              <a:spcAft>
                <a:spcPts val="1200"/>
              </a:spcAft>
            </a:pPr>
            <a:r>
              <a:rPr lang="en-US" dirty="0"/>
              <a:t>This is arguably a more effective display.</a:t>
            </a:r>
          </a:p>
          <a:p>
            <a:pPr>
              <a:spcAft>
                <a:spcPts val="1200"/>
              </a:spcAft>
            </a:pPr>
            <a:r>
              <a:rPr lang="en-US" dirty="0"/>
              <a:t>What do you think?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307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 a scatterplot – log scale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95400"/>
            <a:ext cx="5270000" cy="5213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470" y="5423260"/>
            <a:ext cx="666667" cy="295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02067"/>
            <a:ext cx="714286" cy="6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905000"/>
            <a:ext cx="904762" cy="6761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062692"/>
            <a:ext cx="1114286" cy="933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709" y="2209916"/>
            <a:ext cx="1600000" cy="9333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34086" y="2689676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African Bush Elephant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1529358"/>
            <a:ext cx="27432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Perhaps even better is to make the plot using log scales for both axes</a:t>
            </a:r>
          </a:p>
          <a:p>
            <a:pPr>
              <a:spcBef>
                <a:spcPts val="1200"/>
              </a:spcBef>
            </a:pPr>
            <a:r>
              <a:rPr lang="en-US" dirty="0"/>
              <a:t>The relationship is now easier to see, but only approx. linear</a:t>
            </a:r>
          </a:p>
          <a:p>
            <a:pPr>
              <a:spcBef>
                <a:spcPts val="1200"/>
              </a:spcBef>
            </a:pPr>
            <a:r>
              <a:rPr lang="en-US" dirty="0"/>
              <a:t>The argument for neurons ~ brain weight needs more work.</a:t>
            </a:r>
          </a:p>
        </p:txBody>
      </p:sp>
    </p:spTree>
    <p:extLst>
      <p:ext uri="{BB962C8B-B14F-4D97-AF65-F5344CB8AC3E}">
        <p14:creationId xmlns:p14="http://schemas.microsoft.com/office/powerpoint/2010/main" val="25445450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graphs matter: Climate change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37" y="3124200"/>
            <a:ext cx="5715000" cy="285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95400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movie, </a:t>
            </a:r>
            <a:r>
              <a:rPr lang="en-US" i="1" dirty="0"/>
              <a:t>An Inconvenient Truth </a:t>
            </a:r>
            <a:r>
              <a:rPr lang="en-US" dirty="0"/>
              <a:t>(2006), Al Gore used the now-famous </a:t>
            </a:r>
            <a:r>
              <a:rPr lang="en-US" dirty="0">
                <a:solidFill>
                  <a:srgbClr val="FF0000"/>
                </a:solidFill>
              </a:rPr>
              <a:t>“hockey stick” graph</a:t>
            </a:r>
            <a:r>
              <a:rPr lang="en-US" dirty="0"/>
              <a:t> to show that human activities had greatly increased the degree of global warming over the recent past</a:t>
            </a:r>
          </a:p>
          <a:p>
            <a:endParaRPr lang="en-US" dirty="0"/>
          </a:p>
          <a:p>
            <a:r>
              <a:rPr lang="en-US" dirty="0"/>
              <a:t>The goal was to raise public awareness and call for action to curb environmental effects: CO</a:t>
            </a:r>
            <a:r>
              <a:rPr lang="en-US" baseline="-25000" dirty="0"/>
              <a:t>2</a:t>
            </a:r>
            <a:r>
              <a:rPr lang="en-US" dirty="0"/>
              <a:t> emissions as the main agent.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6172200"/>
            <a:ext cx="769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Movie: </a:t>
            </a:r>
            <a:r>
              <a:rPr lang="en-US" sz="1400" dirty="0">
                <a:hlinkClick r:id="rId3"/>
              </a:rPr>
              <a:t>https://www.youtube.com/watch?v=8ZUoYGAI5i0</a:t>
            </a:r>
            <a:r>
              <a:rPr lang="en-US" sz="1400" dirty="0"/>
              <a:t>; </a:t>
            </a:r>
            <a:r>
              <a:rPr lang="en-US" sz="1400" dirty="0">
                <a:hlinkClick r:id="rId4"/>
              </a:rPr>
              <a:t>http://www.imdb.com/title/tt0497116/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26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Climate change: Original graph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19400"/>
            <a:ext cx="6049524" cy="3542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192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Sir John Houghton presents the original Northern Hemisphere hockey stick graph to the </a:t>
            </a:r>
            <a:r>
              <a:rPr lang="en-US" dirty="0">
                <a:hlinkClick r:id="rId3" tooltip="Intergovernmental Panel on Climate Change"/>
              </a:rPr>
              <a:t>Intergovernmental Panel on Climate Change</a:t>
            </a:r>
            <a:r>
              <a:rPr lang="en-US" dirty="0"/>
              <a:t> (IPCC) in 2005.</a:t>
            </a:r>
          </a:p>
          <a:p>
            <a:r>
              <a:rPr lang="en-US" dirty="0"/>
              <a:t>It is based on an analysis by Mann, Bradley &amp; Hughes (1990), with a smoothed curve and uncertainty intervals.</a:t>
            </a:r>
          </a:p>
        </p:txBody>
      </p:sp>
    </p:spTree>
    <p:extLst>
      <p:ext uri="{BB962C8B-B14F-4D97-AF65-F5344CB8AC3E}">
        <p14:creationId xmlns:p14="http://schemas.microsoft.com/office/powerpoint/2010/main" val="19664697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Climate change: data sources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81" y="2667000"/>
            <a:ext cx="6667500" cy="3427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95400"/>
            <a:ext cx="8267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MBH (1999) paper had used a wide variety of data sources. They were combined using a novel statistical technique, the first eigenvector-based climate field reconstruction (CFR).  </a:t>
            </a:r>
          </a:p>
          <a:p>
            <a:r>
              <a:rPr lang="en-US" dirty="0"/>
              <a:t>Climate scientists understood this;  the sceptics did not.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6324600"/>
            <a:ext cx="754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See: </a:t>
            </a:r>
            <a:r>
              <a:rPr lang="en-US" sz="1400" dirty="0">
                <a:hlinkClick r:id="rId3"/>
              </a:rPr>
              <a:t>https://en.wikipedia.org/wiki/Hockey_stick_controversy</a:t>
            </a:r>
            <a:r>
              <a:rPr lang="en-US" sz="1400" dirty="0"/>
              <a:t> for details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783C3A-5D20-4E93-A8B1-C2D0692B9D97}"/>
              </a:ext>
            </a:extLst>
          </p:cNvPr>
          <p:cNvSpPr txBox="1"/>
          <p:nvPr/>
        </p:nvSpPr>
        <p:spPr>
          <a:xfrm>
            <a:off x="6400800" y="2057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TOO MUCH INFO??</a:t>
            </a:r>
          </a:p>
        </p:txBody>
      </p:sp>
    </p:spTree>
    <p:extLst>
      <p:ext uri="{BB962C8B-B14F-4D97-AF65-F5344CB8AC3E}">
        <p14:creationId xmlns:p14="http://schemas.microsoft.com/office/powerpoint/2010/main" val="41456602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Countering climate change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95</a:t>
            </a:fld>
            <a:endParaRPr lang="en-US"/>
          </a:p>
        </p:txBody>
      </p:sp>
      <p:pic>
        <p:nvPicPr>
          <p:cNvPr id="1026" name="Picture 2" descr="C:\Dropbox\Documents\Presentations\Fields2015\images\global-temperature-histo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2362200"/>
            <a:ext cx="5715000" cy="412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11430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Taking a longer view, and adding a lot of extraneous historical details, climate sceptics were easily able to mount alternative explanations: </a:t>
            </a:r>
          </a:p>
          <a:p>
            <a:pPr algn="ctr"/>
            <a:r>
              <a:rPr lang="en-US" sz="2000" dirty="0"/>
              <a:t>Solar radiation &amp; volcanoes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354420-E7EB-4189-AF89-34C691E67EAD}"/>
              </a:ext>
            </a:extLst>
          </p:cNvPr>
          <p:cNvSpPr txBox="1"/>
          <p:nvPr/>
        </p:nvSpPr>
        <p:spPr>
          <a:xfrm>
            <a:off x="533400" y="2514600"/>
            <a:ext cx="233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to mislead: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Show no temp.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Draw smoothed curve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Suggest that all is due to “swings” in temp.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Compress recent history into the end of the time scale</a:t>
            </a:r>
          </a:p>
        </p:txBody>
      </p:sp>
    </p:spTree>
    <p:extLst>
      <p:ext uri="{BB962C8B-B14F-4D97-AF65-F5344CB8AC3E}">
        <p14:creationId xmlns:p14="http://schemas.microsoft.com/office/powerpoint/2010/main" val="37831337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scale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96</a:t>
            </a:fld>
            <a:endParaRPr lang="en-US"/>
          </a:p>
        </p:txBody>
      </p:sp>
      <p:pic>
        <p:nvPicPr>
          <p:cNvPr id="2050" name="Picture 2" descr="C:\Dropbox\Documents\Presentations\Fields2015\images\global-tempera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94" y="2438400"/>
            <a:ext cx="500253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295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Perhaps one fault with the original graphs was trying to show noisy data, from many sources, over too wide a time span.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48383-DC41-4046-B67E-CDE27356E5F7}"/>
              </a:ext>
            </a:extLst>
          </p:cNvPr>
          <p:cNvSpPr txBox="1"/>
          <p:nvPr/>
        </p:nvSpPr>
        <p:spPr>
          <a:xfrm>
            <a:off x="457200" y="25146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could you do to make this graph even more convincing?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4E698-A56E-4A92-8B14-4012FE245F64}"/>
              </a:ext>
            </a:extLst>
          </p:cNvPr>
          <p:cNvSpPr txBox="1"/>
          <p:nvPr/>
        </p:nvSpPr>
        <p:spPr>
          <a:xfrm>
            <a:off x="304800" y="35814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De-emphasize the annual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Add an overall smooth curve</a:t>
            </a:r>
          </a:p>
        </p:txBody>
      </p:sp>
    </p:spTree>
    <p:extLst>
      <p:ext uri="{BB962C8B-B14F-4D97-AF65-F5344CB8AC3E}">
        <p14:creationId xmlns:p14="http://schemas.microsoft.com/office/powerpoint/2010/main" val="295463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Climate change: Infographic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97</a:t>
            </a:fld>
            <a:endParaRPr lang="en-US"/>
          </a:p>
        </p:txBody>
      </p:sp>
      <p:pic>
        <p:nvPicPr>
          <p:cNvPr id="3076" name="Picture 4" descr="C:\Dropbox\Documents\Presentations\Fields2015\images\Global-Warm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7812"/>
            <a:ext cx="6441691" cy="358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38138" y="5977318"/>
            <a:ext cx="701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3"/>
              </a:rPr>
              <a:t>http://www.politically-incorrect-humor.com/2010/03/positive-proof-of-global-warming</a:t>
            </a:r>
            <a:r>
              <a:rPr lang="en-US" sz="12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politically-incorrect graphic shows very clearly the effect of global warming on panty size</a:t>
            </a:r>
          </a:p>
        </p:txBody>
      </p:sp>
    </p:spTree>
    <p:extLst>
      <p:ext uri="{BB962C8B-B14F-4D97-AF65-F5344CB8AC3E}">
        <p14:creationId xmlns:p14="http://schemas.microsoft.com/office/powerpoint/2010/main" val="34256843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Climate change: other explanations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98</a:t>
            </a:fld>
            <a:endParaRPr lang="en-US" dirty="0"/>
          </a:p>
        </p:txBody>
      </p:sp>
      <p:pic>
        <p:nvPicPr>
          <p:cNvPr id="4098" name="Picture 2" descr="C:\Dropbox\Documents\Presentations\Fields2015\images\temperature-pir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62200"/>
            <a:ext cx="5334000" cy="382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2954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infographic attempts to relate global warming to the decrease in pirates</a:t>
            </a:r>
          </a:p>
          <a:p>
            <a:endParaRPr lang="en-US" dirty="0"/>
          </a:p>
          <a:p>
            <a:r>
              <a:rPr lang="en-US" dirty="0"/>
              <a:t>Aside from the substance, how many things are wrong about this graphic?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6248400"/>
            <a:ext cx="7848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>
                <a:hlinkClick r:id="rId3"/>
              </a:rPr>
              <a:t>http://www.forbes.com/sites/erikaandersen/2012/03/23/true-fact-the-lack-of-pirates-is-causing-global-warming</a:t>
            </a:r>
            <a:r>
              <a:rPr lang="en-US" sz="11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2376881"/>
            <a:ext cx="2514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Simple explanation</a:t>
            </a:r>
            <a:r>
              <a:rPr lang="en-US" dirty="0"/>
              <a:t>:</a:t>
            </a:r>
          </a:p>
          <a:p>
            <a:r>
              <a:rPr lang="en-US" dirty="0">
                <a:solidFill>
                  <a:srgbClr val="FF0000"/>
                </a:solidFill>
              </a:rPr>
              <a:t>Lack of pirates causes</a:t>
            </a:r>
          </a:p>
          <a:p>
            <a:r>
              <a:rPr lang="en-US" dirty="0">
                <a:solidFill>
                  <a:srgbClr val="FF0000"/>
                </a:solidFill>
              </a:rPr>
              <a:t>global warming!</a:t>
            </a:r>
          </a:p>
          <a:p>
            <a:endParaRPr lang="en-US" dirty="0"/>
          </a:p>
          <a:p>
            <a:r>
              <a:rPr lang="en-US" b="1" dirty="0"/>
              <a:t>Conclusion</a:t>
            </a:r>
            <a:r>
              <a:rPr lang="en-US" dirty="0"/>
              <a:t>:</a:t>
            </a:r>
          </a:p>
          <a:p>
            <a:r>
              <a:rPr lang="en-US" dirty="0">
                <a:solidFill>
                  <a:srgbClr val="FF0000"/>
                </a:solidFill>
              </a:rPr>
              <a:t>To stop global warming, become a pirate!</a:t>
            </a:r>
          </a:p>
        </p:txBody>
      </p:sp>
    </p:spTree>
    <p:extLst>
      <p:ext uri="{BB962C8B-B14F-4D97-AF65-F5344CB8AC3E}">
        <p14:creationId xmlns:p14="http://schemas.microsoft.com/office/powerpoint/2010/main" val="4687279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Climate change: animation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616958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Video: </a:t>
            </a:r>
            <a:r>
              <a:rPr lang="en-US" sz="1600" dirty="0">
                <a:hlinkClick r:id="rId3"/>
              </a:rPr>
              <a:t>https://www.youtube.com/watch?v=jWoCXLuTIkI</a:t>
            </a:r>
            <a:endParaRPr lang="en-US" sz="1600" dirty="0"/>
          </a:p>
          <a:p>
            <a:r>
              <a:rPr lang="en-US" sz="1600" dirty="0"/>
              <a:t>See also: </a:t>
            </a:r>
            <a:r>
              <a:rPr lang="en-US" sz="1600" dirty="0">
                <a:hlinkClick r:id="rId4"/>
              </a:rPr>
              <a:t>https://www.climate-lab-book.ac.uk/spirals/</a:t>
            </a:r>
            <a:r>
              <a:rPr lang="en-US" sz="1600" dirty="0"/>
              <a:t>  </a:t>
            </a:r>
          </a:p>
        </p:txBody>
      </p:sp>
      <p:pic>
        <p:nvPicPr>
          <p:cNvPr id="6" name="Online Media 5" title="Climate Spiral">
            <a:hlinkClick r:id="" action="ppaction://media"/>
            <a:extLst>
              <a:ext uri="{FF2B5EF4-FFF2-40B4-BE49-F238E27FC236}">
                <a16:creationId xmlns:a16="http://schemas.microsoft.com/office/drawing/2014/main" id="{D66B6C97-D53C-FDB7-C6FB-0F976F1135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66800" y="1828800"/>
            <a:ext cx="7111550" cy="4018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B34F21-145B-DF47-0C65-A8E87331B715}"/>
              </a:ext>
            </a:extLst>
          </p:cNvPr>
          <p:cNvSpPr txBox="1"/>
          <p:nvPr/>
        </p:nvSpPr>
        <p:spPr>
          <a:xfrm>
            <a:off x="457200" y="1066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This NASA video by Ed Hawkins shows monthly global temperature anomalies, 1890-2021 as an increasing spiral whose color reflects temperature.</a:t>
            </a:r>
          </a:p>
        </p:txBody>
      </p:sp>
    </p:spTree>
    <p:extLst>
      <p:ext uri="{BB962C8B-B14F-4D97-AF65-F5344CB8AC3E}">
        <p14:creationId xmlns:p14="http://schemas.microsoft.com/office/powerpoint/2010/main" val="57435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14439</TotalTime>
  <Words>6713</Words>
  <Application>Microsoft Office PowerPoint</Application>
  <PresentationFormat>On-screen Show (4:3)</PresentationFormat>
  <Paragraphs>874</Paragraphs>
  <Slides>105</Slides>
  <Notes>16</Notes>
  <HiddenSlides>7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1" baseType="lpstr">
      <vt:lpstr>Arial</vt:lpstr>
      <vt:lpstr>Calibri</vt:lpstr>
      <vt:lpstr>Courier New</vt:lpstr>
      <vt:lpstr>Symbol</vt:lpstr>
      <vt:lpstr>Wingdings</vt:lpstr>
      <vt:lpstr>1_Office Theme</vt:lpstr>
      <vt:lpstr>Psychology of Data Visualization: Course Overview</vt:lpstr>
      <vt:lpstr>Introducing: me</vt:lpstr>
      <vt:lpstr>Introducing: me</vt:lpstr>
      <vt:lpstr>Course Topics</vt:lpstr>
      <vt:lpstr>Your role</vt:lpstr>
      <vt:lpstr>Books &amp; Readings</vt:lpstr>
      <vt:lpstr>More books I like</vt:lpstr>
      <vt:lpstr>Tufte Stufte</vt:lpstr>
      <vt:lpstr>Blogs &amp; Web resources</vt:lpstr>
      <vt:lpstr>Blogs &amp; Web resources</vt:lpstr>
      <vt:lpstr>Psychology facts: Why visualization?</vt:lpstr>
      <vt:lpstr>Data and Stories</vt:lpstr>
      <vt:lpstr>Data, pictures, models &amp; stories</vt:lpstr>
      <vt:lpstr>Data, pictures, models &amp; stories</vt:lpstr>
      <vt:lpstr>Data, pictures, models &amp; stories</vt:lpstr>
      <vt:lpstr>Words, numbers and pictures</vt:lpstr>
      <vt:lpstr>Words, numbers and pictures</vt:lpstr>
      <vt:lpstr>Roles of graphics in communication</vt:lpstr>
      <vt:lpstr>Different graphs for different purposes</vt:lpstr>
      <vt:lpstr>Infographics</vt:lpstr>
      <vt:lpstr>Powerful graphs: Measels and vaccines</vt:lpstr>
      <vt:lpstr>Police shooting deaths</vt:lpstr>
      <vt:lpstr>Their names: Interactive graphic</vt:lpstr>
      <vt:lpstr>Presentation graph: Nightingale (1857)</vt:lpstr>
      <vt:lpstr>Data graph: Nightingale (1857)</vt:lpstr>
      <vt:lpstr>Rhetorical graph: Welfare income and Homeless deaths after the “Common Sense Revolution”</vt:lpstr>
      <vt:lpstr>Analysis graph: Deaths vs. Income</vt:lpstr>
      <vt:lpstr>Race &amp; Crime</vt:lpstr>
      <vt:lpstr>Racial profiling: Analysis graph</vt:lpstr>
      <vt:lpstr>Racial profiling: The process</vt:lpstr>
      <vt:lpstr>Racial profiling: Presentation graphic</vt:lpstr>
      <vt:lpstr>Why plot your data?</vt:lpstr>
      <vt:lpstr>Why plot your data?</vt:lpstr>
      <vt:lpstr>Datasaurus Dozen</vt:lpstr>
      <vt:lpstr>Comparing groups: Analysis vs. Presentation graphs</vt:lpstr>
      <vt:lpstr>PowerPoint Presentation</vt:lpstr>
      <vt:lpstr>Presentation: Turning tables into graphs</vt:lpstr>
      <vt:lpstr>Semi-graphic tables</vt:lpstr>
      <vt:lpstr>Graphs &amp; Information design</vt:lpstr>
      <vt:lpstr>Effective data display</vt:lpstr>
      <vt:lpstr>Make visual comparisons easy</vt:lpstr>
      <vt:lpstr>Make visual comparisons easy</vt:lpstr>
      <vt:lpstr>Make comparisons direct</vt:lpstr>
      <vt:lpstr>Direct labels vs. legends</vt:lpstr>
      <vt:lpstr>Direct labels vs. legends</vt:lpstr>
      <vt:lpstr>Visualizing uncertainty</vt:lpstr>
      <vt:lpstr>Uncertainty: Theory &amp; simulation</vt:lpstr>
      <vt:lpstr>Effect ordering</vt:lpstr>
      <vt:lpstr>Effect order failure: the Challenger disaster</vt:lpstr>
      <vt:lpstr>Visual explanation: Physics</vt:lpstr>
      <vt:lpstr>Visual explanation: Graphics</vt:lpstr>
      <vt:lpstr>Presentation graphic</vt:lpstr>
      <vt:lpstr>Graphic displays: Main effect ordering</vt:lpstr>
      <vt:lpstr>Tabular displays: Main effect ordering</vt:lpstr>
      <vt:lpstr>Tabular displays: Main effect ordering</vt:lpstr>
      <vt:lpstr>Tabular displays: Main effect ordering</vt:lpstr>
      <vt:lpstr>Graphical display: Two-way tables</vt:lpstr>
      <vt:lpstr>Multivariate data: correlation ordering</vt:lpstr>
      <vt:lpstr>Correlation matrices</vt:lpstr>
      <vt:lpstr>Correlation ordering: corrgrams</vt:lpstr>
      <vt:lpstr>Baseball data</vt:lpstr>
      <vt:lpstr>Baseball data</vt:lpstr>
      <vt:lpstr>PowerPoint Presentation</vt:lpstr>
      <vt:lpstr>Good/excellent graphs</vt:lpstr>
      <vt:lpstr>PowerPoint Presentation</vt:lpstr>
      <vt:lpstr>Bad/evil graphs</vt:lpstr>
      <vt:lpstr>Bad graphs are easy in Excel</vt:lpstr>
      <vt:lpstr>Pie charts are easy to abuse</vt:lpstr>
      <vt:lpstr>Pie chart merriment</vt:lpstr>
      <vt:lpstr>But, can be used to great effect</vt:lpstr>
      <vt:lpstr>3D pie charts are usually evil</vt:lpstr>
      <vt:lpstr>Simple re-design makes it clearer</vt:lpstr>
      <vt:lpstr>Or, try to use direct labels</vt:lpstr>
      <vt:lpstr>Double Y-axis: Really evil graphs</vt:lpstr>
      <vt:lpstr>But, can be used to great effect</vt:lpstr>
      <vt:lpstr>Or, another graph would have been better</vt:lpstr>
      <vt:lpstr>Even more evil: No scales, no data</vt:lpstr>
      <vt:lpstr>Corrected graph</vt:lpstr>
      <vt:lpstr>Corrected graph, in context</vt:lpstr>
      <vt:lpstr>Evil Bars</vt:lpstr>
      <vt:lpstr>Evil bars: A source of merriment?</vt:lpstr>
      <vt:lpstr>More evil: 3D bars</vt:lpstr>
      <vt:lpstr>How to make a confusing bar chart</vt:lpstr>
      <vt:lpstr>Graphical Excellence: Tables</vt:lpstr>
      <vt:lpstr>Graphical failure</vt:lpstr>
      <vt:lpstr>Graphical excellence</vt:lpstr>
      <vt:lpstr>Graphical excellence</vt:lpstr>
      <vt:lpstr>Chart junk or effective info vis?</vt:lpstr>
      <vt:lpstr>Chart junk or effective info vis?</vt:lpstr>
      <vt:lpstr>As a scatterplot?</vt:lpstr>
      <vt:lpstr>As a scatterplot – log scale</vt:lpstr>
      <vt:lpstr>Why graphs matter: Climate change</vt:lpstr>
      <vt:lpstr>Climate change: Original graph</vt:lpstr>
      <vt:lpstr>Climate change: data sources</vt:lpstr>
      <vt:lpstr>Countering climate change</vt:lpstr>
      <vt:lpstr>Time scale</vt:lpstr>
      <vt:lpstr>Climate change: Infographic</vt:lpstr>
      <vt:lpstr>Climate change: other explanations</vt:lpstr>
      <vt:lpstr>Climate change: animation</vt:lpstr>
      <vt:lpstr>Circle graphs</vt:lpstr>
      <vt:lpstr>Animation</vt:lpstr>
      <vt:lpstr>Animation -&gt; Ridgeline plot</vt:lpstr>
      <vt:lpstr>Novel graphic ideas</vt:lpstr>
      <vt:lpstr>Some graphic rules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</dc:title>
  <dc:creator>Michael L Friendly</dc:creator>
  <cp:lastModifiedBy>Michael L Friendly</cp:lastModifiedBy>
  <cp:revision>63</cp:revision>
  <dcterms:created xsi:type="dcterms:W3CDTF">2021-04-25T15:02:54Z</dcterms:created>
  <dcterms:modified xsi:type="dcterms:W3CDTF">2024-01-11T18:43:18Z</dcterms:modified>
</cp:coreProperties>
</file>