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58" r:id="rId3"/>
    <p:sldId id="340" r:id="rId4"/>
    <p:sldId id="257" r:id="rId5"/>
    <p:sldId id="335" r:id="rId6"/>
    <p:sldId id="316" r:id="rId7"/>
    <p:sldId id="261" r:id="rId8"/>
    <p:sldId id="320" r:id="rId9"/>
    <p:sldId id="337" r:id="rId10"/>
    <p:sldId id="354" r:id="rId11"/>
    <p:sldId id="266" r:id="rId12"/>
    <p:sldId id="268" r:id="rId13"/>
    <p:sldId id="346" r:id="rId14"/>
    <p:sldId id="350" r:id="rId15"/>
    <p:sldId id="267" r:id="rId16"/>
    <p:sldId id="269" r:id="rId17"/>
    <p:sldId id="348" r:id="rId18"/>
    <p:sldId id="339" r:id="rId19"/>
    <p:sldId id="349" r:id="rId20"/>
    <p:sldId id="259" r:id="rId21"/>
    <p:sldId id="260" r:id="rId22"/>
    <p:sldId id="327" r:id="rId23"/>
    <p:sldId id="262" r:id="rId24"/>
    <p:sldId id="263" r:id="rId25"/>
    <p:sldId id="264" r:id="rId26"/>
    <p:sldId id="294" r:id="rId27"/>
    <p:sldId id="295" r:id="rId28"/>
    <p:sldId id="297" r:id="rId29"/>
    <p:sldId id="326" r:id="rId30"/>
    <p:sldId id="298" r:id="rId31"/>
    <p:sldId id="357" r:id="rId32"/>
    <p:sldId id="299" r:id="rId33"/>
    <p:sldId id="300" r:id="rId34"/>
    <p:sldId id="319" r:id="rId35"/>
    <p:sldId id="321" r:id="rId36"/>
    <p:sldId id="322" r:id="rId37"/>
    <p:sldId id="271" r:id="rId38"/>
    <p:sldId id="273" r:id="rId39"/>
    <p:sldId id="272" r:id="rId40"/>
    <p:sldId id="270" r:id="rId41"/>
    <p:sldId id="355" r:id="rId42"/>
    <p:sldId id="352" r:id="rId43"/>
    <p:sldId id="351" r:id="rId44"/>
    <p:sldId id="280" r:id="rId45"/>
    <p:sldId id="281" r:id="rId46"/>
    <p:sldId id="289" r:id="rId47"/>
    <p:sldId id="278" r:id="rId48"/>
    <p:sldId id="274" r:id="rId49"/>
    <p:sldId id="275" r:id="rId50"/>
    <p:sldId id="276" r:id="rId51"/>
    <p:sldId id="341" r:id="rId52"/>
    <p:sldId id="347" r:id="rId53"/>
    <p:sldId id="282" r:id="rId54"/>
    <p:sldId id="283" r:id="rId55"/>
    <p:sldId id="277" r:id="rId56"/>
    <p:sldId id="344" r:id="rId57"/>
    <p:sldId id="345" r:id="rId58"/>
    <p:sldId id="336" r:id="rId59"/>
    <p:sldId id="285" r:id="rId60"/>
    <p:sldId id="286" r:id="rId61"/>
    <p:sldId id="287" r:id="rId62"/>
    <p:sldId id="288" r:id="rId63"/>
    <p:sldId id="290" r:id="rId64"/>
    <p:sldId id="284" r:id="rId65"/>
    <p:sldId id="293" r:id="rId66"/>
    <p:sldId id="291" r:id="rId67"/>
    <p:sldId id="328" r:id="rId68"/>
    <p:sldId id="329" r:id="rId69"/>
    <p:sldId id="306" r:id="rId70"/>
    <p:sldId id="317" r:id="rId71"/>
    <p:sldId id="318" r:id="rId72"/>
    <p:sldId id="330" r:id="rId73"/>
    <p:sldId id="338" r:id="rId74"/>
    <p:sldId id="334" r:id="rId75"/>
    <p:sldId id="301" r:id="rId76"/>
    <p:sldId id="302" r:id="rId77"/>
    <p:sldId id="303" r:id="rId78"/>
    <p:sldId id="304" r:id="rId79"/>
    <p:sldId id="343" r:id="rId80"/>
    <p:sldId id="305" r:id="rId81"/>
    <p:sldId id="331" r:id="rId82"/>
    <p:sldId id="353" r:id="rId83"/>
    <p:sldId id="323" r:id="rId84"/>
    <p:sldId id="333" r:id="rId85"/>
    <p:sldId id="310" r:id="rId86"/>
    <p:sldId id="308" r:id="rId87"/>
    <p:sldId id="307" r:id="rId88"/>
    <p:sldId id="356" r:id="rId89"/>
    <p:sldId id="342" r:id="rId90"/>
    <p:sldId id="312" r:id="rId91"/>
    <p:sldId id="311" r:id="rId92"/>
    <p:sldId id="309" r:id="rId93"/>
    <p:sldId id="332" r:id="rId94"/>
    <p:sldId id="314" r:id="rId95"/>
    <p:sldId id="315" r:id="rId96"/>
    <p:sldId id="324" r:id="rId97"/>
    <p:sldId id="325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D65481-392E-4C27-A5F5-317B7BAA00B3}">
          <p14:sldIdLst>
            <p14:sldId id="256"/>
            <p14:sldId id="258"/>
            <p14:sldId id="340"/>
            <p14:sldId id="257"/>
          </p14:sldIdLst>
        </p14:section>
        <p14:section name="Data graphs" id="{8557A113-0D97-4007-83D4-8FA5DB576129}">
          <p14:sldIdLst>
            <p14:sldId id="335"/>
            <p14:sldId id="316"/>
            <p14:sldId id="261"/>
            <p14:sldId id="320"/>
            <p14:sldId id="337"/>
            <p14:sldId id="354"/>
            <p14:sldId id="266"/>
            <p14:sldId id="268"/>
            <p14:sldId id="346"/>
            <p14:sldId id="350"/>
            <p14:sldId id="267"/>
            <p14:sldId id="269"/>
            <p14:sldId id="348"/>
            <p14:sldId id="339"/>
            <p14:sldId id="349"/>
            <p14:sldId id="259"/>
            <p14:sldId id="260"/>
            <p14:sldId id="327"/>
            <p14:sldId id="262"/>
            <p14:sldId id="263"/>
            <p14:sldId id="264"/>
            <p14:sldId id="294"/>
            <p14:sldId id="295"/>
            <p14:sldId id="297"/>
            <p14:sldId id="326"/>
            <p14:sldId id="298"/>
            <p14:sldId id="357"/>
            <p14:sldId id="299"/>
            <p14:sldId id="300"/>
            <p14:sldId id="319"/>
            <p14:sldId id="321"/>
            <p14:sldId id="322"/>
            <p14:sldId id="271"/>
            <p14:sldId id="273"/>
            <p14:sldId id="272"/>
            <p14:sldId id="270"/>
            <p14:sldId id="355"/>
            <p14:sldId id="352"/>
          </p14:sldIdLst>
        </p14:section>
        <p14:section name="Thematic maps" id="{1C83A5A0-E140-47E7-93CB-E48C1BC59DC9}">
          <p14:sldIdLst>
            <p14:sldId id="351"/>
            <p14:sldId id="280"/>
            <p14:sldId id="281"/>
            <p14:sldId id="289"/>
            <p14:sldId id="278"/>
            <p14:sldId id="274"/>
            <p14:sldId id="275"/>
            <p14:sldId id="276"/>
            <p14:sldId id="341"/>
            <p14:sldId id="347"/>
            <p14:sldId id="282"/>
            <p14:sldId id="283"/>
            <p14:sldId id="277"/>
            <p14:sldId id="344"/>
            <p14:sldId id="345"/>
            <p14:sldId id="336"/>
            <p14:sldId id="285"/>
            <p14:sldId id="286"/>
            <p14:sldId id="287"/>
            <p14:sldId id="288"/>
            <p14:sldId id="290"/>
          </p14:sldIdLst>
        </p14:section>
        <p14:section name="Networks, trees" id="{3A183E12-D8F3-48C7-94EB-4A3759725D5D}">
          <p14:sldIdLst>
            <p14:sldId id="284"/>
            <p14:sldId id="293"/>
            <p14:sldId id="291"/>
            <p14:sldId id="328"/>
            <p14:sldId id="329"/>
            <p14:sldId id="306"/>
            <p14:sldId id="317"/>
            <p14:sldId id="318"/>
            <p14:sldId id="330"/>
            <p14:sldId id="338"/>
          </p14:sldIdLst>
        </p14:section>
        <p14:section name="Trees" id="{AB85E402-507A-46A8-9FA7-BE36C520C24A}">
          <p14:sldIdLst>
            <p14:sldId id="334"/>
            <p14:sldId id="301"/>
            <p14:sldId id="302"/>
            <p14:sldId id="303"/>
            <p14:sldId id="304"/>
            <p14:sldId id="343"/>
            <p14:sldId id="305"/>
            <p14:sldId id="331"/>
            <p14:sldId id="353"/>
          </p14:sldIdLst>
        </p14:section>
        <p14:section name="Animation, Interactive" id="{DA1BD561-FA6A-4C89-A16A-099338B6E811}">
          <p14:sldIdLst>
            <p14:sldId id="323"/>
            <p14:sldId id="333"/>
            <p14:sldId id="310"/>
            <p14:sldId id="308"/>
            <p14:sldId id="307"/>
            <p14:sldId id="356"/>
            <p14:sldId id="342"/>
            <p14:sldId id="312"/>
            <p14:sldId id="311"/>
            <p14:sldId id="309"/>
            <p14:sldId id="332"/>
            <p14:sldId id="314"/>
            <p14:sldId id="315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6" autoAdjust="0"/>
    <p:restoredTop sz="94660"/>
  </p:normalViewPr>
  <p:slideViewPr>
    <p:cSldViewPr>
      <p:cViewPr varScale="1">
        <p:scale>
          <a:sx n="104" d="100"/>
          <a:sy n="104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24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FA9-F3CE-45B3-A980-C331C6F1EF6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5FBD1-C98A-4A5D-9119-33852CE33EB2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738AA-8D24-4994-8D13-F3C592B9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theories of graphic often use a classification by graphical types based on content &amp;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738AA-8D24-4994-8D13-F3C592B9A6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32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7E655-D862-43FF-A51A-D072BE7FFB64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Another set of before-after diagrams to explain the effect of the US civil war on trade in cotton illustrate my theme of visual explanation.</a:t>
            </a:r>
          </a:p>
          <a:p>
            <a:endParaRPr lang="en-US" altLang="en-US" dirty="0"/>
          </a:p>
          <a:p>
            <a:r>
              <a:rPr lang="en-US" altLang="en-US" dirty="0"/>
              <a:t>The visual message here is immediate: most imports</a:t>
            </a:r>
            <a:r>
              <a:rPr lang="en-US" altLang="en-US" baseline="0" dirty="0"/>
              <a:t> of cotton from the southern US disappeared, and some were replaced from India and Egypt.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30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738AA-8D24-4994-8D13-F3C592B9A6E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E6D05-927B-4BC9-82B1-254B8AEF971D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Personal note: I was given a poster of this at a conference in ~ 2012, but a high-res image was never online.  I sent my original to David Rumsey and he added it to his collection.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68746-3BA4-4244-9171-733325C5B61B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Meanwhile, across the pond Etienne-Jules </a:t>
            </a:r>
            <a:r>
              <a:rPr lang="en-US" dirty="0" err="1"/>
              <a:t>Marey</a:t>
            </a:r>
            <a:r>
              <a:rPr lang="en-US" dirty="0"/>
              <a:t> was about to take dynamic graphic recording to a higher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23B1-66D4-4295-A607-8110ED649F3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79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AACDA-4A4F-4FE8-ABDD-A55F87ADF14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88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Fast-forward to today:</a:t>
            </a:r>
            <a:r>
              <a:rPr lang="en-US" baseline="0" dirty="0"/>
              <a:t> animation and interactive control can now routinely add additional dimensions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23B1-66D4-4295-A607-8110ED649F3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5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753007-356A-40C2-A349-5D9206ED1C7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92899-3A3F-40EE-8FB5-0011BABA0ECC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20828-1A1A-4225-BE3A-F8540A5E61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49D87-569A-4326-9B99-AFE0E8BFC75C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Choropleth</a:t>
            </a:r>
            <a:r>
              <a:rPr lang="en-US" altLang="en-US" baseline="0" dirty="0"/>
              <a:t> maps are often difficult to decode because area of states is confounded with the measure of intensity to be shown.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995A6-2BB2-4272-89D4-179AA20BB30F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These pages are well-designed according to data vis principles – high impact overview</a:t>
            </a:r>
            <a:r>
              <a:rPr lang="en-US" altLang="en-US" baseline="0" dirty="0"/>
              <a:t> graphic accompanied by interpretive details and explanation.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F6528-3C24-4AD7-9227-3DF23CCA62A3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5888" y="725488"/>
            <a:ext cx="4159250" cy="312102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23" y="3897691"/>
            <a:ext cx="5028904" cy="4646084"/>
          </a:xfrm>
        </p:spPr>
        <p:txBody>
          <a:bodyPr/>
          <a:lstStyle/>
          <a:p>
            <a:r>
              <a:rPr lang="en-US" altLang="en-US" dirty="0"/>
              <a:t>My next topic starts with the famous graph by Charles Joseph Minard depicting the fate of Napoleon’s Grand </a:t>
            </a:r>
            <a:r>
              <a:rPr lang="en-US" altLang="en-US" dirty="0" err="1"/>
              <a:t>Armee</a:t>
            </a:r>
            <a:r>
              <a:rPr lang="en-US" altLang="en-US" dirty="0"/>
              <a:t> in the disastrous 1812 campaign on Moscow. </a:t>
            </a:r>
          </a:p>
          <a:p>
            <a:r>
              <a:rPr lang="en-US" altLang="en-US" dirty="0"/>
              <a:t>Do I need to describe it?</a:t>
            </a:r>
          </a:p>
          <a:p>
            <a:r>
              <a:rPr lang="en-US" altLang="en-US" dirty="0"/>
              <a:t>It shows the strength of Napoleon’s army, starting nearly half a million strong at the Polish border …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friendly.github.io/613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edium.com/@amorimfranchi/an-easier-to-interpret-alternative-to-paired-barplots-in-r-490d4472e8c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WOWF9Vi4Mw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_i_g_s_c_h/status/1483195230404947968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vis.ca/papers/guerry-STS241.pdf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hyperlink" Target="https://globalnews.ca/news/1652571/ford-nation-2014-15-things-demographics-tell-us-about-toronto-voter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09/03/01/business/20090301_WageGap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ivethirtyeight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package=car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unkcharts.typepad.com/junk_charts/2010/06/the-scatterplot-matrix-a-great-tool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atavis.ca/papers/titanic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t-interactive/chart-docto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hyperlink" Target="http://ddar.datavis.ca/" TargetMode="External"/><Relationship Id="rId4" Type="http://schemas.openxmlformats.org/officeDocument/2006/relationships/image" Target="../media/image5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package=gpair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osara.net/papers/2006/Kosara_TVCG_2006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isualoop.com/blog/83382/pantheon-by-valerio-pellegrini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hyperlink" Target="https://friendly.github.io/HistData/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package=car" TargetMode="Externa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an.r-project.org/package=rg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drumsey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vis.ca/papers/guerryvie/GuerryLife2-SocSpectrum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visnut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geofacet/vignettes/geofacet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orldmapper.org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orldmapper.org/map-animation-co2-emissions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www.worldmapper.org/display.php?selected=232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health/2021/09/23/covid-vaccination-hospitalization-map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edium.com/two-n/an-alternative-to-choropleth-contour-density-maps-in-d3-js-93e1fdbdc4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log.revolutionanalytics.com/2013/06/r-and-language.html" TargetMode="External"/><Relationship Id="rId4" Type="http://schemas.openxmlformats.org/officeDocument/2006/relationships/hyperlink" Target="http://www.tekstlab.uio.no/cambridge_surve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nfowetrust.com/picturing-the-great-migration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hyperlink" Target="https://flowingdata.com/2016/05/31/air-transportation-network/" TargetMode="External"/><Relationship Id="rId4" Type="http://schemas.openxmlformats.org/officeDocument/2006/relationships/hyperlink" Target="http://www.martingrandjean.ch/connected-world-air-traffic-network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fl.gov.uk/maps/track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ingdata.com/2015/12/30/shakespeare-tragedies-as-network-graphs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11698-4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grtwo.shinyapps.io/love-actually-network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ithub.com/zonination/perception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://jonathanstray.com/wp-content/uploads/2010/12/SIGACTS-dec-2006-hi-res2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jonathanstray.com/a-full-text-visualization-of-the-iraq-war-logs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jonathanstray.com/wp-content/uploads/2010/12/Murders.pn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hyperlink" Target="http://jonathanstray.com/wp-content/uploads/2010/12/Torture-abduction.pn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errystephenson.me/2018/09/29/the-r-twitter-network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ropensci.org/rtweet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hirpty.com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similes.com/facsimiles/ramon-llulls-tree-of-the-philosophy-of-love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n.wikipedia.org/wiki/Tree_of_Science_(Ramon_Llull)" TargetMode="External"/><Relationship Id="rId4" Type="http://schemas.openxmlformats.org/officeDocument/2006/relationships/hyperlink" Target="https://en.wikipedia.org/wiki/Tree_of_life_(biology)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it.ly/3GYZ2iw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md.edu/hcil/treemap-history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ggridges/vignettes/introduction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map.ijmacd.com/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ithub.com/ijmacd/newsmap-js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tableau.com/s/question/0D54T00000C6fMDSAZ/voronoi-diagram-and-other-charts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mocap.cs.cmu.edu/" TargetMode="External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log.revolutionanalytics.com/2017/08/3-d-animations-with-r.html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izcatalogue.com/blog/10-year-anniversary-top-10-charts-in-2023/" TargetMode="External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ganimate.com/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dataisbeautiful/comments/l7k0f0/us_inauguration_address_word_frequency_biden_vs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hans_rosling_shows_the_best_stats_you_ve_ever_seen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tcompany.com/90572489/u-s-election-maps-are-wildly-misleading-so-this-designer-fixed-them" TargetMode="External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plotly-book.cpsievert.me/linking-animated-views.html" TargetMode="External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walkerke.shinyapps.io/neighborhood_diversity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hiny.posit.co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shiny.rstudio.com/gallery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470025"/>
          </a:xfrm>
        </p:spPr>
        <p:txBody>
          <a:bodyPr/>
          <a:lstStyle/>
          <a:p>
            <a:r>
              <a:rPr lang="en-US" dirty="0"/>
              <a:t>Varieties of information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4953000"/>
            <a:ext cx="7745842" cy="160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</a:t>
            </a:r>
          </a:p>
          <a:p>
            <a:r>
              <a:rPr lang="en-US" sz="24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</a:t>
            </a:r>
            <a:r>
              <a:rPr lang="en-US" sz="2400" dirty="0">
                <a:solidFill>
                  <a:prstClr val="black">
                    <a:tint val="75000"/>
                  </a:prstClr>
                </a:solidFill>
              </a:rPr>
              <a:t>                  @datvisFriendly 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57200"/>
            <a:ext cx="2362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09" y="457200"/>
            <a:ext cx="249315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"/>
            <a:ext cx="2183243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ropbox\Twitter\twitter2.png">
            <a:extLst>
              <a:ext uri="{FF2B5EF4-FFF2-40B4-BE49-F238E27FC236}">
                <a16:creationId xmlns:a16="http://schemas.microsoft.com/office/drawing/2014/main" id="{A54A73D5-61DE-4340-8C49-A1471F63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14" y="6122654"/>
            <a:ext cx="359569" cy="29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8FE5964-65FB-4368-924E-B11EA9C0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22654"/>
            <a:ext cx="300038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4BAF3DD5-F774-DB6D-190C-38842D553F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4667186"/>
            <a:ext cx="1063537" cy="1224000"/>
          </a:xfrm>
          <a:prstGeom prst="rect">
            <a:avLst/>
          </a:prstGeom>
        </p:spPr>
      </p:pic>
      <p:pic>
        <p:nvPicPr>
          <p:cNvPr id="9" name="Picture 8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8EEB3E78-B439-5D27-77EE-B16B33631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99" y="4680690"/>
            <a:ext cx="1063537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BDDE-5688-33BF-4432-0621D104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Bar chart variations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89246-C735-C411-F6A4-E9479B91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CEFEE-E083-6851-4D2E-FDFE138D6D92}"/>
              </a:ext>
            </a:extLst>
          </p:cNvPr>
          <p:cNvSpPr txBox="1"/>
          <p:nvPr/>
        </p:nvSpPr>
        <p:spPr>
          <a:xfrm>
            <a:off x="685800" y="6428601"/>
            <a:ext cx="792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From: </a:t>
            </a:r>
            <a:r>
              <a:rPr lang="en-CA" sz="1200" dirty="0">
                <a:hlinkClick r:id="rId2"/>
              </a:rPr>
              <a:t>https://medium.com/@amorimfranchi/an-easier-to-interpret-alternative-to-paired-barplots-in-r-490d4472e8cd</a:t>
            </a:r>
            <a:r>
              <a:rPr lang="en-CA" sz="1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421E4-7F77-A7C3-90D4-53DC721204D6}"/>
              </a:ext>
            </a:extLst>
          </p:cNvPr>
          <p:cNvSpPr txBox="1"/>
          <p:nvPr/>
        </p:nvSpPr>
        <p:spPr>
          <a:xfrm>
            <a:off x="457200" y="12192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Bar charts are often used to make comparisons between two series</a:t>
            </a:r>
          </a:p>
          <a:p>
            <a:endParaRPr lang="en-CA" sz="1600" dirty="0"/>
          </a:p>
          <a:p>
            <a:r>
              <a:rPr lang="en-CA" sz="1600" dirty="0"/>
              <a:t>But your eyes must move around to compare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88CD5-0398-A473-864F-CD440BB5FDEC}"/>
              </a:ext>
            </a:extLst>
          </p:cNvPr>
          <p:cNvSpPr txBox="1"/>
          <p:nvPr/>
        </p:nvSpPr>
        <p:spPr>
          <a:xfrm>
            <a:off x="4572000" y="12192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An alternative is a </a:t>
            </a:r>
            <a:r>
              <a:rPr lang="en-CA" sz="1600" dirty="0">
                <a:solidFill>
                  <a:srgbClr val="0070C0"/>
                </a:solidFill>
              </a:rPr>
              <a:t>dumbbell</a:t>
            </a:r>
            <a:r>
              <a:rPr lang="en-CA" sz="1600" dirty="0"/>
              <a:t> chart--- dot plot w/ connecting lines---making comparisons </a:t>
            </a:r>
            <a:r>
              <a:rPr lang="en-CA" sz="1600" dirty="0">
                <a:solidFill>
                  <a:srgbClr val="0070C0"/>
                </a:solidFill>
              </a:rPr>
              <a:t>direct</a:t>
            </a:r>
            <a:r>
              <a:rPr lang="en-CA" sz="1600" dirty="0"/>
              <a:t>.</a:t>
            </a:r>
          </a:p>
          <a:p>
            <a:endParaRPr lang="en-CA" sz="1600" dirty="0"/>
          </a:p>
          <a:p>
            <a:r>
              <a:rPr lang="en-CA" sz="1600" dirty="0">
                <a:solidFill>
                  <a:srgbClr val="0070C0"/>
                </a:solidFill>
              </a:rPr>
              <a:t>Effect ordering</a:t>
            </a:r>
            <a:r>
              <a:rPr lang="en-CA" sz="1600" dirty="0"/>
              <a:t>: Countries have also been sorted to show increase / decrease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6F7A0-A626-D920-948F-AE1EFC3AABD6}"/>
              </a:ext>
            </a:extLst>
          </p:cNvPr>
          <p:cNvSpPr txBox="1"/>
          <p:nvPr/>
        </p:nvSpPr>
        <p:spPr>
          <a:xfrm>
            <a:off x="609600" y="5638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Which countries gained the most from 1960 – 2000?</a:t>
            </a:r>
          </a:p>
        </p:txBody>
      </p:sp>
      <p:pic>
        <p:nvPicPr>
          <p:cNvPr id="17" name="Content Placeholder 16" descr="A graph of a farm size&#10;&#10;Description automatically generated">
            <a:extLst>
              <a:ext uri="{FF2B5EF4-FFF2-40B4-BE49-F238E27FC236}">
                <a16:creationId xmlns:a16="http://schemas.microsoft.com/office/drawing/2014/main" id="{85F35A08-3A3E-6693-9D1A-8277D3FC95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2276"/>
            <a:ext cx="4038600" cy="2524124"/>
          </a:xfrm>
        </p:spPr>
      </p:pic>
      <p:pic>
        <p:nvPicPr>
          <p:cNvPr id="21" name="Content Placeholder 20" descr="A graph showing the average farm size between 2000 and 2000&#10;&#10;Description automatically generated">
            <a:extLst>
              <a:ext uri="{FF2B5EF4-FFF2-40B4-BE49-F238E27FC236}">
                <a16:creationId xmlns:a16="http://schemas.microsoft.com/office/drawing/2014/main" id="{585D5695-5FF5-F07D-B4FF-E5105070BA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62276"/>
            <a:ext cx="4038600" cy="2524124"/>
          </a:xfrm>
        </p:spPr>
      </p:pic>
    </p:spTree>
    <p:extLst>
      <p:ext uri="{BB962C8B-B14F-4D97-AF65-F5344CB8AC3E}">
        <p14:creationId xmlns:p14="http://schemas.microsoft.com/office/powerpoint/2010/main" val="42415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1.5D: Time series line graphs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88" y="4214880"/>
            <a:ext cx="3657600" cy="2147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Playfair (1786), </a:t>
            </a:r>
            <a:r>
              <a:rPr lang="en-US" i="1" dirty="0"/>
              <a:t>The Commercial and Political Atlas</a:t>
            </a:r>
            <a:r>
              <a:rPr lang="en-US" dirty="0"/>
              <a:t>, invented the time series line graph as a way to show data on England’s trade with other countries</a:t>
            </a:r>
          </a:p>
        </p:txBody>
      </p:sp>
      <p:pic>
        <p:nvPicPr>
          <p:cNvPr id="6" name="Picture 2" descr="C:\Dropbox\Documents\TOGS\ch05-playfair\fig\playfair-atlas-germany-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98" y="1981200"/>
            <a:ext cx="3657600" cy="20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20574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curve for imports, one for </a:t>
            </a:r>
            <a:r>
              <a:rPr lang="en-US" dirty="0">
                <a:solidFill>
                  <a:srgbClr val="FF0000"/>
                </a:solidFill>
              </a:rPr>
              <a:t>exports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balance of trade </a:t>
            </a:r>
            <a:r>
              <a:rPr lang="en-US" dirty="0"/>
              <a:t>could be seen as the difference between the curves</a:t>
            </a:r>
          </a:p>
          <a:p>
            <a:endParaRPr lang="en-US" dirty="0"/>
          </a:p>
          <a:p>
            <a:r>
              <a:rPr lang="en-US" dirty="0"/>
              <a:t>Trade with Germany was consistently in favor of England</a:t>
            </a:r>
          </a:p>
          <a:p>
            <a:endParaRPr lang="en-US" dirty="0"/>
          </a:p>
          <a:p>
            <a:r>
              <a:rPr lang="en-US" dirty="0"/>
              <a:t>With North America, the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balance</a:t>
            </a:r>
            <a:r>
              <a:rPr lang="en-US" dirty="0"/>
              <a:t> changed back and forth over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09A88-4E10-4D13-91D1-B85BB5433C3C}"/>
              </a:ext>
            </a:extLst>
          </p:cNvPr>
          <p:cNvSpPr txBox="1"/>
          <p:nvPr/>
        </p:nvSpPr>
        <p:spPr>
          <a:xfrm>
            <a:off x="7162800" y="34290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4F3C1-D3D5-42FE-9765-446F25108D7F}"/>
              </a:ext>
            </a:extLst>
          </p:cNvPr>
          <p:cNvSpPr txBox="1"/>
          <p:nvPr/>
        </p:nvSpPr>
        <p:spPr>
          <a:xfrm>
            <a:off x="6754401" y="254044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57C75-3E97-F119-50C2-1BAC2AE9236C}"/>
              </a:ext>
            </a:extLst>
          </p:cNvPr>
          <p:cNvSpPr txBox="1"/>
          <p:nvPr/>
        </p:nvSpPr>
        <p:spPr>
          <a:xfrm>
            <a:off x="523612" y="5181600"/>
            <a:ext cx="4048388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Economic ‘history’ could now be visualized and explained</a:t>
            </a:r>
          </a:p>
        </p:txBody>
      </p:sp>
    </p:spTree>
    <p:extLst>
      <p:ext uri="{BB962C8B-B14F-4D97-AF65-F5344CB8AC3E}">
        <p14:creationId xmlns:p14="http://schemas.microsoft.com/office/powerpoint/2010/main" val="2181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Psychology: Distances between curves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C:\Dropbox\Documents\TOGS\ch05-playfair\fig\east-indies-ggplo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5" y="2667000"/>
            <a:ext cx="7908572" cy="35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Playfair didn’t know is that judgments of </a:t>
            </a:r>
            <a:r>
              <a:rPr lang="en-US" b="1" dirty="0"/>
              <a:t>distance</a:t>
            </a:r>
            <a:r>
              <a:rPr lang="en-US" dirty="0"/>
              <a:t> between curves are </a:t>
            </a:r>
            <a:r>
              <a:rPr lang="en-US" dirty="0">
                <a:solidFill>
                  <a:srgbClr val="FF0000"/>
                </a:solidFill>
              </a:rPr>
              <a:t>biased</a:t>
            </a:r>
          </a:p>
          <a:p>
            <a:r>
              <a:rPr lang="en-US" dirty="0"/>
              <a:t>We tend to see the </a:t>
            </a:r>
            <a:r>
              <a:rPr lang="en-US" dirty="0">
                <a:solidFill>
                  <a:srgbClr val="0070C0"/>
                </a:solidFill>
              </a:rPr>
              <a:t>perpendicular</a:t>
            </a:r>
            <a:r>
              <a:rPr lang="en-US" dirty="0"/>
              <a:t> distance rather than the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vertical</a:t>
            </a:r>
            <a:r>
              <a:rPr lang="en-US" dirty="0"/>
              <a:t> distance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3810000"/>
            <a:ext cx="0" cy="609381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581400" y="4343400"/>
            <a:ext cx="152400" cy="75981"/>
          </a:xfrm>
          <a:prstGeom prst="straightConnector1">
            <a:avLst/>
          </a:prstGeom>
          <a:ln w="25400"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53742" y="3581400"/>
            <a:ext cx="126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where did this spike come from?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2098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Plotting balance of trade directly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27E4E1-037B-B0F0-CCD7-053144200130}"/>
              </a:ext>
            </a:extLst>
          </p:cNvPr>
          <p:cNvSpPr/>
          <p:nvPr/>
        </p:nvSpPr>
        <p:spPr>
          <a:xfrm>
            <a:off x="3124200" y="3479189"/>
            <a:ext cx="1066800" cy="1295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8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12B7F-A61D-4C38-AFC3-4005A4ED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DC49E1B-7B55-4C58-A241-3618767F9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0" y="268442"/>
            <a:ext cx="4833938" cy="6000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E0F2D-C83D-42C9-AFE8-145ECFCE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1066661"/>
          </a:xfrm>
        </p:spPr>
        <p:txBody>
          <a:bodyPr>
            <a:normAutofit fontScale="90000"/>
          </a:bodyPr>
          <a:lstStyle/>
          <a:p>
            <a:r>
              <a:rPr lang="en-CA" dirty="0"/>
              <a:t>1.5D COVID spiral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2C49E-2F06-4AF8-93B3-C2250F3D1809}"/>
              </a:ext>
            </a:extLst>
          </p:cNvPr>
          <p:cNvSpPr txBox="1"/>
          <p:nvPr/>
        </p:nvSpPr>
        <p:spPr>
          <a:xfrm>
            <a:off x="5029200" y="1600200"/>
            <a:ext cx="365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This graph shows a 1.5D time series of COVID-19 cases over the entire span of the pandemic</a:t>
            </a:r>
          </a:p>
          <a:p>
            <a:endParaRPr lang="en-CA" sz="2000" dirty="0"/>
          </a:p>
          <a:p>
            <a:r>
              <a:rPr lang="en-CA" sz="2000" dirty="0"/>
              <a:t>It is wrapped into a spiral to compare </a:t>
            </a:r>
            <a:r>
              <a:rPr lang="en-CA" sz="2000" dirty="0">
                <a:solidFill>
                  <a:srgbClr val="00B0F0"/>
                </a:solidFill>
              </a:rPr>
              <a:t>months</a:t>
            </a:r>
            <a:r>
              <a:rPr lang="en-CA" sz="2000" dirty="0"/>
              <a:t> over years.</a:t>
            </a:r>
          </a:p>
          <a:p>
            <a:endParaRPr lang="en-CA" sz="2000" dirty="0"/>
          </a:p>
          <a:p>
            <a:r>
              <a:rPr lang="en-CA" sz="2000" dirty="0"/>
              <a:t>Does this work for you, or is it too weird?</a:t>
            </a:r>
          </a:p>
          <a:p>
            <a:r>
              <a:rPr lang="en-CA" sz="2000" dirty="0"/>
              <a:t>Is it the “tapeworm of doom”?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1D51D-1885-479B-B7E7-C7A11D329444}"/>
              </a:ext>
            </a:extLst>
          </p:cNvPr>
          <p:cNvSpPr txBox="1"/>
          <p:nvPr/>
        </p:nvSpPr>
        <p:spPr>
          <a:xfrm>
            <a:off x="381000" y="632952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commentary: </a:t>
            </a:r>
            <a:r>
              <a:rPr lang="en-US" sz="1400" dirty="0">
                <a:hlinkClick r:id="rId3"/>
              </a:rPr>
              <a:t>https://www.youtube.com/watch?v=YWOWF9Vi4Mw</a:t>
            </a:r>
            <a:r>
              <a:rPr lang="en-US" sz="14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3957B-DD27-64DC-0949-5DE07EFA183B}"/>
              </a:ext>
            </a:extLst>
          </p:cNvPr>
          <p:cNvSpPr txBox="1"/>
          <p:nvPr/>
        </p:nvSpPr>
        <p:spPr>
          <a:xfrm>
            <a:off x="5105400" y="51816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Hey – wait</a:t>
            </a:r>
          </a:p>
          <a:p>
            <a:r>
              <a:rPr lang="en-CA" dirty="0"/>
              <a:t>Isn’t this just a time-series in polar coordinates?</a:t>
            </a:r>
          </a:p>
        </p:txBody>
      </p:sp>
    </p:spTree>
    <p:extLst>
      <p:ext uri="{BB962C8B-B14F-4D97-AF65-F5344CB8AC3E}">
        <p14:creationId xmlns:p14="http://schemas.microsoft.com/office/powerpoint/2010/main" val="41956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84FF-25D8-44BC-9F6B-0AFF1D77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</a:t>
            </a:r>
            <a:r>
              <a:rPr lang="en-US" dirty="0" err="1"/>
              <a:t>sprials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04E4D-DF41-4598-88F4-A3B2543F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5E1DAC95-6E3E-4F84-9080-9E9AF83B6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6467475" cy="3381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9D46C9-BE70-4E4B-84BA-0A9E22A4C53A}"/>
              </a:ext>
            </a:extLst>
          </p:cNvPr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spirals: Allow comparison of the patterns for different geographic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Overlaid time-series probably would not work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could this be improved?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32DB3-444E-4C59-9B48-EAFDB0509C68}"/>
              </a:ext>
            </a:extLst>
          </p:cNvPr>
          <p:cNvSpPr txBox="1"/>
          <p:nvPr/>
        </p:nvSpPr>
        <p:spPr>
          <a:xfrm>
            <a:off x="730045" y="6167477"/>
            <a:ext cx="738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https://twitter.com/h_i_g_s_c_h/status/1483195230404947968</a:t>
            </a:r>
            <a:r>
              <a:rPr lang="en-US" sz="1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A5924-DA70-294B-29B7-855B8649AFF5}"/>
              </a:ext>
            </a:extLst>
          </p:cNvPr>
          <p:cNvSpPr txBox="1"/>
          <p:nvPr/>
        </p:nvSpPr>
        <p:spPr>
          <a:xfrm>
            <a:off x="5715000" y="214253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Color: smoothed new Covid-19 cases</a:t>
            </a:r>
          </a:p>
          <a:p>
            <a:r>
              <a:rPr lang="en-CA" sz="1200" dirty="0"/>
              <a:t>Black: Deaths (10x scale)</a:t>
            </a:r>
          </a:p>
        </p:txBody>
      </p:sp>
    </p:spTree>
    <p:extLst>
      <p:ext uri="{BB962C8B-B14F-4D97-AF65-F5344CB8AC3E}">
        <p14:creationId xmlns:p14="http://schemas.microsoft.com/office/powerpoint/2010/main" val="428423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time series graphs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4" y="3173730"/>
            <a:ext cx="7955280" cy="2846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Things get messy when there are many series to be compared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be fair, this was designed as </a:t>
            </a:r>
            <a:r>
              <a:rPr lang="en-US" dirty="0">
                <a:solidFill>
                  <a:srgbClr val="FF0000"/>
                </a:solidFill>
              </a:rPr>
              <a:t>timeline of history</a:t>
            </a:r>
            <a:r>
              <a:rPr lang="en-US" dirty="0"/>
              <a:t>– a visual story of economics (prices, wages, imports, exports, debt)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shown as a </a:t>
            </a:r>
            <a:r>
              <a:rPr lang="en-US" dirty="0">
                <a:solidFill>
                  <a:srgbClr val="FF0000"/>
                </a:solidFill>
              </a:rPr>
              <a:t>strip-chart recording </a:t>
            </a:r>
            <a:r>
              <a:rPr lang="en-US" dirty="0"/>
              <a:t>(e.g., EKG)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Playfair’s last graph.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Perhaps the earliest example of </a:t>
            </a:r>
            <a:r>
              <a:rPr lang="en-US" b="1" dirty="0">
                <a:solidFill>
                  <a:srgbClr val="FF0000"/>
                </a:solidFill>
              </a:rPr>
              <a:t>visual storytelling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096000"/>
            <a:ext cx="8183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Playfair, W. (1824) </a:t>
            </a:r>
            <a:r>
              <a:rPr lang="en-US" sz="1600" i="1" dirty="0"/>
              <a:t>Chronology of Public Events and Remarkable Occurrences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03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ranked list charts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5253810" cy="361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295400"/>
            <a:ext cx="814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solution for multiple time series is to chart the </a:t>
            </a:r>
            <a:r>
              <a:rPr lang="en-US" dirty="0">
                <a:solidFill>
                  <a:srgbClr val="FF0000"/>
                </a:solidFill>
              </a:rPr>
              <a:t>ranks</a:t>
            </a:r>
            <a:r>
              <a:rPr lang="en-US" dirty="0"/>
              <a:t> of observations and connect them with lines to show changes in relative position.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475" y="6015692"/>
            <a:ext cx="525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Ranks of populations of US cities across census years</a:t>
            </a:r>
          </a:p>
          <a:p>
            <a:r>
              <a:rPr lang="en-US" sz="1400" dirty="0"/>
              <a:t>From: </a:t>
            </a:r>
            <a:r>
              <a:rPr lang="en-US" sz="1400" i="1" dirty="0"/>
              <a:t>Statistical Atlas of the United States </a:t>
            </a:r>
            <a:r>
              <a:rPr lang="en-US" sz="1400" dirty="0"/>
              <a:t>(1880)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1" y="2209800"/>
            <a:ext cx="28860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999" y="4953000"/>
            <a:ext cx="288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Slopes</a:t>
            </a:r>
            <a:r>
              <a:rPr lang="en-US" dirty="0"/>
              <a:t> of lines reflect change in rank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bars try to show the numbers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423EA3-50A8-48E0-A169-205060D406AA}"/>
              </a:ext>
            </a:extLst>
          </p:cNvPr>
          <p:cNvSpPr/>
          <p:nvPr/>
        </p:nvSpPr>
        <p:spPr>
          <a:xfrm>
            <a:off x="4114800" y="2514600"/>
            <a:ext cx="9144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B3C087-B494-4578-A251-7FCCC3CE2FA2}"/>
              </a:ext>
            </a:extLst>
          </p:cNvPr>
          <p:cNvCxnSpPr/>
          <p:nvPr/>
        </p:nvCxnSpPr>
        <p:spPr>
          <a:xfrm flipH="1" flipV="1">
            <a:off x="3234916" y="2209800"/>
            <a:ext cx="879884" cy="304800"/>
          </a:xfrm>
          <a:prstGeom prst="line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0A2375-0EC9-4F9D-92BB-F1A8B46E1EBA}"/>
              </a:ext>
            </a:extLst>
          </p:cNvPr>
          <p:cNvCxnSpPr/>
          <p:nvPr/>
        </p:nvCxnSpPr>
        <p:spPr>
          <a:xfrm flipH="1">
            <a:off x="3234916" y="3505200"/>
            <a:ext cx="879884" cy="12001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2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5638-846B-4C3F-B9CB-FEF2F977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Propensity of crimes across 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64EFA4-C234-4EB6-8846-76E1A521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8EDEA69-ED98-492F-8270-9763FEA8F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51125"/>
            <a:ext cx="8172450" cy="3221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C66C6-800A-44B9-9327-AAD6A9AD9CBC}"/>
              </a:ext>
            </a:extLst>
          </p:cNvPr>
          <p:cNvSpPr txBox="1"/>
          <p:nvPr/>
        </p:nvSpPr>
        <p:spPr>
          <a:xfrm>
            <a:off x="304800" y="1219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</a:t>
            </a:r>
            <a:r>
              <a:rPr lang="en-US" dirty="0">
                <a:latin typeface="Calibri" panose="020F0502020204030204" pitchFamily="34" charset="0"/>
              </a:rPr>
              <a:t>é</a:t>
            </a:r>
            <a:r>
              <a:rPr lang="en-US" dirty="0"/>
              <a:t>-Michel Guerry (1833), rank order of crimes at different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sexual assault </a:t>
            </a:r>
            <a:r>
              <a:rPr lang="en-US" dirty="0">
                <a:solidFill>
                  <a:srgbClr val="FF0000"/>
                </a:solidFill>
              </a:rPr>
              <a:t>against adults </a:t>
            </a:r>
            <a:r>
              <a:rPr lang="en-US" dirty="0"/>
              <a:t>decreases with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sexual assault </a:t>
            </a:r>
            <a:r>
              <a:rPr lang="en-US" dirty="0">
                <a:solidFill>
                  <a:srgbClr val="00B050"/>
                </a:solidFill>
              </a:rPr>
              <a:t>against children </a:t>
            </a:r>
            <a:r>
              <a:rPr lang="en-US" dirty="0"/>
              <a:t>increases with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parricide</a:t>
            </a:r>
            <a:r>
              <a:rPr lang="en-US" dirty="0"/>
              <a:t> relatively low until 60-70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CD764-DB96-4325-B128-BF0321073CE1}"/>
              </a:ext>
            </a:extLst>
          </p:cNvPr>
          <p:cNvSpPr txBox="1"/>
          <p:nvPr/>
        </p:nvSpPr>
        <p:spPr>
          <a:xfrm>
            <a:off x="457200" y="6019800"/>
            <a:ext cx="809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Friendly, (2007). “A.-M. </a:t>
            </a:r>
            <a:r>
              <a:rPr lang="en-US" sz="1200" dirty="0" err="1"/>
              <a:t>Guerry’s</a:t>
            </a:r>
            <a:r>
              <a:rPr lang="en-US" sz="1200" dirty="0"/>
              <a:t> Moral Statistics of France: Challenges for Multivariable Spatial Analysis,” </a:t>
            </a:r>
            <a:r>
              <a:rPr lang="en-US" sz="1200" i="1" dirty="0"/>
              <a:t>Statistical Science</a:t>
            </a:r>
            <a:r>
              <a:rPr lang="en-US" sz="1200" dirty="0"/>
              <a:t>, vol. 22, no. 3. </a:t>
            </a:r>
            <a:r>
              <a:rPr lang="en-US" sz="1200" dirty="0">
                <a:hlinkClick r:id="rId3"/>
              </a:rPr>
              <a:t>https://www.datavis.ca/papers/guerry-STS241.pdf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12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E89A-1BB4-43AD-98D9-042B2FCD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Slope graph of COVID: Cases vs. Doses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193F51-327D-4AA8-AFA3-1185984F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9E1586A-3E0E-4C46-8ECD-C5B90B7E6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4" y="2250846"/>
            <a:ext cx="8153776" cy="3987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278C0-C5DF-493E-81CD-4483C71764B0}"/>
              </a:ext>
            </a:extLst>
          </p:cNvPr>
          <p:cNvSpPr txBox="1"/>
          <p:nvPr/>
        </p:nvSpPr>
        <p:spPr>
          <a:xfrm>
            <a:off x="445265" y="635214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Graphic by Matthew Dubins, @</a:t>
            </a:r>
            <a:r>
              <a:rPr lang="en-US" sz="1400" dirty="0" err="1"/>
              <a:t>MDubins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31B5A-1042-4023-B97C-4837B2F286E0}"/>
              </a:ext>
            </a:extLst>
          </p:cNvPr>
          <p:cNvSpPr txBox="1"/>
          <p:nvPr/>
        </p:nvSpPr>
        <p:spPr>
          <a:xfrm>
            <a:off x="457199" y="1219200"/>
            <a:ext cx="410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Vaccine equity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0070C0"/>
                </a:solidFill>
                <a:sym typeface="Symbol" panose="05050102010706020507" pitchFamily="18" charset="2"/>
              </a:rPr>
              <a:t>all lines should be  flat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57C47-A6FA-464B-80B4-4E4829ED1705}"/>
              </a:ext>
            </a:extLst>
          </p:cNvPr>
          <p:cNvSpPr txBox="1"/>
          <p:nvPr/>
        </p:nvSpPr>
        <p:spPr>
          <a:xfrm>
            <a:off x="4991100" y="1219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health regions stand out?</a:t>
            </a:r>
          </a:p>
          <a:p>
            <a:r>
              <a:rPr lang="en-US" dirty="0"/>
              <a:t>How could this graph be better?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E80249-F0F4-40A9-92A9-4991FC637DFE}"/>
              </a:ext>
            </a:extLst>
          </p:cNvPr>
          <p:cNvCxnSpPr/>
          <p:nvPr/>
        </p:nvCxnSpPr>
        <p:spPr>
          <a:xfrm>
            <a:off x="2895600" y="3505200"/>
            <a:ext cx="3886200" cy="2057400"/>
          </a:xfrm>
          <a:prstGeom prst="line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783B7E-8F1F-49E3-96DE-29F1FB3A6D16}"/>
              </a:ext>
            </a:extLst>
          </p:cNvPr>
          <p:cNvCxnSpPr/>
          <p:nvPr/>
        </p:nvCxnSpPr>
        <p:spPr>
          <a:xfrm flipV="1">
            <a:off x="2895600" y="3352800"/>
            <a:ext cx="3848100" cy="2286000"/>
          </a:xfrm>
          <a:prstGeom prst="line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E7CF7FA-9011-4B88-B239-5C2E758693A1}"/>
              </a:ext>
            </a:extLst>
          </p:cNvPr>
          <p:cNvSpPr txBox="1"/>
          <p:nvPr/>
        </p:nvSpPr>
        <p:spPr>
          <a:xfrm>
            <a:off x="1371600" y="225084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cases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3ED9-2F33-41CF-AB21-373B6DA2E6E5}"/>
              </a:ext>
            </a:extLst>
          </p:cNvPr>
          <p:cNvSpPr txBox="1"/>
          <p:nvPr/>
        </p:nvSpPr>
        <p:spPr>
          <a:xfrm>
            <a:off x="6934200" y="229701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C2ECD3-0610-4205-9220-5458D6B8EFA7}"/>
              </a:ext>
            </a:extLst>
          </p:cNvPr>
          <p:cNvSpPr txBox="1"/>
          <p:nvPr/>
        </p:nvSpPr>
        <p:spPr>
          <a:xfrm>
            <a:off x="5334000" y="3505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695F9B-DBA7-443A-968E-F5CCA3A116D8}"/>
              </a:ext>
            </a:extLst>
          </p:cNvPr>
          <p:cNvSpPr txBox="1"/>
          <p:nvPr/>
        </p:nvSpPr>
        <p:spPr>
          <a:xfrm>
            <a:off x="3124012" y="34429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149699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DC94-7245-4CA2-9912-FE25514F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2D: Scatterplots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985513-8293-479B-B358-A8F2AD8B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C14F8-AA28-4DE0-A189-B623B02C5461}"/>
              </a:ext>
            </a:extLst>
          </p:cNvPr>
          <p:cNvSpPr txBox="1"/>
          <p:nvPr/>
        </p:nvSpPr>
        <p:spPr>
          <a:xfrm>
            <a:off x="5410200" y="1447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Goals: Want to see--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pattern: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Deviations from pattern: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residuals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outliers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3461D5C7-6A04-4C63-8171-694D8396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57200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F7843E-F536-4B79-B8BB-BA70ED973EA3}"/>
              </a:ext>
            </a:extLst>
          </p:cNvPr>
          <p:cNvSpPr txBox="1"/>
          <p:nvPr/>
        </p:nvSpPr>
        <p:spPr>
          <a:xfrm>
            <a:off x="5410200" y="411480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Annotations can help: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regression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confidence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smoothed curve (nonlinear?)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residuals</a:t>
            </a:r>
          </a:p>
        </p:txBody>
      </p:sp>
      <p:pic>
        <p:nvPicPr>
          <p:cNvPr id="11" name="Picture 10" descr="Icon, qr code&#10;&#10;Description automatically generated">
            <a:extLst>
              <a:ext uri="{FF2B5EF4-FFF2-40B4-BE49-F238E27FC236}">
                <a16:creationId xmlns:a16="http://schemas.microsoft.com/office/drawing/2014/main" id="{EB3F1560-2E83-4A1D-9167-9F28D9485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25" y="245332"/>
            <a:ext cx="866775" cy="8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many types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2667000"/>
            <a:ext cx="6191250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so many kinds of charts, diagrams, graphs,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their </a:t>
            </a:r>
            <a:r>
              <a:rPr lang="en-US" dirty="0">
                <a:solidFill>
                  <a:srgbClr val="00B0F0"/>
                </a:solidFill>
              </a:rPr>
              <a:t>features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</a:t>
            </a:r>
            <a:r>
              <a:rPr lang="en-US" dirty="0">
                <a:solidFill>
                  <a:srgbClr val="00B0F0"/>
                </a:solidFill>
              </a:rPr>
              <a:t>tasks</a:t>
            </a:r>
            <a:r>
              <a:rPr lang="en-US" dirty="0"/>
              <a:t> are they </a:t>
            </a:r>
            <a:r>
              <a:rPr lang="en-US" dirty="0">
                <a:solidFill>
                  <a:srgbClr val="00B0F0"/>
                </a:solidFill>
              </a:rPr>
              <a:t>good for</a:t>
            </a:r>
            <a:r>
              <a:rPr lang="en-US" dirty="0"/>
              <a:t>? – Accuracy or speed of judgment? Memorability?</a:t>
            </a:r>
          </a:p>
        </p:txBody>
      </p:sp>
    </p:spTree>
    <p:extLst>
      <p:ext uri="{BB962C8B-B14F-4D97-AF65-F5344CB8AC3E}">
        <p14:creationId xmlns:p14="http://schemas.microsoft.com/office/powerpoint/2010/main" val="1682553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2D: Scatterplots: Ford 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C:\Users\friendly\Dropbox\Documents\6135\images\FordNation-immi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657600" cy="28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iendly\Dropbox\Documents\6135\images\FordNation-inc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18680"/>
            <a:ext cx="3995928" cy="28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19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Who voted for Rob Ford in the 2014 Toronto mayoral election?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872335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simple scatterplots by data journalist Patrick Cain use simple enhancements: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Color, for candidate (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Chow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Ford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Tory</a:t>
            </a:r>
            <a:r>
              <a:rPr lang="en-US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Overall regression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248400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https://globalnews.ca/news/1652571/ford-nation-2014-15-things-demographics-tell-us-about-toronto-voters/</a:t>
            </a:r>
            <a:r>
              <a:rPr lang="en-US" sz="1200" dirty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19" y="152400"/>
            <a:ext cx="992381" cy="100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44691" y="4267200"/>
            <a:ext cx="79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0766" y="430384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% immigrants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45B39-1977-45A1-8CD5-38E140F26C03}"/>
              </a:ext>
            </a:extLst>
          </p:cNvPr>
          <p:cNvSpPr txBox="1"/>
          <p:nvPr/>
        </p:nvSpPr>
        <p:spPr>
          <a:xfrm rot="16200000">
            <a:off x="3344557" y="3038589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Ford percentage</a:t>
            </a:r>
          </a:p>
        </p:txBody>
      </p:sp>
    </p:spTree>
    <p:extLst>
      <p:ext uri="{BB962C8B-B14F-4D97-AF65-F5344CB8AC3E}">
        <p14:creationId xmlns:p14="http://schemas.microsoft.com/office/powerpoint/2010/main" val="174803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Scatterplots: Wage gap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 descr="C:\Users\friendly\Dropbox\Documents\6135\images\NYT-Wage-g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5537835" cy="43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172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Alberto Cairo, </a:t>
            </a:r>
            <a:r>
              <a:rPr lang="en-US" sz="1200" i="1" dirty="0"/>
              <a:t>The Truthful Art</a:t>
            </a:r>
            <a:r>
              <a:rPr lang="en-US" sz="1200" dirty="0"/>
              <a:t>, Fig 9.19, from: </a:t>
            </a:r>
          </a:p>
          <a:p>
            <a:r>
              <a:rPr lang="en-US" sz="1200" dirty="0">
                <a:hlinkClick r:id="rId3"/>
              </a:rPr>
              <a:t>http://www.nytimes.com/interactive/2009/03/01/business/20090301_WageGap.html</a:t>
            </a:r>
            <a:r>
              <a:rPr lang="en-US" sz="12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1295400"/>
            <a:ext cx="2362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compare salaries of men &amp; women in different occupations?</a:t>
            </a:r>
          </a:p>
          <a:p>
            <a:endParaRPr lang="en-US" dirty="0"/>
          </a:p>
          <a:p>
            <a:r>
              <a:rPr lang="en-US" dirty="0"/>
              <a:t>The NYT chose to plot median salaries for women against those for men, in different occupational groups</a:t>
            </a:r>
          </a:p>
          <a:p>
            <a:endParaRPr lang="en-US" dirty="0"/>
          </a:p>
          <a:p>
            <a:r>
              <a:rPr lang="en-US" sz="1600" dirty="0"/>
              <a:t>The 45</a:t>
            </a:r>
            <a:r>
              <a:rPr lang="en-US" sz="1600" baseline="30000" dirty="0"/>
              <a:t>o</a:t>
            </a:r>
            <a:r>
              <a:rPr lang="en-US" sz="1600" dirty="0"/>
              <a:t> line represents wage parity</a:t>
            </a:r>
          </a:p>
          <a:p>
            <a:r>
              <a:rPr lang="en-US" sz="1600" dirty="0"/>
              <a:t>Other lines show 10, 20, 30% less for women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FF0000"/>
                </a:solidFill>
              </a:rPr>
              <a:t>How else to show this?</a:t>
            </a:r>
          </a:p>
        </p:txBody>
      </p:sp>
    </p:spTree>
    <p:extLst>
      <p:ext uri="{BB962C8B-B14F-4D97-AF65-F5344CB8AC3E}">
        <p14:creationId xmlns:p14="http://schemas.microsoft.com/office/powerpoint/2010/main" val="1321959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Scatterplots: </a:t>
            </a:r>
            <a:r>
              <a:rPr lang="en-US" dirty="0" err="1"/>
              <a:t>InfoVis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4655344" cy="5294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3352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graph, from </a:t>
            </a:r>
            <a:r>
              <a:rPr lang="en-US" dirty="0">
                <a:hlinkClick r:id="rId3"/>
              </a:rPr>
              <a:t>fivethirtyeight.com </a:t>
            </a:r>
            <a:r>
              <a:rPr lang="en-US" dirty="0"/>
              <a:t>was designed to show how some presidential candidates had shifted positions before the 2016 election.</a:t>
            </a:r>
          </a:p>
          <a:p>
            <a:endParaRPr lang="en-US" dirty="0"/>
          </a:p>
          <a:p>
            <a:r>
              <a:rPr lang="en-US" dirty="0"/>
              <a:t>The axes are a score on </a:t>
            </a:r>
            <a:r>
              <a:rPr lang="en-US" b="1" dirty="0"/>
              <a:t>social</a:t>
            </a:r>
            <a:r>
              <a:rPr lang="en-US" dirty="0"/>
              <a:t> and </a:t>
            </a:r>
            <a:r>
              <a:rPr lang="en-US" b="1" dirty="0"/>
              <a:t>economic</a:t>
            </a:r>
            <a:r>
              <a:rPr lang="en-US" dirty="0"/>
              <a:t> policy, but they rotate the axes by 45</a:t>
            </a:r>
            <a:r>
              <a:rPr lang="en-US" baseline="30000" dirty="0"/>
              <a:t>o</a:t>
            </a:r>
            <a:r>
              <a:rPr lang="en-US" dirty="0"/>
              <a:t> to create zones related to political thought.</a:t>
            </a:r>
          </a:p>
          <a:p>
            <a:endParaRPr lang="en-US" dirty="0"/>
          </a:p>
          <a:p>
            <a:r>
              <a:rPr lang="en-US" dirty="0"/>
              <a:t>This info graphic is </a:t>
            </a:r>
            <a:r>
              <a:rPr lang="en-US" dirty="0">
                <a:solidFill>
                  <a:srgbClr val="FF0000"/>
                </a:solidFill>
              </a:rPr>
              <a:t>eye-catching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self-explanatory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colored/labeled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interpretive labels on 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arrows showing movement to extremes</a:t>
            </a:r>
          </a:p>
        </p:txBody>
      </p:sp>
    </p:spTree>
    <p:extLst>
      <p:ext uri="{BB962C8B-B14F-4D97-AF65-F5344CB8AC3E}">
        <p14:creationId xmlns:p14="http://schemas.microsoft.com/office/powerpoint/2010/main" val="216548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59710-FEBB-4F73-85C7-34C22CA3216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Scatterplots: Annotations enhance perception</a:t>
            </a:r>
          </a:p>
        </p:txBody>
      </p:sp>
      <p:pic>
        <p:nvPicPr>
          <p:cNvPr id="17413" name="Picture 5" descr="draftbo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0013"/>
            <a:ext cx="45974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81000" y="1600200"/>
            <a:ext cx="3352800" cy="303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/>
              <a:t>Data from the US draft lottery, 1970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SzPct val="115000"/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dirty="0"/>
              <a:t>Birth dates were drawn at random to assign a “draft priority value” (1=bad)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SzPct val="115000"/>
              <a:buFontTx/>
              <a:buChar char="•"/>
            </a:pPr>
            <a:r>
              <a:rPr lang="en-US" altLang="en-US" dirty="0"/>
              <a:t> Can you see any pattern or trend?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SzPct val="115000"/>
            </a:pPr>
            <a:r>
              <a:rPr lang="en-US" altLang="en-US" sz="1600" dirty="0"/>
              <a:t>This is an example of data with a weak signal and a lot of noise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77440" y="5638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 (May 7):</a:t>
            </a:r>
          </a:p>
          <a:p>
            <a:r>
              <a:rPr lang="en-US" sz="1200" dirty="0"/>
              <a:t>127 → priority = 35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886200" y="5943600"/>
            <a:ext cx="1905000" cy="0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84E471-4285-4D3A-98B5-820B48713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5" y="5638800"/>
            <a:ext cx="471488" cy="471488"/>
          </a:xfrm>
          <a:prstGeom prst="rect">
            <a:avLst/>
          </a:prstGeom>
        </p:spPr>
      </p:pic>
      <p:pic>
        <p:nvPicPr>
          <p:cNvPr id="9" name="Picture 2" descr="C:\Users\friendly\Pictures\faces\Michael-hike.JPG">
            <a:extLst>
              <a:ext uri="{FF2B5EF4-FFF2-40B4-BE49-F238E27FC236}">
                <a16:creationId xmlns:a16="http://schemas.microsoft.com/office/drawing/2014/main" id="{DA944910-AE0F-4021-ACA9-B718846D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63" y="5582222"/>
            <a:ext cx="404622" cy="52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E6F307-4ED1-4E66-98C3-B907ECFF388A}"/>
              </a:ext>
            </a:extLst>
          </p:cNvPr>
          <p:cNvCxnSpPr/>
          <p:nvPr/>
        </p:nvCxnSpPr>
        <p:spPr>
          <a:xfrm flipV="1">
            <a:off x="5779477" y="5943600"/>
            <a:ext cx="0" cy="471488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C50012-6299-C9F7-ACF1-87AC0C46C6AA}"/>
              </a:ext>
            </a:extLst>
          </p:cNvPr>
          <p:cNvSpPr txBox="1"/>
          <p:nvPr/>
        </p:nvSpPr>
        <p:spPr>
          <a:xfrm>
            <a:off x="8013700" y="570497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More likely to be drafted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45E8D-8FA4-B2A6-63BD-E51F1BE31BEC}"/>
              </a:ext>
            </a:extLst>
          </p:cNvPr>
          <p:cNvSpPr txBox="1"/>
          <p:nvPr/>
        </p:nvSpPr>
        <p:spPr>
          <a:xfrm>
            <a:off x="7772400" y="1905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Less likely to be drafted</a:t>
            </a:r>
          </a:p>
        </p:txBody>
      </p:sp>
    </p:spTree>
    <p:extLst>
      <p:ext uri="{BB962C8B-B14F-4D97-AF65-F5344CB8AC3E}">
        <p14:creationId xmlns:p14="http://schemas.microsoft.com/office/powerpoint/2010/main" val="26576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raftbox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74" y="1291357"/>
            <a:ext cx="459740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99E2-73E1-4235-8EBE-8040D79871D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Scatterplots: Smoothing enhances perception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57200" y="1600200"/>
            <a:ext cx="33528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Drawing a smooth curve shows a systematic decrease toward the end of the year.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SzPct val="115000"/>
              <a:buFontTx/>
              <a:buChar char="•"/>
            </a:pPr>
            <a:r>
              <a:rPr lang="en-US" altLang="en-US" dirty="0"/>
              <a:t> The smooth curve is fit by </a:t>
            </a:r>
            <a:r>
              <a:rPr lang="en-US" altLang="en-US" b="1" dirty="0">
                <a:solidFill>
                  <a:srgbClr val="0000FF"/>
                </a:solidFill>
              </a:rPr>
              <a:t>loess</a:t>
            </a:r>
            <a:r>
              <a:rPr lang="en-US" altLang="en-US" dirty="0"/>
              <a:t>, a form of non-parametric regression.</a:t>
            </a:r>
          </a:p>
        </p:txBody>
      </p:sp>
      <p:pic>
        <p:nvPicPr>
          <p:cNvPr id="20486" name="Picture 6" descr="C:\Documents\6140\images\graphics\DraftLotte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28478"/>
            <a:ext cx="2286000" cy="22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862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Visual explanation:</a:t>
            </a:r>
          </a:p>
        </p:txBody>
      </p:sp>
    </p:spTree>
    <p:extLst>
      <p:ext uri="{BB962C8B-B14F-4D97-AF65-F5344CB8AC3E}">
        <p14:creationId xmlns:p14="http://schemas.microsoft.com/office/powerpoint/2010/main" val="41930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Smoothing by grouping and summarization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6804"/>
            <a:ext cx="4688572" cy="504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47800"/>
            <a:ext cx="350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form of smoothing is to</a:t>
            </a:r>
          </a:p>
          <a:p>
            <a:r>
              <a:rPr lang="en-US" dirty="0"/>
              <a:t>make one variable discrete &amp;</a:t>
            </a:r>
          </a:p>
          <a:p>
            <a:r>
              <a:rPr lang="en-US" dirty="0"/>
              <a:t>show a graphical summary – here a boxplot</a:t>
            </a:r>
          </a:p>
          <a:p>
            <a:endParaRPr lang="en-US" dirty="0"/>
          </a:p>
          <a:p>
            <a:r>
              <a:rPr lang="en-US" dirty="0"/>
              <a:t>The decrease in later months becomes apparent</a:t>
            </a:r>
          </a:p>
          <a:p>
            <a:endParaRPr lang="en-US" dirty="0"/>
          </a:p>
          <a:p>
            <a:r>
              <a:rPr lang="en-US" dirty="0"/>
              <a:t>Perception: the boxplots form the foreground; the jittered points show the data</a:t>
            </a:r>
          </a:p>
        </p:txBody>
      </p:sp>
    </p:spTree>
    <p:extLst>
      <p:ext uri="{BB962C8B-B14F-4D97-AF65-F5344CB8AC3E}">
        <p14:creationId xmlns:p14="http://schemas.microsoft.com/office/powerpoint/2010/main" val="319955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Scatterplot matrices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828800"/>
            <a:ext cx="4731429" cy="467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066800"/>
            <a:ext cx="8236629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scatterplot matrix shows the bivariate relation between all </a:t>
            </a:r>
            <a:r>
              <a:rPr lang="en-US" dirty="0">
                <a:solidFill>
                  <a:srgbClr val="FF0000"/>
                </a:solidFill>
              </a:rPr>
              <a:t>pairs</a:t>
            </a:r>
            <a:r>
              <a:rPr lang="en-US" dirty="0"/>
              <a:t> of variables.</a:t>
            </a:r>
          </a:p>
          <a:p>
            <a:r>
              <a:rPr lang="en-US" dirty="0"/>
              <a:t>Seeing these all together is more useful than a collection of separate plots.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09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Q: How does occupational prestige depend on %women, education and income?</a:t>
            </a:r>
          </a:p>
          <a:p>
            <a:endParaRPr lang="en-US" dirty="0"/>
          </a:p>
          <a:p>
            <a:r>
              <a:rPr lang="en-US" dirty="0"/>
              <a:t>The individual plots are enhanced with linear regression lines and non-parametric </a:t>
            </a:r>
            <a:r>
              <a:rPr lang="en-US" dirty="0" err="1"/>
              <a:t>smooths</a:t>
            </a:r>
            <a:r>
              <a:rPr lang="en-US" dirty="0"/>
              <a:t> to show non-linearity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figure uses </a:t>
            </a:r>
            <a:r>
              <a:rPr lang="en-US" sz="1400" dirty="0" err="1"/>
              <a:t>scatterplotMatrix</a:t>
            </a:r>
            <a:r>
              <a:rPr lang="en-US" sz="1400" dirty="0"/>
              <a:t>() in the </a:t>
            </a:r>
            <a:r>
              <a:rPr lang="en-US" sz="1400" dirty="0">
                <a:hlinkClick r:id="rId3"/>
              </a:rPr>
              <a:t>car</a:t>
            </a:r>
            <a:r>
              <a:rPr lang="en-US" sz="1400" dirty="0"/>
              <a:t> package.  There are many options.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8DD2F-A174-1119-A04E-B4426B10CD2F}"/>
              </a:ext>
            </a:extLst>
          </p:cNvPr>
          <p:cNvSpPr/>
          <p:nvPr/>
        </p:nvSpPr>
        <p:spPr>
          <a:xfrm>
            <a:off x="7315200" y="1828800"/>
            <a:ext cx="1348149" cy="3429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7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Scatterplot matrices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981200"/>
            <a:ext cx="312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Density plots </a:t>
            </a:r>
            <a:r>
              <a:rPr lang="en-US" dirty="0"/>
              <a:t>are often more useful for showing the shapes of distributions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prestige: ~ symmetric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women: bimodal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income: highly skewed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data ellipse </a:t>
            </a:r>
            <a:r>
              <a:rPr lang="en-US" dirty="0"/>
              <a:t>gives a visual summary of the direction and strength of the relationship</a:t>
            </a:r>
          </a:p>
          <a:p>
            <a:endParaRPr lang="en-US" dirty="0"/>
          </a:p>
          <a:p>
            <a:r>
              <a:rPr lang="en-US" dirty="0"/>
              <a:t>Again, graphical annotation aids interpretation.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828800"/>
            <a:ext cx="4723810" cy="471619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B82DBA-6E3D-2F8E-3CAD-6F42D1CAEB09}"/>
              </a:ext>
            </a:extLst>
          </p:cNvPr>
          <p:cNvCxnSpPr>
            <a:cxnSpLocks/>
          </p:cNvCxnSpPr>
          <p:nvPr/>
        </p:nvCxnSpPr>
        <p:spPr>
          <a:xfrm>
            <a:off x="2743202" y="3276600"/>
            <a:ext cx="2743200" cy="457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1568F3-B026-1E1D-E3A6-6C9D60362147}"/>
              </a:ext>
            </a:extLst>
          </p:cNvPr>
          <p:cNvCxnSpPr>
            <a:cxnSpLocks/>
          </p:cNvCxnSpPr>
          <p:nvPr/>
        </p:nvCxnSpPr>
        <p:spPr>
          <a:xfrm>
            <a:off x="3352800" y="4267200"/>
            <a:ext cx="1219200" cy="2286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627E5F-FA33-5BCC-66B5-85822D296C50}"/>
              </a:ext>
            </a:extLst>
          </p:cNvPr>
          <p:cNvSpPr txBox="1"/>
          <p:nvPr/>
        </p:nvSpPr>
        <p:spPr>
          <a:xfrm>
            <a:off x="457200" y="1066800"/>
            <a:ext cx="8229600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Essential idea: You can choose different methods to render the diagonal &amp; off-diagonal panels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25C664-4F6C-EB86-A60E-9ACA87E763BE}"/>
              </a:ext>
            </a:extLst>
          </p:cNvPr>
          <p:cNvCxnSpPr/>
          <p:nvPr/>
        </p:nvCxnSpPr>
        <p:spPr>
          <a:xfrm flipV="1">
            <a:off x="3048000" y="2514600"/>
            <a:ext cx="1219200" cy="381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1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Larger data 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76400"/>
            <a:ext cx="5789842" cy="4476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4008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http://junkcharts.typepad.com/junk_charts/2010/06/the-scatterplot-matrix-a-great-tool.html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82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Scatterplot matrices hold up reasonably well with a larger number of variables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905000"/>
            <a:ext cx="251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to live in NYC?</a:t>
            </a:r>
          </a:p>
          <a:p>
            <a:endParaRPr lang="en-US" dirty="0"/>
          </a:p>
          <a:p>
            <a:r>
              <a:rPr lang="en-US" dirty="0"/>
              <a:t>This SPM shows 12 variables on ~ 60 neighborhoods</a:t>
            </a:r>
          </a:p>
          <a:p>
            <a:endParaRPr lang="en-US" dirty="0"/>
          </a:p>
          <a:p>
            <a:r>
              <a:rPr lang="en-US" dirty="0"/>
              <a:t>The data </a:t>
            </a:r>
            <a:r>
              <a:rPr lang="en-US" dirty="0">
                <a:solidFill>
                  <a:srgbClr val="FF0000"/>
                </a:solidFill>
              </a:rPr>
              <a:t>ellipses</a:t>
            </a:r>
            <a:r>
              <a:rPr lang="en-US" dirty="0"/>
              <a:t> provide a visual summary</a:t>
            </a:r>
          </a:p>
          <a:p>
            <a:endParaRPr lang="en-US" dirty="0"/>
          </a:p>
          <a:p>
            <a:r>
              <a:rPr lang="en-US" dirty="0"/>
              <a:t>I call this </a:t>
            </a:r>
            <a:r>
              <a:rPr lang="en-US" dirty="0">
                <a:solidFill>
                  <a:srgbClr val="FF0000"/>
                </a:solidFill>
              </a:rPr>
              <a:t>visual thinning </a:t>
            </a:r>
            <a:r>
              <a:rPr lang="en-US" dirty="0"/>
              <a:t>– reducing details in a larger picture</a:t>
            </a:r>
          </a:p>
          <a:p>
            <a:endParaRPr lang="en-US" dirty="0"/>
          </a:p>
          <a:p>
            <a:r>
              <a:rPr lang="en-US" dirty="0"/>
              <a:t>In an interactive display we can </a:t>
            </a:r>
            <a:r>
              <a:rPr lang="en-US" dirty="0">
                <a:solidFill>
                  <a:srgbClr val="FF0000"/>
                </a:solidFill>
              </a:rPr>
              <a:t>zoom</a:t>
            </a:r>
            <a:r>
              <a:rPr lang="en-US" dirty="0"/>
              <a:t> in/out</a:t>
            </a:r>
          </a:p>
        </p:txBody>
      </p:sp>
    </p:spTree>
    <p:extLst>
      <p:ext uri="{BB962C8B-B14F-4D97-AF65-F5344CB8AC3E}">
        <p14:creationId xmlns:p14="http://schemas.microsoft.com/office/powerpoint/2010/main" val="1808886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Categorical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4648200" cy="512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4780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remarkable chart shows survival on the </a:t>
            </a:r>
            <a:r>
              <a:rPr lang="en-US" i="1" dirty="0"/>
              <a:t>Titanic</a:t>
            </a:r>
            <a:r>
              <a:rPr lang="en-US" dirty="0"/>
              <a:t>, by Class for passengers and Gender and Age.</a:t>
            </a:r>
          </a:p>
          <a:p>
            <a:endParaRPr lang="en-US" dirty="0"/>
          </a:p>
          <a:p>
            <a:r>
              <a:rPr lang="en-US" dirty="0"/>
              <a:t>It was drawn by G. </a:t>
            </a:r>
            <a:r>
              <a:rPr lang="en-US" dirty="0" err="1"/>
              <a:t>Bron</a:t>
            </a:r>
            <a:r>
              <a:rPr lang="en-US" dirty="0"/>
              <a:t>, a graphic artist, and published in </a:t>
            </a:r>
            <a:r>
              <a:rPr lang="en-US" i="1" dirty="0"/>
              <a:t>The Sphere</a:t>
            </a:r>
            <a:r>
              <a:rPr lang="en-US" dirty="0"/>
              <a:t>, one month after the </a:t>
            </a:r>
            <a:r>
              <a:rPr lang="en-US" i="1" dirty="0"/>
              <a:t>Titanic</a:t>
            </a:r>
            <a:r>
              <a:rPr lang="en-US" dirty="0"/>
              <a:t> sank.</a:t>
            </a:r>
          </a:p>
          <a:p>
            <a:endParaRPr lang="en-US" dirty="0"/>
          </a:p>
          <a:p>
            <a:r>
              <a:rPr lang="en-US" dirty="0"/>
              <a:t>It uses back-to-back bar charts, with area </a:t>
            </a:r>
            <a:r>
              <a:rPr lang="en-US" dirty="0">
                <a:sym typeface="Symbol"/>
              </a:rPr>
              <a:t> frequency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334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our web page: </a:t>
            </a:r>
            <a:r>
              <a:rPr lang="en-US" sz="1400" u="sng" dirty="0">
                <a:hlinkClick r:id="rId3"/>
              </a:rPr>
              <a:t>http://datavis.ca/papers/titanic/</a:t>
            </a:r>
            <a:r>
              <a:rPr lang="en-US" sz="14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FCC86-F4F0-4853-88EF-6486F3C579C0}"/>
              </a:ext>
            </a:extLst>
          </p:cNvPr>
          <p:cNvSpPr txBox="1"/>
          <p:nvPr/>
        </p:nvSpPr>
        <p:spPr>
          <a:xfrm>
            <a:off x="4876800" y="11092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0F42A1-82EE-42DA-9277-D29904272C0C}"/>
              </a:ext>
            </a:extLst>
          </p:cNvPr>
          <p:cNvSpPr txBox="1"/>
          <p:nvPr/>
        </p:nvSpPr>
        <p:spPr>
          <a:xfrm>
            <a:off x="6934200" y="11092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survived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B65CC-15F7-40F3-A41D-8846E22A5061}"/>
              </a:ext>
            </a:extLst>
          </p:cNvPr>
          <p:cNvSpPr txBox="1"/>
          <p:nvPr/>
        </p:nvSpPr>
        <p:spPr>
          <a:xfrm>
            <a:off x="8420100" y="1524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08003-00DA-4DB6-BF6C-86192CD1ABCE}"/>
              </a:ext>
            </a:extLst>
          </p:cNvPr>
          <p:cNvSpPr txBox="1"/>
          <p:nvPr/>
        </p:nvSpPr>
        <p:spPr>
          <a:xfrm>
            <a:off x="8382000" y="208966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83078-3F6F-4B2A-BE97-BCA4804610E8}"/>
              </a:ext>
            </a:extLst>
          </p:cNvPr>
          <p:cNvSpPr txBox="1"/>
          <p:nvPr/>
        </p:nvSpPr>
        <p:spPr>
          <a:xfrm>
            <a:off x="8383229" y="261139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A367C-1E6E-4479-91BA-C537E67C5A26}"/>
              </a:ext>
            </a:extLst>
          </p:cNvPr>
          <p:cNvSpPr txBox="1"/>
          <p:nvPr/>
        </p:nvSpPr>
        <p:spPr>
          <a:xfrm>
            <a:off x="8342672" y="429920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crew</a:t>
            </a:r>
          </a:p>
        </p:txBody>
      </p:sp>
    </p:spTree>
    <p:extLst>
      <p:ext uri="{BB962C8B-B14F-4D97-AF65-F5344CB8AC3E}">
        <p14:creationId xmlns:p14="http://schemas.microsoft.com/office/powerpoint/2010/main" val="12417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5FA2B1-5D4B-45DE-8FBD-3C8963FA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classify 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BE523-2871-4D7D-9543-A7DA94A2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9511A-F371-4AD7-8F07-BD738B40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3" y="2057400"/>
            <a:ext cx="8085714" cy="3990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4FD8E-C084-404A-9FAE-81D804AFFDBD}"/>
              </a:ext>
            </a:extLst>
          </p:cNvPr>
          <p:cNvSpPr txBox="1"/>
          <p:nvPr/>
        </p:nvSpPr>
        <p:spPr>
          <a:xfrm>
            <a:off x="457200" y="1219200"/>
            <a:ext cx="81576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purposes of “What kind of graph should I use?” usually most useful to think: </a:t>
            </a:r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en-US" sz="2800" b="1" dirty="0">
                <a:solidFill>
                  <a:srgbClr val="FF0000"/>
                </a:solidFill>
              </a:rPr>
              <a:t>What do I want to show?”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D1326E-3103-41DF-9D4E-CD4276B7C095}"/>
              </a:ext>
            </a:extLst>
          </p:cNvPr>
          <p:cNvSpPr txBox="1"/>
          <p:nvPr/>
        </p:nvSpPr>
        <p:spPr>
          <a:xfrm>
            <a:off x="533400" y="6352143"/>
            <a:ext cx="6557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Financial Times</a:t>
            </a:r>
            <a:r>
              <a:rPr lang="en-US" sz="1600" dirty="0"/>
              <a:t>, Chart Doctor, </a:t>
            </a:r>
            <a:r>
              <a:rPr lang="en-US" sz="1600" dirty="0">
                <a:hlinkClick r:id="rId3"/>
              </a:rPr>
              <a:t>https://github.com/ft-interactive/chart-doctor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86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Categorical data: Mosaic plots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5400"/>
            <a:ext cx="4126667" cy="406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to a grouped bar chart</a:t>
            </a:r>
          </a:p>
          <a:p>
            <a:r>
              <a:rPr lang="en-US" dirty="0"/>
              <a:t>Shows a frequency table  with tiles, area ~ frequency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514600"/>
            <a:ext cx="3962400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data(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HairEyeColor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HEC &lt;- 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margin.table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HairEyeColor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1:2)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HEC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Eye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Hair    Brown Blue Hazel Green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Black    68   20    15     5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Brown   119   84    54    29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Red      26   17    14    14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Blond     7   94    10    16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chisq.test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(HEC)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Pearson's Chi-squared test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data:  HEC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X-squared = 140,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9, </a:t>
            </a:r>
            <a:r>
              <a:rPr lang="en-US" sz="12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p-value &lt;2e-16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686" y="5715000"/>
            <a:ext cx="400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understand the association between hair color and eye color?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6DB995-6C6E-4F74-8105-B92DE1277900}"/>
              </a:ext>
            </a:extLst>
          </p:cNvPr>
          <p:cNvCxnSpPr/>
          <p:nvPr/>
        </p:nvCxnSpPr>
        <p:spPr>
          <a:xfrm flipV="1">
            <a:off x="1828800" y="2057400"/>
            <a:ext cx="3810000" cy="14478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545A-E629-4847-B396-2413D253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Mosaic plots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A7FEE-2D8B-4038-92DB-C1E62153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E9D27-9431-4162-BFE4-9C27FB8B479A}"/>
              </a:ext>
            </a:extLst>
          </p:cNvPr>
          <p:cNvSpPr txBox="1"/>
          <p:nvPr/>
        </p:nvSpPr>
        <p:spPr>
          <a:xfrm>
            <a:off x="406338" y="1081865"/>
            <a:ext cx="696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Area proportional </a:t>
            </a:r>
            <a:r>
              <a:rPr lang="en-US" dirty="0"/>
              <a:t>display of frequencies in </a:t>
            </a:r>
            <a:r>
              <a:rPr lang="en-US" i="1" dirty="0"/>
              <a:t>n</a:t>
            </a:r>
            <a:r>
              <a:rPr lang="en-US" dirty="0"/>
              <a:t>-way table</a:t>
            </a:r>
          </a:p>
          <a:p>
            <a:r>
              <a:rPr lang="en-US" dirty="0"/>
              <a:t>Shaded according to </a:t>
            </a:r>
            <a:r>
              <a:rPr lang="en-US" dirty="0">
                <a:solidFill>
                  <a:srgbClr val="0070C0"/>
                </a:solidFill>
              </a:rPr>
              <a:t>deviation</a:t>
            </a:r>
            <a:r>
              <a:rPr lang="en-US" dirty="0"/>
              <a:t> (residual) from independence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45F805-89B7-4211-ADAD-77F583966D1F}"/>
              </a:ext>
            </a:extLst>
          </p:cNvPr>
          <p:cNvGrpSpPr/>
          <p:nvPr/>
        </p:nvGrpSpPr>
        <p:grpSpPr>
          <a:xfrm>
            <a:off x="457200" y="2165556"/>
            <a:ext cx="2618075" cy="3389531"/>
            <a:chOff x="457200" y="2165556"/>
            <a:chExt cx="2618075" cy="3389531"/>
          </a:xfrm>
        </p:grpSpPr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D8427D23-16E6-46C3-B2EB-AC2AF244C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0" y="2165556"/>
              <a:ext cx="2610699" cy="23774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20F1F1-BF0A-4AB6-BBEA-43B0439D4828}"/>
                </a:ext>
              </a:extLst>
            </p:cNvPr>
            <p:cNvSpPr txBox="1"/>
            <p:nvPr/>
          </p:nvSpPr>
          <p:spPr>
            <a:xfrm>
              <a:off x="457200" y="4908756"/>
              <a:ext cx="2618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Divide unit square ~ V1 marginal frequencies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EE57F2-5114-4041-A405-08BC8128FC7D}"/>
              </a:ext>
            </a:extLst>
          </p:cNvPr>
          <p:cNvGrpSpPr/>
          <p:nvPr/>
        </p:nvGrpSpPr>
        <p:grpSpPr>
          <a:xfrm>
            <a:off x="3075275" y="1936956"/>
            <a:ext cx="2874527" cy="3598291"/>
            <a:chOff x="3075275" y="1936956"/>
            <a:chExt cx="2874527" cy="3598291"/>
          </a:xfrm>
        </p:grpSpPr>
        <p:pic>
          <p:nvPicPr>
            <p:cNvPr id="7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C830296-2017-45F3-8F8A-013F3FEC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275" y="1936956"/>
              <a:ext cx="2874527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B53E01-67FE-4D4B-85E9-73777B4FA71E}"/>
                </a:ext>
              </a:extLst>
            </p:cNvPr>
            <p:cNvSpPr txBox="1"/>
            <p:nvPr/>
          </p:nvSpPr>
          <p:spPr>
            <a:xfrm>
              <a:off x="3326811" y="4888916"/>
              <a:ext cx="2459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Subdivide each ~ V2|V1 conditional frequencies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8AFD6B-9FE0-4427-8529-10C89A938D22}"/>
              </a:ext>
            </a:extLst>
          </p:cNvPr>
          <p:cNvSpPr txBox="1"/>
          <p:nvPr/>
        </p:nvSpPr>
        <p:spPr>
          <a:xfrm>
            <a:off x="3957484" y="593703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BC9EFA-F4EF-47E6-A008-0F3DA397D809}"/>
              </a:ext>
            </a:extLst>
          </p:cNvPr>
          <p:cNvGrpSpPr/>
          <p:nvPr/>
        </p:nvGrpSpPr>
        <p:grpSpPr>
          <a:xfrm>
            <a:off x="5917847" y="1819461"/>
            <a:ext cx="2845854" cy="4679488"/>
            <a:chOff x="5917847" y="1819461"/>
            <a:chExt cx="2845854" cy="4679488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C09F8B30-4DB7-4D5E-8E33-C10D9306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847" y="1819461"/>
              <a:ext cx="2845854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E91F02-0862-4005-B0C1-475390C85561}"/>
                </a:ext>
              </a:extLst>
            </p:cNvPr>
            <p:cNvSpPr txBox="1"/>
            <p:nvPr/>
          </p:nvSpPr>
          <p:spPr>
            <a:xfrm>
              <a:off x="6096000" y="4888916"/>
              <a:ext cx="26677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Shade ~ residual (</a:t>
              </a:r>
              <a:r>
                <a:rPr lang="en-US" dirty="0" err="1"/>
                <a:t>d</a:t>
              </a:r>
              <a:r>
                <a:rPr lang="en-US" baseline="-25000" dirty="0" err="1"/>
                <a:t>ij</a:t>
              </a:r>
              <a:r>
                <a:rPr lang="en-US" dirty="0"/>
                <a:t>)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positive</a:t>
              </a:r>
              <a:r>
                <a:rPr lang="en-US" dirty="0"/>
                <a:t>:  O &gt; E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negative</a:t>
              </a:r>
              <a:r>
                <a:rPr lang="en-US" dirty="0"/>
                <a:t>: O &lt; E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C6B57A05-B8C8-418B-9A1B-3827AEB186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15771" y="5886606"/>
            <a:ext cx="2308062" cy="612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866600" imgH="495000" progId="Equation.DSMT4">
                    <p:embed/>
                  </p:oleObj>
                </mc:Choice>
                <mc:Fallback>
                  <p:oleObj name="Equation" r:id="rId6" imgW="1866600" imgH="4950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C6B57A05-B8C8-418B-9A1B-3827AEB186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15771" y="5886606"/>
                          <a:ext cx="2308062" cy="6123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917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Mosaic plots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Shade each tile in relation to the contribution to the Pearson </a:t>
            </a:r>
            <a:r>
              <a:rPr lang="en-US" dirty="0">
                <a:sym typeface="Symbol"/>
              </a:rPr>
              <a:t></a:t>
            </a:r>
            <a:r>
              <a:rPr lang="en-US" baseline="30000" dirty="0">
                <a:sym typeface="Symbol"/>
              </a:rPr>
              <a:t>2</a:t>
            </a:r>
            <a:r>
              <a:rPr lang="en-US" dirty="0">
                <a:sym typeface="Symbol"/>
              </a:rPr>
              <a:t> statistic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657600"/>
            <a:ext cx="3733800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&gt; round(residuals(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chisq.test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(HEC)),2)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Eye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Hair    Brown  Blue Hazel Green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Black  4.40 -3.07 -0.48 -1.95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Brown  1.23 -1.95  1.35 -0.35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Red   -0.07 -1.73  0.85  2.28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Blond -5.85  7.05 -2.23  0.61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4313334" cy="3373334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633076"/>
              </p:ext>
            </p:extLst>
          </p:nvPr>
        </p:nvGraphicFramePr>
        <p:xfrm>
          <a:off x="666750" y="2524125"/>
          <a:ext cx="2667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88760" imgH="482400" progId="Equation.DSMT4">
                  <p:embed/>
                </p:oleObj>
              </mc:Choice>
              <mc:Fallback>
                <p:oleObj name="Equation" r:id="rId3" imgW="1688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6750" y="2524125"/>
                        <a:ext cx="26670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5638800"/>
            <a:ext cx="6858000" cy="861774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Mosaic plots extend readily to 3-way + tables</a:t>
            </a:r>
          </a:p>
          <a:p>
            <a:r>
              <a:rPr lang="en-US" dirty="0"/>
              <a:t>They are intimately connected with </a:t>
            </a:r>
            <a:r>
              <a:rPr lang="en-US" dirty="0" err="1"/>
              <a:t>loglinear</a:t>
            </a:r>
            <a:r>
              <a:rPr lang="en-US" dirty="0"/>
              <a:t> models</a:t>
            </a:r>
          </a:p>
          <a:p>
            <a:r>
              <a:rPr lang="en-US" sz="1400" dirty="0"/>
              <a:t>See: Friendly &amp; Meyer (2016), Discrete Data Analysis with R, </a:t>
            </a:r>
            <a:r>
              <a:rPr lang="en-US" sz="1400" dirty="0">
                <a:hlinkClick r:id="rId5"/>
              </a:rPr>
              <a:t>http://ddar.datavis.ca/</a:t>
            </a:r>
            <a:r>
              <a:rPr lang="en-US" sz="14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117580"/>
            <a:ext cx="888300" cy="13716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4A8F4C-3A7B-45BB-9BA7-428AC394AACB}"/>
              </a:ext>
            </a:extLst>
          </p:cNvPr>
          <p:cNvCxnSpPr/>
          <p:nvPr/>
        </p:nvCxnSpPr>
        <p:spPr>
          <a:xfrm flipV="1">
            <a:off x="1752600" y="1981200"/>
            <a:ext cx="3124200" cy="2286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Generalized pairs plots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37119"/>
            <a:ext cx="3908572" cy="390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524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Generalized pairs plots from the </a:t>
            </a:r>
            <a:r>
              <a:rPr lang="en-US" dirty="0" err="1">
                <a:hlinkClick r:id="rId3"/>
              </a:rPr>
              <a:t>gpairs</a:t>
            </a:r>
            <a:r>
              <a:rPr lang="en-US" dirty="0"/>
              <a:t> package handle both categorical (</a:t>
            </a:r>
            <a:r>
              <a:rPr lang="en-US" b="1" dirty="0"/>
              <a:t>C</a:t>
            </a:r>
            <a:r>
              <a:rPr lang="en-US" dirty="0"/>
              <a:t>) and quantitative (</a:t>
            </a:r>
            <a:r>
              <a:rPr lang="en-US" b="1" dirty="0"/>
              <a:t>Q</a:t>
            </a:r>
            <a:r>
              <a:rPr lang="en-US" dirty="0"/>
              <a:t>) variables in sensible ways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932799"/>
              </p:ext>
            </p:extLst>
          </p:nvPr>
        </p:nvGraphicFramePr>
        <p:xfrm>
          <a:off x="609600" y="2743200"/>
          <a:ext cx="259080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scatterplot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boxplot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mosaic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65772" y="5486400"/>
            <a:ext cx="441960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gpairs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data(Arthritis)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gpairs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(Arthritis[, c(5, 2:5)], …)</a:t>
            </a:r>
          </a:p>
        </p:txBody>
      </p:sp>
    </p:spTree>
    <p:extLst>
      <p:ext uri="{BB962C8B-B14F-4D97-AF65-F5344CB8AC3E}">
        <p14:creationId xmlns:p14="http://schemas.microsoft.com/office/powerpoint/2010/main" val="875483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95425"/>
            <a:ext cx="3885715" cy="472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1495425"/>
            <a:ext cx="4038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Parallel sets use </a:t>
            </a:r>
            <a:r>
              <a:rPr lang="en-US" dirty="0">
                <a:solidFill>
                  <a:srgbClr val="FF0000"/>
                </a:solidFill>
              </a:rPr>
              <a:t>parallel coordinate </a:t>
            </a:r>
            <a:r>
              <a:rPr lang="en-US" dirty="0"/>
              <a:t>axes to show the relations among categorical variables.</a:t>
            </a:r>
          </a:p>
          <a:p>
            <a:pPr>
              <a:spcAft>
                <a:spcPts val="1200"/>
              </a:spcAft>
            </a:pPr>
            <a:r>
              <a:rPr lang="en-US" dirty="0"/>
              <a:t>The frequencies of one variable (Class) are sub-divided according to the joint frequencies in the next (Sex) and shown by the width of the connecting line.</a:t>
            </a:r>
          </a:p>
          <a:p>
            <a:pPr>
              <a:spcAft>
                <a:spcPts val="1200"/>
              </a:spcAft>
            </a:pPr>
            <a:r>
              <a:rPr lang="en-US" dirty="0"/>
              <a:t>The </a:t>
            </a:r>
            <a:r>
              <a:rPr lang="en-US" dirty="0" err="1"/>
              <a:t>ParSets</a:t>
            </a:r>
            <a:r>
              <a:rPr lang="en-US" dirty="0"/>
              <a:t> application is interactive: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categories can be reordered (a,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categories can be grouped (c, 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6324600"/>
            <a:ext cx="739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 err="1"/>
              <a:t>Kosera</a:t>
            </a:r>
            <a:r>
              <a:rPr lang="en-US" sz="1400" dirty="0"/>
              <a:t> et al. (2006), </a:t>
            </a:r>
            <a:r>
              <a:rPr lang="en-US" sz="1400" dirty="0">
                <a:hlinkClick r:id="rId3"/>
              </a:rPr>
              <a:t>https://kosara.net/papers/2006/Kosara_TVCG_2006.pdf</a:t>
            </a:r>
            <a:r>
              <a:rPr lang="en-US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392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Titanic data: Who survived?</a:t>
            </a:r>
          </a:p>
        </p:txBody>
      </p:sp>
    </p:spTree>
    <p:extLst>
      <p:ext uri="{BB962C8B-B14F-4D97-AF65-F5344CB8AC3E}">
        <p14:creationId xmlns:p14="http://schemas.microsoft.com/office/powerpoint/2010/main" val="85255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Sankey</a:t>
            </a:r>
            <a:r>
              <a:rPr lang="en-US" dirty="0"/>
              <a:t>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43000"/>
            <a:ext cx="5314950" cy="5344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2819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Pantheon, </a:t>
            </a:r>
            <a:r>
              <a:rPr lang="en-US" sz="1600" dirty="0"/>
              <a:t>by Valerio </a:t>
            </a:r>
            <a:r>
              <a:rPr lang="en-US" sz="1600" dirty="0" err="1"/>
              <a:t>Pellegrini</a:t>
            </a:r>
            <a:endParaRPr lang="en-US" sz="1600" dirty="0"/>
          </a:p>
          <a:p>
            <a:r>
              <a:rPr lang="en-US" sz="1600" dirty="0"/>
              <a:t>Visualizing the 100 most influential figures in History (Wikipedia visits)</a:t>
            </a:r>
          </a:p>
          <a:p>
            <a:endParaRPr lang="en-US" dirty="0"/>
          </a:p>
          <a:p>
            <a:r>
              <a:rPr lang="en-US" dirty="0"/>
              <a:t>Columns show </a:t>
            </a:r>
            <a:r>
              <a:rPr lang="en-US" dirty="0">
                <a:solidFill>
                  <a:srgbClr val="FF0000"/>
                </a:solidFill>
              </a:rPr>
              <a:t>occupation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country</a:t>
            </a:r>
            <a:r>
              <a:rPr lang="en-US" dirty="0"/>
              <a:t> of origin and </a:t>
            </a:r>
            <a:r>
              <a:rPr lang="en-US" dirty="0">
                <a:solidFill>
                  <a:srgbClr val="FF0000"/>
                </a:solidFill>
              </a:rPr>
              <a:t>gender</a:t>
            </a:r>
          </a:p>
          <a:p>
            <a:endParaRPr lang="en-US" dirty="0"/>
          </a:p>
          <a:p>
            <a:r>
              <a:rPr lang="en-US" dirty="0"/>
              <a:t>Flow lines link individuals to the column variables, width ~ influence</a:t>
            </a:r>
          </a:p>
        </p:txBody>
      </p:sp>
    </p:spTree>
    <p:extLst>
      <p:ext uri="{BB962C8B-B14F-4D97-AF65-F5344CB8AC3E}">
        <p14:creationId xmlns:p14="http://schemas.microsoft.com/office/powerpoint/2010/main" val="138131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Sankey</a:t>
            </a:r>
            <a:r>
              <a:rPr lang="en-US" dirty="0"/>
              <a:t>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67700" cy="4453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</a:t>
            </a:r>
            <a:r>
              <a:rPr lang="en-US" sz="1600" dirty="0">
                <a:hlinkClick r:id="rId3"/>
              </a:rPr>
              <a:t>http://visualoop.com/blog/83382/pantheon-by-valerio-pellegrini</a:t>
            </a:r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791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dimensions of the most influential people in history</a:t>
            </a:r>
          </a:p>
        </p:txBody>
      </p:sp>
    </p:spTree>
    <p:extLst>
      <p:ext uri="{BB962C8B-B14F-4D97-AF65-F5344CB8AC3E}">
        <p14:creationId xmlns:p14="http://schemas.microsoft.com/office/powerpoint/2010/main" val="1660257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3D: </a:t>
            </a:r>
            <a:r>
              <a:rPr lang="en-US" dirty="0" err="1"/>
              <a:t>Iso</a:t>
            </a:r>
            <a:r>
              <a:rPr lang="en-US" dirty="0"/>
              <a:t>-contour maps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37</a:t>
            </a:fld>
            <a:endParaRPr lang="en-US"/>
          </a:p>
        </p:txBody>
      </p:sp>
      <p:pic>
        <p:nvPicPr>
          <p:cNvPr id="5122" name="Picture 2" descr="C:\Dropbox\Documents\TOGS\ch08-flatland\fig\isochronic-map-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95" y="1905874"/>
            <a:ext cx="66675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attempts to show 3D data used </a:t>
            </a:r>
            <a:r>
              <a:rPr lang="en-US" dirty="0">
                <a:solidFill>
                  <a:srgbClr val="FF0000"/>
                </a:solidFill>
              </a:rPr>
              <a:t>contours of equal value </a:t>
            </a:r>
            <a:r>
              <a:rPr lang="en-US" dirty="0"/>
              <a:t>on a map</a:t>
            </a:r>
          </a:p>
          <a:p>
            <a:r>
              <a:rPr lang="en-US" dirty="0"/>
              <a:t>The data was actually very thin; the contours the result of imaginative smoothing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6230224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Francis Galton, </a:t>
            </a:r>
            <a:r>
              <a:rPr lang="en-US" sz="1600" i="1" dirty="0" err="1"/>
              <a:t>Isochronic</a:t>
            </a:r>
            <a:r>
              <a:rPr lang="en-US" sz="1600" i="1" dirty="0"/>
              <a:t> chart of travel time</a:t>
            </a:r>
            <a:r>
              <a:rPr lang="en-US" sz="1600" dirty="0"/>
              <a:t>, 1881</a:t>
            </a:r>
          </a:p>
        </p:txBody>
      </p:sp>
    </p:spTree>
    <p:extLst>
      <p:ext uri="{BB962C8B-B14F-4D97-AF65-F5344CB8AC3E}">
        <p14:creationId xmlns:p14="http://schemas.microsoft.com/office/powerpoint/2010/main" val="35848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3D: Bivariate density estimation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38</a:t>
            </a:fld>
            <a:endParaRPr lang="en-US"/>
          </a:p>
        </p:txBody>
      </p:sp>
      <p:pic>
        <p:nvPicPr>
          <p:cNvPr id="7170" name="Picture 2" descr="C:\Dropbox\Documents\TOGS\ch04-vital\fig\965px-Snow-cholera-map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5394"/>
            <a:ext cx="3970782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ropbox\Documents\TOGS\ch04-vital\fig\SnowMap-dens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825374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10" y="1240599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John Snow’s map of cholera deaths in London, 1854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240599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Modern statistical techniques can compute contours of constant density</a:t>
            </a:r>
          </a:p>
        </p:txBody>
      </p:sp>
      <p:sp>
        <p:nvSpPr>
          <p:cNvPr id="6" name="Oval 5"/>
          <p:cNvSpPr/>
          <p:nvPr/>
        </p:nvSpPr>
        <p:spPr>
          <a:xfrm>
            <a:off x="2392610" y="3581400"/>
            <a:ext cx="50299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FDB7E-8D00-4631-8E0A-0948E48430BA}"/>
              </a:ext>
            </a:extLst>
          </p:cNvPr>
          <p:cNvSpPr txBox="1"/>
          <p:nvPr/>
        </p:nvSpPr>
        <p:spPr>
          <a:xfrm>
            <a:off x="1481944" y="58487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Broad St. pump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54EEEA-A201-4CEC-AF9D-A935EEC83802}"/>
              </a:ext>
            </a:extLst>
          </p:cNvPr>
          <p:cNvCxnSpPr>
            <a:stCxn id="7" idx="0"/>
          </p:cNvCxnSpPr>
          <p:nvPr/>
        </p:nvCxnSpPr>
        <p:spPr>
          <a:xfrm flipV="1">
            <a:off x="2472544" y="4038600"/>
            <a:ext cx="171561" cy="18101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7FFE3EF-85F6-4B4E-9326-8AEFE509AF8B}"/>
              </a:ext>
            </a:extLst>
          </p:cNvPr>
          <p:cNvGrpSpPr/>
          <p:nvPr/>
        </p:nvGrpSpPr>
        <p:grpSpPr>
          <a:xfrm>
            <a:off x="4921391" y="6040505"/>
            <a:ext cx="2977647" cy="542857"/>
            <a:chOff x="4921391" y="6040505"/>
            <a:chExt cx="2977647" cy="542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218834-D5F7-435B-98F8-50656F8739A7}"/>
                </a:ext>
              </a:extLst>
            </p:cNvPr>
            <p:cNvSpPr txBox="1"/>
            <p:nvPr/>
          </p:nvSpPr>
          <p:spPr>
            <a:xfrm>
              <a:off x="4921391" y="6158044"/>
              <a:ext cx="2506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Data: </a:t>
              </a:r>
              <a:r>
                <a:rPr lang="en-US" sz="1400" dirty="0" err="1">
                  <a:hlinkClick r:id="rId4"/>
                </a:rPr>
                <a:t>HistData</a:t>
              </a:r>
              <a:r>
                <a:rPr lang="en-US" sz="1400" dirty="0"/>
                <a:t> package for 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1BA89B-1CC4-48E9-BA2C-F5480F429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609" y="6040505"/>
              <a:ext cx="471429" cy="54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3D: population pyramid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39</a:t>
            </a:fld>
            <a:endParaRPr lang="en-US"/>
          </a:p>
        </p:txBody>
      </p:sp>
      <p:pic>
        <p:nvPicPr>
          <p:cNvPr id="6146" name="Picture 2" descr="C:\Dropbox\Documents\TOGS\ch08-flatland\fig\perozzo-stere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29624"/>
            <a:ext cx="4114800" cy="488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29624"/>
            <a:ext cx="3733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Italian demographer Luigi </a:t>
            </a:r>
            <a:r>
              <a:rPr lang="en-US" dirty="0" err="1"/>
              <a:t>Perozzo</a:t>
            </a:r>
            <a:r>
              <a:rPr lang="en-US" dirty="0"/>
              <a:t> (1880) developed the first true 3D diagram showing the population of Sweden over years and age groups as a 3D surface</a:t>
            </a:r>
          </a:p>
          <a:p>
            <a:endParaRPr lang="en-US" dirty="0"/>
          </a:p>
          <a:p>
            <a:r>
              <a:rPr lang="en-US" sz="1600" dirty="0"/>
              <a:t>Census counts for a given </a:t>
            </a:r>
            <a:r>
              <a:rPr lang="en-US" sz="1600" dirty="0">
                <a:solidFill>
                  <a:srgbClr val="FF0000"/>
                </a:solidFill>
              </a:rPr>
              <a:t>year</a:t>
            </a:r>
            <a:r>
              <a:rPr lang="en-US" sz="1600" dirty="0"/>
              <a:t> are shown by the </a:t>
            </a:r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lines</a:t>
            </a:r>
          </a:p>
          <a:p>
            <a:r>
              <a:rPr lang="en-US" sz="1600" dirty="0"/>
              <a:t>Survival of a given </a:t>
            </a:r>
            <a:r>
              <a:rPr lang="en-US" sz="1600" b="1" dirty="0"/>
              <a:t>age</a:t>
            </a:r>
            <a:r>
              <a:rPr lang="en-US" sz="1600" dirty="0"/>
              <a:t> are shown by </a:t>
            </a:r>
            <a:r>
              <a:rPr lang="en-US" sz="1600" b="1" dirty="0"/>
              <a:t>black</a:t>
            </a:r>
            <a:r>
              <a:rPr lang="en-US" sz="1600" dirty="0"/>
              <a:t> lines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Cohorts</a:t>
            </a:r>
            <a:r>
              <a:rPr lang="en-US" sz="1600" dirty="0"/>
              <a:t> are shown by diagonal lines down &amp; to the right</a:t>
            </a:r>
          </a:p>
          <a:p>
            <a:r>
              <a:rPr lang="en-US" sz="1600" dirty="0"/>
              <a:t>These 3 variables are primary in demography.</a:t>
            </a:r>
          </a:p>
          <a:p>
            <a:endParaRPr lang="en-US" sz="1600" dirty="0"/>
          </a:p>
          <a:p>
            <a:r>
              <a:rPr lang="en-US" sz="1600" dirty="0"/>
              <a:t>A mystery here: what caused the decline at the upper right?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6172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year</a:t>
            </a:r>
          </a:p>
        </p:txBody>
      </p:sp>
      <p:sp>
        <p:nvSpPr>
          <p:cNvPr id="6" name="TextBox 5"/>
          <p:cNvSpPr txBox="1"/>
          <p:nvPr/>
        </p:nvSpPr>
        <p:spPr>
          <a:xfrm rot="-2400000">
            <a:off x="7868271" y="574203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6147386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1750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6072267"/>
            <a:ext cx="57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1875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848598" y="5536734"/>
            <a:ext cx="685802" cy="535533"/>
          </a:xfrm>
          <a:prstGeom prst="straightConnector1">
            <a:avLst/>
          </a:prstGeom>
          <a:ln w="222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57800" y="6210766"/>
            <a:ext cx="1676400" cy="1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534400" y="1828800"/>
            <a:ext cx="0" cy="3581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15300" y="142962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census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F8100F-2BE7-3A37-0D42-2EA2C130386B}"/>
              </a:ext>
            </a:extLst>
          </p:cNvPr>
          <p:cNvSpPr/>
          <p:nvPr/>
        </p:nvSpPr>
        <p:spPr>
          <a:xfrm rot="2609009">
            <a:off x="7147084" y="3476847"/>
            <a:ext cx="990600" cy="78558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F4C341-9A7C-3D25-DC10-A470044162B2}"/>
              </a:ext>
            </a:extLst>
          </p:cNvPr>
          <p:cNvCxnSpPr>
            <a:cxnSpLocks/>
          </p:cNvCxnSpPr>
          <p:nvPr/>
        </p:nvCxnSpPr>
        <p:spPr>
          <a:xfrm>
            <a:off x="5913582" y="4700678"/>
            <a:ext cx="685800" cy="1263110"/>
          </a:xfrm>
          <a:prstGeom prst="straightConnector1">
            <a:avLst/>
          </a:prstGeom>
          <a:ln w="254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36850F-1640-97AC-60F6-BFF28C982925}"/>
              </a:ext>
            </a:extLst>
          </p:cNvPr>
          <p:cNvSpPr txBox="1"/>
          <p:nvPr/>
        </p:nvSpPr>
        <p:spPr>
          <a:xfrm rot="3720000">
            <a:off x="5631439" y="511583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0070C0"/>
                </a:solidFill>
              </a:rPr>
              <a:t>cohort</a:t>
            </a:r>
          </a:p>
        </p:txBody>
      </p:sp>
    </p:spTree>
    <p:extLst>
      <p:ext uri="{BB962C8B-B14F-4D97-AF65-F5344CB8AC3E}">
        <p14:creationId xmlns:p14="http://schemas.microsoft.com/office/powerpoint/2010/main" val="42778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Topics, by graph type: Content &amp;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2390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Statistical data graphs</a:t>
            </a:r>
          </a:p>
          <a:p>
            <a:pPr lvl="1"/>
            <a:r>
              <a:rPr lang="en-US" dirty="0"/>
              <a:t>1D: </a:t>
            </a:r>
            <a:r>
              <a:rPr lang="en-US" dirty="0" err="1"/>
              <a:t>dotplot</a:t>
            </a:r>
            <a:r>
              <a:rPr lang="en-US" dirty="0"/>
              <a:t>, boxplot, violin plot</a:t>
            </a:r>
          </a:p>
          <a:p>
            <a:pPr lvl="1"/>
            <a:r>
              <a:rPr lang="en-US" dirty="0"/>
              <a:t>1.5D: time-series plot, density plot, bar chart, pie chart</a:t>
            </a:r>
          </a:p>
          <a:p>
            <a:pPr lvl="1"/>
            <a:r>
              <a:rPr lang="en-US" dirty="0"/>
              <a:t>2D: scatterplot, ridgeline plot</a:t>
            </a:r>
          </a:p>
          <a:p>
            <a:pPr lvl="1"/>
            <a:r>
              <a:rPr lang="en-US" dirty="0"/>
              <a:t>3D: contour plot, 3D scatterplot, surface plot</a:t>
            </a:r>
          </a:p>
          <a:p>
            <a:r>
              <a:rPr lang="en-US" dirty="0"/>
              <a:t>Thematic maps</a:t>
            </a:r>
          </a:p>
          <a:p>
            <a:pPr lvl="1"/>
            <a:r>
              <a:rPr lang="en-US" dirty="0" err="1"/>
              <a:t>Choropleth</a:t>
            </a:r>
            <a:r>
              <a:rPr lang="en-US" dirty="0"/>
              <a:t> map</a:t>
            </a:r>
          </a:p>
          <a:p>
            <a:pPr lvl="1"/>
            <a:r>
              <a:rPr lang="en-US" dirty="0"/>
              <a:t>Anamorphic map</a:t>
            </a:r>
          </a:p>
          <a:p>
            <a:pPr lvl="1"/>
            <a:r>
              <a:rPr lang="en-US" dirty="0"/>
              <a:t>Flow maps</a:t>
            </a:r>
          </a:p>
          <a:p>
            <a:r>
              <a:rPr lang="en-US" dirty="0"/>
              <a:t>Network &amp; tree visualization</a:t>
            </a:r>
          </a:p>
          <a:p>
            <a:r>
              <a:rPr lang="en-US" dirty="0"/>
              <a:t>Animation &amp; interactive graphics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3764280"/>
            <a:ext cx="1342469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2133599"/>
            <a:ext cx="1346662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92" y="5044440"/>
            <a:ext cx="1175592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75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3D: scatterplot &amp; regression surface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40</a:t>
            </a:fld>
            <a:endParaRPr lang="en-US"/>
          </a:p>
        </p:txBody>
      </p:sp>
      <p:pic>
        <p:nvPicPr>
          <p:cNvPr id="4098" name="Picture 2" descr="C:\Dropbox\Documents\6140\images\regression\duncan-reg3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2100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4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does occupational prestige depend on income &amp; education?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828800"/>
            <a:ext cx="396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plot shows the data and a fitted multiple regression surface, connecting the points to the regression plane</a:t>
            </a:r>
          </a:p>
          <a:p>
            <a:endParaRPr lang="en-US" dirty="0"/>
          </a:p>
          <a:p>
            <a:r>
              <a:rPr lang="en-US" dirty="0"/>
              <a:t>It is hard to see in a static view, but easier when the plot is rotated dynamically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4572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plot is produced in R, using the </a:t>
            </a:r>
            <a:r>
              <a:rPr lang="en-US" dirty="0">
                <a:hlinkClick r:id="rId3"/>
              </a:rPr>
              <a:t>car</a:t>
            </a:r>
            <a:r>
              <a:rPr lang="en-US" dirty="0"/>
              <a:t> and </a:t>
            </a:r>
            <a:r>
              <a:rPr lang="en-US" dirty="0" err="1">
                <a:hlinkClick r:id="rId4"/>
              </a:rPr>
              <a:t>rgl</a:t>
            </a:r>
            <a:r>
              <a:rPr lang="en-US" dirty="0"/>
              <a:t> packages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5562600"/>
            <a:ext cx="678180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data("Duncan", package="car")</a:t>
            </a:r>
          </a:p>
          <a:p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scatter3d</a:t>
            </a:r>
            <a:r>
              <a:rPr lang="en-US" dirty="0">
                <a:latin typeface="Arial Narrow" panose="020B0606020202030204" pitchFamily="34" charset="0"/>
              </a:rPr>
              <a:t>(prestige ~ income + education, data=Duncan, </a:t>
            </a:r>
            <a:r>
              <a:rPr lang="en-US" dirty="0" err="1">
                <a:latin typeface="Arial Narrow" panose="020B0606020202030204" pitchFamily="34" charset="0"/>
              </a:rPr>
              <a:t>id.n</a:t>
            </a:r>
            <a:r>
              <a:rPr lang="en-US" dirty="0">
                <a:latin typeface="Arial Narrow" panose="020B0606020202030204" pitchFamily="34" charset="0"/>
              </a:rPr>
              <a:t>=2)</a:t>
            </a:r>
          </a:p>
          <a:p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movie3d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spin3d</a:t>
            </a:r>
            <a:r>
              <a:rPr lang="en-US" dirty="0">
                <a:latin typeface="Arial Narrow" panose="020B0606020202030204" pitchFamily="34" charset="0"/>
              </a:rPr>
              <a:t>(c(0,1,0), rpm=6), duration=6, movie="duncan-reg3d")</a:t>
            </a:r>
          </a:p>
        </p:txBody>
      </p:sp>
    </p:spTree>
    <p:extLst>
      <p:ext uri="{BB962C8B-B14F-4D97-AF65-F5344CB8AC3E}">
        <p14:creationId xmlns:p14="http://schemas.microsoft.com/office/powerpoint/2010/main" val="1661771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6962-15E9-6C33-B959-37566774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Dashboards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4CAF8-DF26-641F-C86F-6D296AD8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8" descr="A screenshot of a data presentation&#10;&#10;Description automatically generated">
            <a:extLst>
              <a:ext uri="{FF2B5EF4-FFF2-40B4-BE49-F238E27FC236}">
                <a16:creationId xmlns:a16="http://schemas.microsoft.com/office/drawing/2014/main" id="{AB61010F-FDA0-ECF9-64D1-9CAB75D9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6" y="1949400"/>
            <a:ext cx="8248865" cy="46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66D22E-4153-A569-53DB-BEE11F05D8C0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Dashboards provide multiple images of different aspects, often linked interactively</a:t>
            </a:r>
          </a:p>
        </p:txBody>
      </p:sp>
    </p:spTree>
    <p:extLst>
      <p:ext uri="{BB962C8B-B14F-4D97-AF65-F5344CB8AC3E}">
        <p14:creationId xmlns:p14="http://schemas.microsoft.com/office/powerpoint/2010/main" val="1358190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A48F-6A1D-47C0-F1D3-02AE21DBF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544D8-92A6-0CFE-B909-74F153F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A circular chart with different colored squares&#10;&#10;Description automatically generated">
            <a:extLst>
              <a:ext uri="{FF2B5EF4-FFF2-40B4-BE49-F238E27FC236}">
                <a16:creationId xmlns:a16="http://schemas.microsoft.com/office/drawing/2014/main" id="{A8386981-41F2-C1EE-BE48-95B942E3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2" y="2253239"/>
            <a:ext cx="6939280" cy="4337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F65DE-5948-DEA0-D363-FF935E2D6E10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is this SUNBURST chart trying to show?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How many dimensions of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What do the colors mean?</a:t>
            </a:r>
          </a:p>
        </p:txBody>
      </p:sp>
    </p:spTree>
    <p:extLst>
      <p:ext uri="{BB962C8B-B14F-4D97-AF65-F5344CB8AC3E}">
        <p14:creationId xmlns:p14="http://schemas.microsoft.com/office/powerpoint/2010/main" val="1187707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71FFF5-A860-D381-950A-179BF40D8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78"/>
            <a:ext cx="9144000" cy="56258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C88892-D105-33F7-B6B9-21752647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05000"/>
            <a:ext cx="7772400" cy="7747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CA" dirty="0">
                <a:solidFill>
                  <a:schemeClr val="tx2"/>
                </a:solidFill>
              </a:rPr>
              <a:t>Thematic (statistical) maps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D4396-E3B3-CF42-200E-0F3B59210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AFDDC-6350-255B-78A3-F988A58C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82442-BAE3-1AB5-916A-F5C9BAC70EC4}"/>
              </a:ext>
            </a:extLst>
          </p:cNvPr>
          <p:cNvSpPr txBox="1"/>
          <p:nvPr/>
        </p:nvSpPr>
        <p:spPr>
          <a:xfrm>
            <a:off x="1600200" y="6356350"/>
            <a:ext cx="647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Image from: David Rumsey Map Collection, </a:t>
            </a:r>
            <a:r>
              <a:rPr lang="en-CA" sz="1600" dirty="0">
                <a:hlinkClick r:id="rId3"/>
              </a:rPr>
              <a:t>https://www.davidrumsey.com/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6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Thematic maps &amp; Spatial visualization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267143" cy="52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388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Thematic maps use a wide variety of techniques to display quantitative or qualitative variables on the geographic framework of a map</a:t>
            </a:r>
          </a:p>
          <a:p>
            <a:endParaRPr lang="en-US" dirty="0"/>
          </a:p>
          <a:p>
            <a:r>
              <a:rPr lang="en-US" dirty="0"/>
              <a:t>Once the domain of cartographers,  these ideas are now being developed as an area of </a:t>
            </a:r>
            <a:r>
              <a:rPr lang="en-US" dirty="0">
                <a:solidFill>
                  <a:srgbClr val="00B0F0"/>
                </a:solidFill>
              </a:rPr>
              <a:t>geospatial visualization </a:t>
            </a:r>
            <a:r>
              <a:rPr lang="en-US" dirty="0"/>
              <a:t>and geospatial statistical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791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Slocum et al., </a:t>
            </a:r>
            <a:r>
              <a:rPr lang="en-US" sz="1400" i="1" dirty="0"/>
              <a:t>Thematic cartography and geographical visualization</a:t>
            </a:r>
            <a:r>
              <a:rPr lang="en-US" sz="1400" dirty="0"/>
              <a:t>, Fig 4.3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86525-BA98-4918-9616-9D2CBAAB0521}"/>
              </a:ext>
            </a:extLst>
          </p:cNvPr>
          <p:cNvSpPr txBox="1"/>
          <p:nvPr/>
        </p:nvSpPr>
        <p:spPr>
          <a:xfrm>
            <a:off x="4953000" y="6421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------ # dimensions -------      </a:t>
            </a:r>
          </a:p>
        </p:txBody>
      </p:sp>
    </p:spTree>
    <p:extLst>
      <p:ext uri="{BB962C8B-B14F-4D97-AF65-F5344CB8AC3E}">
        <p14:creationId xmlns:p14="http://schemas.microsoft.com/office/powerpoint/2010/main" val="2468738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Thematic maps: Types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5543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2514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Basic types of thematic maps</a:t>
            </a:r>
          </a:p>
          <a:p>
            <a:endParaRPr lang="en-US" dirty="0"/>
          </a:p>
          <a:p>
            <a:r>
              <a:rPr lang="en-US" dirty="0"/>
              <a:t>Most are </a:t>
            </a:r>
            <a:r>
              <a:rPr lang="en-US" dirty="0">
                <a:solidFill>
                  <a:srgbClr val="FF0000"/>
                </a:solidFill>
              </a:rPr>
              <a:t>direct</a:t>
            </a:r>
            <a:r>
              <a:rPr lang="en-US" dirty="0"/>
              <a:t> mappings of numbers to visual variables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Choropleth </a:t>
            </a:r>
            <a:r>
              <a:rPr lang="en-US" dirty="0"/>
              <a:t>maps shade by geographic unit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Isopleth</a:t>
            </a:r>
            <a:r>
              <a:rPr lang="en-US" dirty="0"/>
              <a:t> maps use contours of equal 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6224170"/>
            <a:ext cx="746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From: Slocum et al., </a:t>
            </a:r>
            <a:r>
              <a:rPr lang="en-US" sz="1400" i="1" dirty="0"/>
              <a:t>Thematic cartography and geographical visualization</a:t>
            </a:r>
            <a:r>
              <a:rPr lang="en-US" sz="1400" dirty="0"/>
              <a:t>, Fig 4.9</a:t>
            </a:r>
          </a:p>
        </p:txBody>
      </p:sp>
    </p:spTree>
    <p:extLst>
      <p:ext uri="{BB962C8B-B14F-4D97-AF65-F5344CB8AC3E}">
        <p14:creationId xmlns:p14="http://schemas.microsoft.com/office/powerpoint/2010/main" val="3995802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Thematic maps: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30" y="2066330"/>
            <a:ext cx="5958095" cy="3942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Alan </a:t>
            </a:r>
            <a:r>
              <a:rPr lang="en-US" dirty="0" err="1"/>
              <a:t>MacEachern</a:t>
            </a:r>
            <a:r>
              <a:rPr lang="en-US" dirty="0"/>
              <a:t> (1979) classifies point, line and area symbols on thematic maps according to whether they depict </a:t>
            </a:r>
            <a:r>
              <a:rPr lang="en-US" dirty="0">
                <a:solidFill>
                  <a:srgbClr val="FF0000"/>
                </a:solidFill>
              </a:rPr>
              <a:t>quantitative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qualitative</a:t>
            </a:r>
            <a:r>
              <a:rPr lang="en-US" dirty="0"/>
              <a:t> phenomena, in the </a:t>
            </a:r>
            <a:r>
              <a:rPr lang="en-US" dirty="0">
                <a:solidFill>
                  <a:srgbClr val="FF0000"/>
                </a:solidFill>
              </a:rPr>
              <a:t>physical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cultural</a:t>
            </a:r>
            <a:r>
              <a:rPr lang="en-US" dirty="0"/>
              <a:t> domain.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172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MacEachern</a:t>
            </a:r>
            <a:r>
              <a:rPr lang="en-US" sz="1200" dirty="0"/>
              <a:t>, A. (1979). The Evolution Of Thematic Cartography / A Research Methodology and Historical Review, </a:t>
            </a:r>
            <a:r>
              <a:rPr lang="en-US" sz="1200" i="1" dirty="0"/>
              <a:t>The Canadian Cartographer</a:t>
            </a:r>
            <a:r>
              <a:rPr lang="en-US" sz="1200" dirty="0"/>
              <a:t> 16(1) June 1979, p. 17-33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590800"/>
            <a:ext cx="190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is a coarse classification.</a:t>
            </a:r>
          </a:p>
          <a:p>
            <a:endParaRPr lang="en-US" sz="1400" dirty="0"/>
          </a:p>
          <a:p>
            <a:r>
              <a:rPr lang="en-US" sz="1400" dirty="0"/>
              <a:t>Theories, ideas, and methods have advanced considerably since this time.</a:t>
            </a:r>
          </a:p>
        </p:txBody>
      </p:sp>
    </p:spTree>
    <p:extLst>
      <p:ext uri="{BB962C8B-B14F-4D97-AF65-F5344CB8AC3E}">
        <p14:creationId xmlns:p14="http://schemas.microsoft.com/office/powerpoint/2010/main" val="411968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Choropleth maps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19200"/>
            <a:ext cx="4711429" cy="448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219200"/>
            <a:ext cx="32766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/>
              <a:t>Balbi</a:t>
            </a:r>
            <a:r>
              <a:rPr lang="en-US" sz="2400" dirty="0"/>
              <a:t> &amp; </a:t>
            </a:r>
            <a:r>
              <a:rPr lang="en-US" sz="2400" dirty="0" err="1"/>
              <a:t>Guerry</a:t>
            </a:r>
            <a:r>
              <a:rPr lang="en-US" sz="2400" dirty="0"/>
              <a:t> (1829)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First</a:t>
            </a:r>
            <a:r>
              <a:rPr lang="en-US" dirty="0"/>
              <a:t> thematic maps of crime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First comparative maps (“small multiples”)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Crime against persons inversely related to crime against property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Education: </a:t>
            </a:r>
            <a:r>
              <a:rPr lang="en-US" sz="1600" i="1" dirty="0"/>
              <a:t>France obscure </a:t>
            </a:r>
            <a:r>
              <a:rPr lang="en-US" sz="1600" dirty="0"/>
              <a:t>&amp; </a:t>
            </a:r>
            <a:r>
              <a:rPr lang="en-US" sz="1600" i="1" dirty="0"/>
              <a:t>France </a:t>
            </a:r>
            <a:r>
              <a:rPr lang="en-US" sz="1600" i="1" dirty="0" err="1"/>
              <a:t>éclairée</a:t>
            </a:r>
            <a:endParaRPr lang="en-US" sz="1600" i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N. of France highest in education &amp; also property crime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33C18-43F1-BFD6-2342-BB58DA4F500E}"/>
              </a:ext>
            </a:extLst>
          </p:cNvPr>
          <p:cNvSpPr txBox="1"/>
          <p:nvPr/>
        </p:nvSpPr>
        <p:spPr>
          <a:xfrm>
            <a:off x="470171" y="4876800"/>
            <a:ext cx="3339829" cy="120032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This was the beginning of modern criminology &amp; social science --- relations among social variables made visible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BE5DE-CEAA-0538-3C76-280144407E8A}"/>
              </a:ext>
            </a:extLst>
          </p:cNvPr>
          <p:cNvSpPr txBox="1"/>
          <p:nvPr/>
        </p:nvSpPr>
        <p:spPr>
          <a:xfrm>
            <a:off x="3962400" y="5791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See: Friendly, M. (2022). </a:t>
            </a:r>
            <a:r>
              <a:rPr lang="en-CA" sz="1200" dirty="0">
                <a:hlinkClick r:id="rId3"/>
              </a:rPr>
              <a:t>The life and works of André-Michel Guerry, revisited</a:t>
            </a:r>
            <a:r>
              <a:rPr lang="en-CA" sz="1200" dirty="0"/>
              <a:t>. </a:t>
            </a:r>
            <a:r>
              <a:rPr lang="en-CA" sz="1200" i="1" dirty="0"/>
              <a:t>Sociological Spectrum</a:t>
            </a:r>
            <a:r>
              <a:rPr lang="en-CA" sz="1200" dirty="0"/>
              <a:t>, 42, 233–259</a:t>
            </a:r>
          </a:p>
        </p:txBody>
      </p:sp>
    </p:spTree>
    <p:extLst>
      <p:ext uri="{BB962C8B-B14F-4D97-AF65-F5344CB8AC3E}">
        <p14:creationId xmlns:p14="http://schemas.microsoft.com/office/powerpoint/2010/main" val="2506311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Anamorphic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i="1" dirty="0">
                <a:solidFill>
                  <a:srgbClr val="FF0000"/>
                </a:solidFill>
              </a:rPr>
              <a:t>Anamorph</a:t>
            </a:r>
            <a:r>
              <a:rPr lang="en-CA" dirty="0"/>
              <a:t>: Deforming a spatial size or shape to show a quantitative variable</a:t>
            </a:r>
          </a:p>
          <a:p>
            <a:endParaRPr lang="en-CA" dirty="0"/>
          </a:p>
          <a:p>
            <a:r>
              <a:rPr lang="en-CA" dirty="0" err="1"/>
              <a:t>Émile</a:t>
            </a:r>
            <a:r>
              <a:rPr lang="en-CA" dirty="0"/>
              <a:t> </a:t>
            </a:r>
            <a:r>
              <a:rPr lang="en-CA" dirty="0" err="1"/>
              <a:t>Cheysson</a:t>
            </a:r>
            <a:r>
              <a:rPr lang="en-CA" dirty="0"/>
              <a:t> used this to show the decrease in travel time from Paris to anywhere in France over 200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325" y="58674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i="1" dirty="0"/>
              <a:t>Album de </a:t>
            </a:r>
            <a:r>
              <a:rPr lang="en-US" altLang="en-US" sz="1400" i="1" dirty="0" err="1"/>
              <a:t>Statistique</a:t>
            </a:r>
            <a:r>
              <a:rPr lang="en-US" altLang="en-US" sz="1400" i="1" dirty="0"/>
              <a:t> </a:t>
            </a:r>
            <a:r>
              <a:rPr lang="en-US" altLang="en-US" sz="1400" i="1" dirty="0" err="1"/>
              <a:t>Graphique</a:t>
            </a:r>
            <a:r>
              <a:rPr lang="en-US" altLang="en-US" sz="1400" dirty="0"/>
              <a:t>, 1888, plate 8</a:t>
            </a: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646F952-8EBD-492A-B9C2-5C985999F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73138"/>
            <a:ext cx="4038600" cy="5045123"/>
          </a:xfrm>
        </p:spPr>
      </p:pic>
    </p:spTree>
    <p:extLst>
      <p:ext uri="{BB962C8B-B14F-4D97-AF65-F5344CB8AC3E}">
        <p14:creationId xmlns:p14="http://schemas.microsoft.com/office/powerpoint/2010/main" val="3011843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What’s wrong with choropleth maps?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82374"/>
            <a:ext cx="6858352" cy="4123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Choropleth maps are misleading because size (area) of units dominates perception.</a:t>
            </a:r>
          </a:p>
          <a:p>
            <a:r>
              <a:rPr lang="en-CA" dirty="0"/>
              <a:t>This is particularly true for maps of the US &amp; Canada. Not so for France (why?)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377" y="61722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fivethirtyeight.com election predictions, Oct. 13,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025" y="23622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Montana looks bigger than Washington</a:t>
            </a:r>
          </a:p>
          <a:p>
            <a:endParaRPr lang="en-US" sz="1600" dirty="0"/>
          </a:p>
          <a:p>
            <a:r>
              <a:rPr lang="en-US" sz="1600" dirty="0"/>
              <a:t>Note use of labels for small NE states</a:t>
            </a:r>
          </a:p>
        </p:txBody>
      </p:sp>
    </p:spTree>
    <p:extLst>
      <p:ext uri="{BB962C8B-B14F-4D97-AF65-F5344CB8AC3E}">
        <p14:creationId xmlns:p14="http://schemas.microsoft.com/office/powerpoint/2010/main" val="304676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6BF0-5F9F-4BC9-9BFD-13C7615A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03" y="4789048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Data graphs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F7612-B843-4C6A-AFC3-286D38304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 D</a:t>
            </a:r>
          </a:p>
          <a:p>
            <a:r>
              <a:rPr lang="en-US" dirty="0"/>
              <a:t>1.5 D</a:t>
            </a:r>
          </a:p>
          <a:p>
            <a:r>
              <a:rPr lang="en-US" dirty="0"/>
              <a:t>2 D</a:t>
            </a:r>
          </a:p>
          <a:p>
            <a:r>
              <a:rPr lang="en-US" dirty="0"/>
              <a:t>3 D</a:t>
            </a:r>
          </a:p>
          <a:p>
            <a:r>
              <a:rPr lang="en-US" i="1" dirty="0"/>
              <a:t>n</a:t>
            </a:r>
            <a:r>
              <a:rPr lang="en-US" dirty="0"/>
              <a:t> D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F6F2E-9F01-49C2-84EA-5A87D698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823F303F-3228-4027-972E-63AB8880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22" y="450522"/>
            <a:ext cx="6952381" cy="187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8B1DDC-9BCD-4428-AFA1-71338B4949D4}"/>
              </a:ext>
            </a:extLst>
          </p:cNvPr>
          <p:cNvSpPr txBox="1"/>
          <p:nvPr/>
        </p:nvSpPr>
        <p:spPr>
          <a:xfrm>
            <a:off x="1905001" y="2906713"/>
            <a:ext cx="671310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Data graphs can be roughly ordered by the number of variables, data dimensions shown in a given graph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86AAA-D26D-4051-AEE1-B1B8D2E1D312}"/>
              </a:ext>
            </a:extLst>
          </p:cNvPr>
          <p:cNvSpPr txBox="1"/>
          <p:nvPr/>
        </p:nvSpPr>
        <p:spPr>
          <a:xfrm>
            <a:off x="7010400" y="2294757"/>
            <a:ext cx="1789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 credit: Di Cook </a:t>
            </a:r>
            <a:r>
              <a:rPr lang="en-US" sz="1100" dirty="0">
                <a:hlinkClick r:id="rId3"/>
              </a:rPr>
              <a:t>@</a:t>
            </a:r>
            <a:r>
              <a:rPr lang="en-US" sz="1100" dirty="0" err="1">
                <a:hlinkClick r:id="rId3"/>
              </a:rPr>
              <a:t>visnut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B94E-E417-4411-8E17-62488DD13D7F}"/>
              </a:ext>
            </a:extLst>
          </p:cNvPr>
          <p:cNvSpPr txBox="1"/>
          <p:nvPr/>
        </p:nvSpPr>
        <p:spPr>
          <a:xfrm>
            <a:off x="838200" y="14287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F4EA2-EF48-4A48-9629-66C547C9E4E2}"/>
              </a:ext>
            </a:extLst>
          </p:cNvPr>
          <p:cNvSpPr txBox="1"/>
          <p:nvPr/>
        </p:nvSpPr>
        <p:spPr>
          <a:xfrm>
            <a:off x="723900" y="81021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0-d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05C293-5121-4E52-B06F-25FD7E1840E1}"/>
              </a:ext>
            </a:extLst>
          </p:cNvPr>
          <p:cNvCxnSpPr>
            <a:stCxn id="9" idx="3"/>
          </p:cNvCxnSpPr>
          <p:nvPr/>
        </p:nvCxnSpPr>
        <p:spPr>
          <a:xfrm>
            <a:off x="1333500" y="979487"/>
            <a:ext cx="57150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3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Cartogram (</a:t>
            </a:r>
            <a:r>
              <a:rPr lang="en-CA" dirty="0" err="1"/>
              <a:t>tilegrams</a:t>
            </a:r>
            <a:r>
              <a:rPr lang="en-CA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219200"/>
            <a:ext cx="822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</a:t>
            </a:r>
            <a:r>
              <a:rPr lang="en-CA" dirty="0" err="1">
                <a:solidFill>
                  <a:srgbClr val="FF0000"/>
                </a:solidFill>
              </a:rPr>
              <a:t>tilegram</a:t>
            </a:r>
            <a:r>
              <a:rPr lang="en-CA" dirty="0"/>
              <a:t> uses hexagonal tiles to make area proportional to a given variable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377" y="61722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fivethirtyeight.com election predictions, Oct. 13, 2017</a:t>
            </a:r>
          </a:p>
        </p:txBody>
      </p:sp>
      <p:pic>
        <p:nvPicPr>
          <p:cNvPr id="1026" name="Picture 2" descr="C:\Users\friendly\Dropbox\Documents\6135\images\US-vote-oct13-538-tile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18" y="1828800"/>
            <a:ext cx="5217722" cy="41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2164641"/>
            <a:ext cx="2667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dirty="0"/>
              <a:t>Here, the size of each state is made ~ number of </a:t>
            </a:r>
            <a:r>
              <a:rPr lang="en-CA" dirty="0">
                <a:solidFill>
                  <a:srgbClr val="FF0000"/>
                </a:solidFill>
              </a:rPr>
              <a:t>electoral college votes</a:t>
            </a:r>
          </a:p>
          <a:p>
            <a:pPr>
              <a:spcAft>
                <a:spcPts val="1200"/>
              </a:spcAft>
            </a:pPr>
            <a:r>
              <a:rPr lang="en-CA" dirty="0"/>
              <a:t>Now, it is easy to see the impact of states</a:t>
            </a:r>
          </a:p>
          <a:p>
            <a:pPr>
              <a:spcAft>
                <a:spcPts val="1200"/>
              </a:spcAft>
            </a:pPr>
            <a:endParaRPr lang="en-CA" dirty="0"/>
          </a:p>
          <a:p>
            <a:pPr>
              <a:spcAft>
                <a:spcPts val="1200"/>
              </a:spcAft>
            </a:pPr>
            <a:r>
              <a:rPr lang="en-CA" dirty="0"/>
              <a:t>Take-away: </a:t>
            </a:r>
            <a:r>
              <a:rPr lang="en-CA" dirty="0">
                <a:solidFill>
                  <a:srgbClr val="FF0000"/>
                </a:solidFill>
              </a:rPr>
              <a:t>Area doesn’t vote; People do!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B9E9D-9DDB-6D52-C0C5-9D5A9982513A}"/>
              </a:ext>
            </a:extLst>
          </p:cNvPr>
          <p:cNvSpPr/>
          <p:nvPr/>
        </p:nvSpPr>
        <p:spPr>
          <a:xfrm>
            <a:off x="609600" y="4191000"/>
            <a:ext cx="2514600" cy="838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0133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9A83-F5A1-4BD7-B3F7-FDDB530F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Mosaic cartograms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E2B65-E158-40E1-A5DC-3F6DFA9F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432BF1AB-75F9-4EB1-AFAC-957098350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51649"/>
            <a:ext cx="5894070" cy="5287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83CAEC-DA81-414F-A385-F92B0F5D9296}"/>
              </a:ext>
            </a:extLst>
          </p:cNvPr>
          <p:cNvSpPr txBox="1"/>
          <p:nvPr/>
        </p:nvSpPr>
        <p:spPr>
          <a:xfrm>
            <a:off x="457200" y="1295400"/>
            <a:ext cx="220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map provides a spatial framework for showing the distribution of categorical data</a:t>
            </a:r>
          </a:p>
          <a:p>
            <a:endParaRPr lang="en-US" dirty="0"/>
          </a:p>
          <a:p>
            <a:r>
              <a:rPr lang="en-US" dirty="0"/>
              <a:t>Each tile is positioned as in a schematic US map</a:t>
            </a:r>
          </a:p>
        </p:txBody>
      </p:sp>
    </p:spTree>
    <p:extLst>
      <p:ext uri="{BB962C8B-B14F-4D97-AF65-F5344CB8AC3E}">
        <p14:creationId xmlns:p14="http://schemas.microsoft.com/office/powerpoint/2010/main" val="3341953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EB3D-6156-4156-A4E3-85D3302E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Geo-faceting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2B710-9E10-4BEA-8AA5-01568130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68A47-09DB-4E1E-BF4C-15B9D0B69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6583680" cy="3840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11749-5E4A-4DB7-8F48-8788F8CCDE6B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general idea: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grid of (x, y) locations defines geographic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grid cell can be composed of any kind of plot conceivable with ggplot2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50364-65DF-491E-8686-C9542AE559B0}"/>
              </a:ext>
            </a:extLst>
          </p:cNvPr>
          <p:cNvSpPr txBox="1"/>
          <p:nvPr/>
        </p:nvSpPr>
        <p:spPr>
          <a:xfrm>
            <a:off x="914400" y="6356350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https://cran.r-project.org/web/packages/geofacet/vignettes/geofacet.html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962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E0BA-B800-4B73-9127-0CF753753117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err="1"/>
              <a:t>Worldmapper</a:t>
            </a:r>
            <a:r>
              <a:rPr lang="en-US" altLang="en-US" sz="3600" dirty="0"/>
              <a:t>: The world in cartograms</a:t>
            </a:r>
          </a:p>
        </p:txBody>
      </p:sp>
      <p:pic>
        <p:nvPicPr>
          <p:cNvPr id="116740" name="Picture 4" descr="worldmapper-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80105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500062" y="1219200"/>
            <a:ext cx="8186738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dirty="0"/>
              <a:t>How to visualize social, economic, disease, … data for geographic units?</a:t>
            </a:r>
          </a:p>
          <a:p>
            <a:pPr algn="l">
              <a:spcBef>
                <a:spcPct val="50000"/>
              </a:spcBef>
            </a:pPr>
            <a:r>
              <a:rPr lang="en-US" altLang="en-US" dirty="0">
                <a:hlinkClick r:id="rId4"/>
              </a:rPr>
              <a:t>worldmapper.org </a:t>
            </a:r>
            <a:r>
              <a:rPr lang="en-US" altLang="en-US" dirty="0"/>
              <a:t>: </a:t>
            </a:r>
            <a:r>
              <a:rPr lang="en-US" altLang="en-US" b="1" dirty="0"/>
              <a:t>cartograms: area ~ variable of interest </a:t>
            </a:r>
            <a:r>
              <a:rPr lang="en-US" altLang="en-US" dirty="0"/>
              <a:t>(700+ maps)</a:t>
            </a:r>
          </a:p>
        </p:txBody>
      </p:sp>
    </p:spTree>
    <p:extLst>
      <p:ext uri="{BB962C8B-B14F-4D97-AF65-F5344CB8AC3E}">
        <p14:creationId xmlns:p14="http://schemas.microsoft.com/office/powerpoint/2010/main" val="3962688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8F24-2751-4554-AC82-743EE78A98E6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err="1"/>
              <a:t>Worldmapper</a:t>
            </a:r>
            <a:r>
              <a:rPr lang="en-US" altLang="en-US" sz="3600" dirty="0"/>
              <a:t>: Carbon emissions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map animation </a:t>
            </a:r>
            <a:r>
              <a:rPr lang="en-CA" dirty="0"/>
              <a:t>shows the growth in CO2 emissions globally: the map keeps growing in size from 1970 - 2016</a:t>
            </a:r>
          </a:p>
          <a:p>
            <a:r>
              <a:rPr lang="en-CA" dirty="0"/>
              <a:t>also shows the changing shares of countries contributing to the increase in emissions</a:t>
            </a:r>
            <a:endParaRPr lang="en-US" dirty="0"/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13D526BE-9E76-FAF9-9A01-296B58C63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281337"/>
            <a:ext cx="8191500" cy="4095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6D3BF7-549F-13B7-BF9E-6C0BAA0494D4}"/>
              </a:ext>
            </a:extLst>
          </p:cNvPr>
          <p:cNvSpPr txBox="1"/>
          <p:nvPr/>
        </p:nvSpPr>
        <p:spPr>
          <a:xfrm>
            <a:off x="609600" y="5987454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4"/>
              </a:rPr>
              <a:t>https://worldmapper.org/map-animation-co2-emissions/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463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Worldmapper</a:t>
            </a:r>
            <a:r>
              <a:rPr lang="en-CA" dirty="0"/>
              <a:t>: Cholera deaths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219200"/>
            <a:ext cx="8112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Deaths from cholera in 2004. Territory size ~ proportion of worldwide deaths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6383238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http://www.worldmapper.org/display.php?selected=232</a:t>
            </a:r>
            <a:r>
              <a:rPr lang="en-US" sz="1400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2" y="2133600"/>
            <a:ext cx="848518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128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420A-5BA0-449C-8232-811C3F57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Bivariate maps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DFD05-C217-4417-8EDE-F62866C8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D26A854-0CDE-4DDC-8159-9F3604F4F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06" y="1256350"/>
            <a:ext cx="5628572" cy="51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95600D-18B8-4F7C-84A3-709660A46BBC}"/>
              </a:ext>
            </a:extLst>
          </p:cNvPr>
          <p:cNvSpPr txBox="1"/>
          <p:nvPr/>
        </p:nvSpPr>
        <p:spPr>
          <a:xfrm>
            <a:off x="4572000" y="199293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Vaccination rates and COVID hospitalizations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587FA-7E09-4C31-9A54-D1EA3EF67048}"/>
              </a:ext>
            </a:extLst>
          </p:cNvPr>
          <p:cNvSpPr txBox="1"/>
          <p:nvPr/>
        </p:nvSpPr>
        <p:spPr>
          <a:xfrm>
            <a:off x="457200" y="6459300"/>
            <a:ext cx="784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https://www.washingtonpost.com/health/2021/09/23/covid-vaccination-hospitalization-map/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D1BC-4F0E-4EC8-86CA-8C4B23685547}"/>
              </a:ext>
            </a:extLst>
          </p:cNvPr>
          <p:cNvSpPr txBox="1"/>
          <p:nvPr/>
        </p:nvSpPr>
        <p:spPr>
          <a:xfrm>
            <a:off x="457200" y="1371600"/>
            <a:ext cx="26479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show relation between two variables on a map?</a:t>
            </a:r>
          </a:p>
          <a:p>
            <a:endParaRPr lang="en-US" dirty="0"/>
          </a:p>
          <a:p>
            <a:r>
              <a:rPr lang="en-US" dirty="0"/>
              <a:t>Bivariate maps combine two colors with degrees of saturation</a:t>
            </a:r>
          </a:p>
          <a:p>
            <a:endParaRPr lang="en-US" dirty="0"/>
          </a:p>
          <a:p>
            <a:r>
              <a:rPr lang="en-US" dirty="0"/>
              <a:t>Claim:</a:t>
            </a:r>
          </a:p>
          <a:p>
            <a:r>
              <a:rPr lang="en-US" dirty="0">
                <a:solidFill>
                  <a:srgbClr val="FF0000"/>
                </a:solidFill>
              </a:rPr>
              <a:t>Regions with more vaccinations have fewer hospitalizations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Can you see this?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6DFC2B-DFE7-E9AB-400B-B39AE07F50D5}"/>
              </a:ext>
            </a:extLst>
          </p:cNvPr>
          <p:cNvSpPr/>
          <p:nvPr/>
        </p:nvSpPr>
        <p:spPr>
          <a:xfrm>
            <a:off x="4724400" y="1256350"/>
            <a:ext cx="2438400" cy="11058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312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7ADF-BED1-4E93-8AC9-766FC5D8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Scatterplot to the rescue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9D3E5-3465-4C38-85FF-0B788728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358FDD-DBBA-435B-9965-37B7455F1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83" y="1359207"/>
            <a:ext cx="6162857" cy="499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79671-8A24-4C8E-BF89-A5DC060DC097}"/>
              </a:ext>
            </a:extLst>
          </p:cNvPr>
          <p:cNvSpPr txBox="1"/>
          <p:nvPr/>
        </p:nvSpPr>
        <p:spPr>
          <a:xfrm>
            <a:off x="410308" y="2667000"/>
            <a:ext cx="27900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lovely scatterplot shows: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Yes, inverse relation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NB: Classing of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Whoa: non-linear trend?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But: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Shouldn’t the axes be reversed?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Geography is ignored</a:t>
            </a:r>
          </a:p>
        </p:txBody>
      </p:sp>
    </p:spTree>
    <p:extLst>
      <p:ext uri="{BB962C8B-B14F-4D97-AF65-F5344CB8AC3E}">
        <p14:creationId xmlns:p14="http://schemas.microsoft.com/office/powerpoint/2010/main" val="3723369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D5CF-5568-4AB6-A517-382D53EB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Contour maps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C9B63B-8B3A-47DC-9D0A-71470424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C17F494-252C-4133-9349-B4EC14F43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9242"/>
            <a:ext cx="3978402" cy="4109847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C8A9B7CB-3D41-4E76-9107-513A5F2DB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00" y="2739726"/>
            <a:ext cx="3977640" cy="2307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0AB53-8DB7-45A6-AA36-1725DE6CCF03}"/>
              </a:ext>
            </a:extLst>
          </p:cNvPr>
          <p:cNvSpPr txBox="1"/>
          <p:nvPr/>
        </p:nvSpPr>
        <p:spPr>
          <a:xfrm>
            <a:off x="457200" y="1295400"/>
            <a:ext cx="822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Contour maps ignore region boundaries and estimate constant contours of a phenomenon over geographical space.  This is a form of </a:t>
            </a:r>
            <a:r>
              <a:rPr lang="en-US" sz="2000" dirty="0">
                <a:solidFill>
                  <a:srgbClr val="FF0000"/>
                </a:solidFill>
              </a:rPr>
              <a:t>geo-smoothing</a:t>
            </a:r>
            <a:r>
              <a:rPr lang="en-US" sz="20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70B8B-EACD-450B-8E45-DF1AD1E9562C}"/>
              </a:ext>
            </a:extLst>
          </p:cNvPr>
          <p:cNvSpPr txBox="1"/>
          <p:nvPr/>
        </p:nvSpPr>
        <p:spPr>
          <a:xfrm>
            <a:off x="4560712" y="5791200"/>
            <a:ext cx="3809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4"/>
              </a:rPr>
              <a:t>https://medium.com/two-n/an-alternative-to-choropleth-contour-density-maps-in-d3-js-93e1fdbdc4e</a:t>
            </a:r>
            <a:r>
              <a:rPr lang="en-US" sz="1200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8C623C-81D6-4EF6-81EC-BE78F3AE7EC1}"/>
              </a:ext>
            </a:extLst>
          </p:cNvPr>
          <p:cNvCxnSpPr/>
          <p:nvPr/>
        </p:nvCxnSpPr>
        <p:spPr>
          <a:xfrm>
            <a:off x="3886200" y="4724400"/>
            <a:ext cx="20574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912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 visualization: Analysis + maps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286000"/>
            <a:ext cx="4812030" cy="3183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Linguistics: Food dialect maps– visualizing how people speak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1336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</a:t>
            </a:r>
            <a:r>
              <a:rPr lang="en-US" i="1" dirty="0"/>
              <a:t>Cambridge Online Survey of World </a:t>
            </a:r>
            <a:r>
              <a:rPr lang="en-US" i="1" dirty="0" err="1"/>
              <a:t>Englishes</a:t>
            </a:r>
            <a:r>
              <a:rPr lang="en-US" dirty="0"/>
              <a:t>, Bert Vaux and Marius L. </a:t>
            </a:r>
            <a:r>
              <a:rPr lang="en-US" dirty="0" err="1"/>
              <a:t>Jøhndal</a:t>
            </a:r>
            <a:r>
              <a:rPr lang="en-US" dirty="0"/>
              <a:t>  surveyed 11,500 people to study the ways people use English words.</a:t>
            </a:r>
          </a:p>
          <a:p>
            <a:endParaRPr lang="en-US" dirty="0"/>
          </a:p>
          <a:p>
            <a:r>
              <a:rPr lang="en-US" dirty="0"/>
              <a:t>NC State Univ. student Joshua Katz turned the US data into shaded </a:t>
            </a:r>
            <a:r>
              <a:rPr lang="en-US" dirty="0">
                <a:solidFill>
                  <a:srgbClr val="FF0000"/>
                </a:solidFill>
              </a:rPr>
              <a:t>kernel density maps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172200"/>
            <a:ext cx="8077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Take the survey: </a:t>
            </a:r>
            <a:r>
              <a:rPr lang="en-US" sz="1600" dirty="0">
                <a:hlinkClick r:id="rId4"/>
              </a:rPr>
              <a:t>http://www.tekstlab.uio.no/cambridge_survey</a:t>
            </a:r>
            <a:endParaRPr lang="en-US" sz="1600" dirty="0"/>
          </a:p>
          <a:p>
            <a:r>
              <a:rPr lang="en-US" sz="1600" dirty="0"/>
              <a:t>Programming in R: </a:t>
            </a:r>
            <a:r>
              <a:rPr lang="en-US" sz="1600" dirty="0">
                <a:hlinkClick r:id="rId5"/>
              </a:rPr>
              <a:t>http://blog.revolutionanalytics.com/2013/06/r-and-language.html</a:t>
            </a:r>
            <a:r>
              <a:rPr lang="en-US" sz="1600" dirty="0"/>
              <a:t> 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4895" y="1752600"/>
            <a:ext cx="2743200" cy="461665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soda vs. pop?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8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1D: Infographic</a:t>
            </a:r>
            <a:r>
              <a:rPr lang="en-US" dirty="0"/>
              <a:t> vs. Data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3931920" cy="312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3749040" cy="3326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same data can be shown in different forms, for different purposes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638800"/>
            <a:ext cx="393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might argue that this infographic has </a:t>
            </a:r>
            <a:r>
              <a:rPr lang="en-US" dirty="0">
                <a:solidFill>
                  <a:srgbClr val="00B0F0"/>
                </a:solidFill>
              </a:rPr>
              <a:t>greater impact </a:t>
            </a:r>
            <a:r>
              <a:rPr lang="en-US" dirty="0"/>
              <a:t>in showing the relative size of GDP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638800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might argue that this statistical graph </a:t>
            </a:r>
            <a:r>
              <a:rPr lang="en-US" dirty="0">
                <a:solidFill>
                  <a:srgbClr val="00B0F0"/>
                </a:solidFill>
              </a:rPr>
              <a:t>makes comparisons easier</a:t>
            </a:r>
          </a:p>
        </p:txBody>
      </p:sp>
    </p:spTree>
    <p:extLst>
      <p:ext uri="{BB962C8B-B14F-4D97-AF65-F5344CB8AC3E}">
        <p14:creationId xmlns:p14="http://schemas.microsoft.com/office/powerpoint/2010/main" val="41749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Spatial visualization: Analysis + maps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14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Linguistics: Food dialect maps– visualizing how people speak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2286000"/>
            <a:ext cx="5173254" cy="3429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1752600"/>
            <a:ext cx="3886200" cy="461665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crawfish, crawfish, crawdad?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286000"/>
            <a:ext cx="3124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 </a:t>
            </a:r>
            <a:r>
              <a:rPr lang="en-US" i="1" dirty="0"/>
              <a:t>k</a:t>
            </a:r>
            <a:r>
              <a:rPr lang="en-US" dirty="0"/>
              <a:t>-nearest neighbor </a:t>
            </a:r>
            <a:r>
              <a:rPr lang="en-US" dirty="0">
                <a:solidFill>
                  <a:srgbClr val="FF0000"/>
                </a:solidFill>
              </a:rPr>
              <a:t>kernel density estimate</a:t>
            </a:r>
            <a:r>
              <a:rPr lang="en-US" dirty="0"/>
              <a:t> over (</a:t>
            </a:r>
            <a:r>
              <a:rPr lang="en-US" dirty="0" err="1"/>
              <a:t>x,y</a:t>
            </a:r>
            <a:r>
              <a:rPr lang="en-US" dirty="0"/>
              <a:t>) locations gives a smoothed &amp; interpretable display of the choice probabilities.</a:t>
            </a:r>
          </a:p>
          <a:p>
            <a:pPr>
              <a:spcAft>
                <a:spcPts val="600"/>
              </a:spcAft>
            </a:pPr>
            <a:r>
              <a:rPr lang="en-US" dirty="0"/>
              <a:t>Regional differences are quite apparent.</a:t>
            </a:r>
          </a:p>
          <a:p>
            <a:pPr>
              <a:spcAft>
                <a:spcPts val="600"/>
              </a:spcAft>
            </a:pPr>
            <a:r>
              <a:rPr lang="en-US" dirty="0"/>
              <a:t>The use of </a:t>
            </a:r>
            <a:r>
              <a:rPr lang="en-US" dirty="0">
                <a:solidFill>
                  <a:srgbClr val="FF0000"/>
                </a:solidFill>
              </a:rPr>
              <a:t>color</a:t>
            </a:r>
            <a:r>
              <a:rPr lang="en-US" dirty="0"/>
              <a:t> combines discrete categories with intensity to give a meaningful display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3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2CA1-A336-4911-ACA3-CC503C5F85A6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dirty="0"/>
              <a:t>Flow maps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38800"/>
            <a:ext cx="79248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 err="1"/>
              <a:t>Marey</a:t>
            </a:r>
            <a:r>
              <a:rPr lang="en-US" altLang="en-US" sz="2000" dirty="0"/>
              <a:t> (1878):</a:t>
            </a:r>
            <a:r>
              <a:rPr lang="en-US" altLang="en-US" sz="2000" i="1" dirty="0"/>
              <a:t> “defies the pen of the historian in its brutal eloquence”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Tufte (1983): </a:t>
            </a:r>
            <a:r>
              <a:rPr lang="en-US" altLang="en-US" sz="2000" i="1" dirty="0"/>
              <a:t>“the best statistical graphic ever produced”</a:t>
            </a:r>
          </a:p>
        </p:txBody>
      </p:sp>
      <p:pic>
        <p:nvPicPr>
          <p:cNvPr id="25604" name="Picture 4" descr="min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209800"/>
            <a:ext cx="7010400" cy="33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371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Flow maps show </a:t>
            </a:r>
            <a:r>
              <a:rPr lang="en-US" sz="2000" dirty="0">
                <a:solidFill>
                  <a:srgbClr val="FF0000"/>
                </a:solidFill>
              </a:rPr>
              <a:t>movement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FF0000"/>
                </a:solidFill>
              </a:rPr>
              <a:t>change</a:t>
            </a:r>
            <a:r>
              <a:rPr lang="en-US" sz="2000" dirty="0"/>
              <a:t> in a geographic framework</a:t>
            </a:r>
          </a:p>
          <a:p>
            <a:r>
              <a:rPr lang="en-US" sz="2000" dirty="0"/>
              <a:t>The master work is this image by Charles-Joseph Minard (1869)</a:t>
            </a:r>
          </a:p>
        </p:txBody>
      </p:sp>
    </p:spTree>
    <p:extLst>
      <p:ext uri="{BB962C8B-B14F-4D97-AF65-F5344CB8AC3E}">
        <p14:creationId xmlns:p14="http://schemas.microsoft.com/office/powerpoint/2010/main" val="13757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71E7-C855-4E42-8B5A-9316206CD93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Effect of US civil war on cotton trade</a:t>
            </a:r>
          </a:p>
        </p:txBody>
      </p:sp>
      <p:pic>
        <p:nvPicPr>
          <p:cNvPr id="54277" name="Picture 5" descr="28a Minard_1858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6925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28b Minard_1862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582988" cy="43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057400" y="1219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Before</a:t>
            </a: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6324600" y="1219200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After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61722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deformation of the map to accommodate the data</a:t>
            </a:r>
          </a:p>
        </p:txBody>
      </p:sp>
    </p:spTree>
    <p:extLst>
      <p:ext uri="{BB962C8B-B14F-4D97-AF65-F5344CB8AC3E}">
        <p14:creationId xmlns:p14="http://schemas.microsoft.com/office/powerpoint/2010/main" val="3523611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Great Migration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7713334" cy="381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graphic tribute to C.-J. </a:t>
            </a:r>
            <a:r>
              <a:rPr lang="en-US" dirty="0" err="1"/>
              <a:t>Minard</a:t>
            </a:r>
            <a:r>
              <a:rPr lang="en-US" dirty="0"/>
              <a:t> and W. E. B. Du Bois, RJ Andrews &amp; Howard Wainer tell the story of the migration of blacks from the southern US after freedom from slavery.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248400"/>
            <a:ext cx="784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Andrews, R. J. &amp; </a:t>
            </a:r>
            <a:r>
              <a:rPr lang="en-US" sz="1100" dirty="0" err="1"/>
              <a:t>Wainer</a:t>
            </a:r>
            <a:r>
              <a:rPr lang="en-US" sz="1100" dirty="0"/>
              <a:t>, H. The Great Migration: A Graphics Novel Featuring the Contributions of W. E. B. Du Bois and C. J. </a:t>
            </a:r>
            <a:r>
              <a:rPr lang="en-US" sz="1100" dirty="0" err="1"/>
              <a:t>Minard</a:t>
            </a:r>
            <a:r>
              <a:rPr lang="en-US" sz="1100" dirty="0"/>
              <a:t>. </a:t>
            </a:r>
            <a:r>
              <a:rPr lang="en-US" sz="1100" i="1" dirty="0"/>
              <a:t>Significance, </a:t>
            </a:r>
            <a:r>
              <a:rPr lang="en-US" sz="1100" b="1" dirty="0"/>
              <a:t>2017</a:t>
            </a:r>
            <a:r>
              <a:rPr lang="en-US" sz="1100" i="1" dirty="0"/>
              <a:t>, 14</a:t>
            </a:r>
            <a:r>
              <a:rPr lang="en-US" sz="1100" dirty="0"/>
              <a:t>, 14-19.  See also: </a:t>
            </a:r>
            <a:r>
              <a:rPr lang="en-US" sz="1100" dirty="0">
                <a:hlinkClick r:id="rId3"/>
              </a:rPr>
              <a:t>http://infowetrust.com/picturing-the-great-migration/</a:t>
            </a:r>
            <a:r>
              <a:rPr lang="en-US" sz="1100" dirty="0"/>
              <a:t> for the story of this graphic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CE436-9374-4D6B-84DC-A2105F9C77CA}"/>
              </a:ext>
            </a:extLst>
          </p:cNvPr>
          <p:cNvSpPr txBox="1"/>
          <p:nvPr/>
        </p:nvSpPr>
        <p:spPr>
          <a:xfrm>
            <a:off x="152400" y="5257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Lynchings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214F5-F849-4838-80DC-227095619351}"/>
              </a:ext>
            </a:extLst>
          </p:cNvPr>
          <p:cNvSpPr txBox="1"/>
          <p:nvPr/>
        </p:nvSpPr>
        <p:spPr>
          <a:xfrm>
            <a:off x="152400" y="322862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2535047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visualization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domain of mathematicians &amp; computer scientists, graph theory and network visualization turn out to have surprising &amp; interesting applications.</a:t>
            </a:r>
          </a:p>
        </p:txBody>
      </p:sp>
      <p:pic>
        <p:nvPicPr>
          <p:cNvPr id="2050" name="Picture 2" descr="C:\Dropbox\Documents\Presentations\Rostock\images\Airports-networ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4" y="2498223"/>
            <a:ext cx="542210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248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4"/>
              </a:rPr>
              <a:t>http://www.martingrandjean.ch/connected-world-air-traffic-network/</a:t>
            </a:r>
            <a:r>
              <a:rPr lang="en-US" sz="1400" dirty="0"/>
              <a:t> </a:t>
            </a:r>
          </a:p>
          <a:p>
            <a:r>
              <a:rPr lang="en-US" sz="1400" dirty="0"/>
              <a:t>See more: </a:t>
            </a:r>
            <a:r>
              <a:rPr lang="en-US" sz="1400" dirty="0">
                <a:hlinkClick r:id="rId5"/>
              </a:rPr>
              <a:t>https://flowingdata.com/2016/05/31/air-transportation-network/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498223"/>
            <a:ext cx="25908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Animated demo by Martin </a:t>
            </a:r>
            <a:r>
              <a:rPr lang="en-US" sz="1600" dirty="0" err="1"/>
              <a:t>Granjean</a:t>
            </a:r>
            <a:r>
              <a:rPr lang="en-US" sz="1600" dirty="0"/>
              <a:t> showing transport of passengers from/to world airports.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It illustrates the difference between geography &amp; </a:t>
            </a:r>
            <a:r>
              <a:rPr lang="en-US" sz="1600" dirty="0">
                <a:solidFill>
                  <a:srgbClr val="FF0000"/>
                </a:solidFill>
              </a:rPr>
              <a:t>force-directed layout </a:t>
            </a:r>
            <a:r>
              <a:rPr lang="en-US" sz="1600" dirty="0"/>
              <a:t>to focus on volume &amp; connections</a:t>
            </a:r>
          </a:p>
        </p:txBody>
      </p:sp>
      <p:pic>
        <p:nvPicPr>
          <p:cNvPr id="8" name="Picture 7" descr="A picture containing pylon&#10;&#10;Description automatically generated">
            <a:extLst>
              <a:ext uri="{FF2B5EF4-FFF2-40B4-BE49-F238E27FC236}">
                <a16:creationId xmlns:a16="http://schemas.microsoft.com/office/drawing/2014/main" id="{692F2482-1621-4BF8-8662-3F1AB1AD0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251481"/>
            <a:ext cx="1039250" cy="8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visualization: Transport maps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23967"/>
            <a:ext cx="5640000" cy="403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71600"/>
            <a:ext cx="2362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I get from </a:t>
            </a:r>
            <a:r>
              <a:rPr lang="en-US" dirty="0" err="1"/>
              <a:t>Chigwell</a:t>
            </a:r>
            <a:r>
              <a:rPr lang="en-US" dirty="0"/>
              <a:t> to </a:t>
            </a:r>
            <a:r>
              <a:rPr lang="en-US" dirty="0" err="1"/>
              <a:t>Charing</a:t>
            </a:r>
            <a:r>
              <a:rPr lang="en-US" dirty="0"/>
              <a:t> Cross?</a:t>
            </a:r>
          </a:p>
          <a:p>
            <a:r>
              <a:rPr lang="en-US" dirty="0"/>
              <a:t>How much will it cost?</a:t>
            </a:r>
          </a:p>
          <a:p>
            <a:endParaRPr lang="en-US" dirty="0"/>
          </a:p>
          <a:p>
            <a:r>
              <a:rPr lang="en-US" dirty="0"/>
              <a:t>This route map shows the connections and fare zones</a:t>
            </a:r>
          </a:p>
          <a:p>
            <a:endParaRPr lang="en-US" dirty="0"/>
          </a:p>
          <a:p>
            <a:r>
              <a:rPr lang="en-US" dirty="0"/>
              <a:t>The first one was designed by Henry Beck in 1931.</a:t>
            </a:r>
          </a:p>
          <a:p>
            <a:endParaRPr lang="en-US" dirty="0"/>
          </a:p>
          <a:p>
            <a:r>
              <a:rPr lang="en-US" dirty="0"/>
              <a:t>The modern version is </a:t>
            </a:r>
            <a:r>
              <a:rPr lang="en-US" dirty="0" err="1"/>
              <a:t>zoomable</a:t>
            </a:r>
            <a:r>
              <a:rPr lang="en-US" dirty="0"/>
              <a:t> and available on your phone.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0800" y="5334000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dirty="0">
                <a:hlinkClick r:id="rId3"/>
              </a:rPr>
              <a:t>https://tfl.gov.uk/maps/track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030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Network visualization: Shakespeare tragedies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pic>
        <p:nvPicPr>
          <p:cNvPr id="5122" name="Picture 2" descr="C:\Dropbox\Documents\Presentations\Rostock\images\Shakespeare-traged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4800600" cy="33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71600"/>
            <a:ext cx="3505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 new form of literary criticism?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Martin </a:t>
            </a:r>
            <a:r>
              <a:rPr lang="en-US" sz="1600" dirty="0" err="1"/>
              <a:t>Grandjean</a:t>
            </a:r>
            <a:r>
              <a:rPr lang="en-US" sz="1600" dirty="0"/>
              <a:t> looked at the structure of Shakespeare tragedies through character interactions. 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Each circle (node) represents a character, and an edge represents two characters who appeared in the same scene.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The structural characteristics of the graphs have meaningful interpretations.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0198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https://flowingdata.com/2015/12/30/shakespeare-tragedies-as-network-graphs/</a:t>
            </a:r>
            <a:r>
              <a:rPr lang="en-US" sz="1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3735458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memory: Cognitive 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00"/>
            <a:ext cx="4883810" cy="387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tasks can be used to assess the relations among words/concepts in our semantic memory</a:t>
            </a:r>
          </a:p>
          <a:p>
            <a:r>
              <a:rPr lang="en-US" dirty="0"/>
              <a:t>The data can be used to calculate measures of </a:t>
            </a:r>
            <a:r>
              <a:rPr lang="en-US" dirty="0">
                <a:solidFill>
                  <a:srgbClr val="FF0000"/>
                </a:solidFill>
              </a:rPr>
              <a:t>similarity</a:t>
            </a:r>
            <a:r>
              <a:rPr lang="en-US" dirty="0"/>
              <a:t>, and be shown in network or other diagrams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743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Verbal fluency task</a:t>
            </a:r>
            <a:r>
              <a:rPr lang="en-US" sz="1600" dirty="0"/>
              <a:t>: Say/write all the names of [animals, countries, …] you can in 1 minute.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45720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Similarity ratings</a:t>
            </a:r>
            <a:r>
              <a:rPr lang="en-US" sz="1600" dirty="0"/>
              <a:t>: For each pair, indicate how similar they 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616409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 err="1"/>
              <a:t>Wulff</a:t>
            </a:r>
            <a:r>
              <a:rPr lang="en-US" sz="1200" dirty="0"/>
              <a:t> et al. (2018), Structural differences in the semantic networks of younger and older adults, </a:t>
            </a:r>
            <a:r>
              <a:rPr lang="en-US" sz="1200" dirty="0">
                <a:hlinkClick r:id="rId3"/>
              </a:rPr>
              <a:t>https://www.nature.com/articles/s41598-022-11698-4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25193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Semantic memory: Cognitive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950476" cy="52133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 younger and older adults differ on measures calculated from their network diagrams?</a:t>
            </a:r>
          </a:p>
          <a:p>
            <a:endParaRPr lang="en-US" dirty="0"/>
          </a:p>
          <a:p>
            <a:r>
              <a:rPr lang="en-US" dirty="0"/>
              <a:t>&lt;k&gt; : Average “degree” # of connections</a:t>
            </a:r>
          </a:p>
          <a:p>
            <a:r>
              <a:rPr lang="en-US" dirty="0"/>
              <a:t>C : average local clustering</a:t>
            </a:r>
          </a:p>
          <a:p>
            <a:r>
              <a:rPr lang="en-US" dirty="0"/>
              <a:t>L : average path length in network</a:t>
            </a:r>
          </a:p>
          <a:p>
            <a:endParaRPr lang="en-US" dirty="0"/>
          </a:p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n-US" dirty="0">
                <a:solidFill>
                  <a:srgbClr val="FF0000"/>
                </a:solidFill>
              </a:rPr>
              <a:t>() : young – old difference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12192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Fluency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12192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Similarity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4958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IMHO, this graph tries to do too much.</a:t>
            </a:r>
          </a:p>
          <a:p>
            <a:endParaRPr lang="en-US" dirty="0"/>
          </a:p>
          <a:p>
            <a:r>
              <a:rPr lang="en-US" dirty="0"/>
              <a:t>The fluency data is most important to their argument.</a:t>
            </a:r>
          </a:p>
          <a:p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L &amp; </a:t>
            </a:r>
            <a:r>
              <a:rPr lang="el-GR" dirty="0"/>
              <a:t>Δ </a:t>
            </a:r>
            <a:r>
              <a:rPr lang="en-US" dirty="0"/>
              <a:t>&lt;k&gt; show consistent differences between young &amp; old </a:t>
            </a:r>
          </a:p>
        </p:txBody>
      </p:sp>
    </p:spTree>
    <p:extLst>
      <p:ext uri="{BB962C8B-B14F-4D97-AF65-F5344CB8AC3E}">
        <p14:creationId xmlns:p14="http://schemas.microsoft.com/office/powerpoint/2010/main" val="15000334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i="1" dirty="0"/>
              <a:t>Love, Actually</a:t>
            </a:r>
            <a:r>
              <a:rPr lang="en-CA" dirty="0"/>
              <a:t>: Interactive app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600000" cy="40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5867400"/>
            <a:ext cx="655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Interactive Shiny app: </a:t>
            </a:r>
            <a:r>
              <a:rPr lang="en-CA" sz="1600" dirty="0">
                <a:hlinkClick r:id="rId3"/>
              </a:rPr>
              <a:t>https://dgrtwo.shinyapps.io/love-actually-network/</a:t>
            </a:r>
            <a:r>
              <a:rPr lang="en-CA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999750"/>
            <a:ext cx="3600450" cy="3600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Interactions among characters in </a:t>
            </a:r>
            <a:r>
              <a:rPr lang="en-CA" i="1" dirty="0"/>
              <a:t>Love, Actually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600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Data:</a:t>
            </a:r>
          </a:p>
        </p:txBody>
      </p:sp>
    </p:spTree>
    <p:extLst>
      <p:ext uri="{BB962C8B-B14F-4D97-AF65-F5344CB8AC3E}">
        <p14:creationId xmlns:p14="http://schemas.microsoft.com/office/powerpoint/2010/main" val="49766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1.5D: </a:t>
            </a:r>
            <a:r>
              <a:rPr lang="en-US" dirty="0" err="1"/>
              <a:t>Dotplots</a:t>
            </a:r>
            <a:r>
              <a:rPr lang="en-US" dirty="0"/>
              <a:t> &amp; boxplots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8872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53138"/>
            <a:ext cx="3429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Boxplots summarize the important characteristics of a </a:t>
            </a:r>
            <a:r>
              <a:rPr lang="en-US" sz="1600" dirty="0" err="1"/>
              <a:t>univariate</a:t>
            </a:r>
            <a:r>
              <a:rPr lang="en-US" sz="1600" dirty="0"/>
              <a:t> data distribution: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center (median)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spread (IQR)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shape (symmetric? skewed?)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outliers?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72973" y="3654755"/>
            <a:ext cx="3321254" cy="1302449"/>
            <a:chOff x="660808" y="3185556"/>
            <a:chExt cx="3321254" cy="1302449"/>
          </a:xfrm>
        </p:grpSpPr>
        <p:sp>
          <p:nvSpPr>
            <p:cNvPr id="6" name="Rectangle 5"/>
            <p:cNvSpPr/>
            <p:nvPr/>
          </p:nvSpPr>
          <p:spPr>
            <a:xfrm>
              <a:off x="1270408" y="3462555"/>
              <a:ext cx="990600" cy="38100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75208" y="3462555"/>
              <a:ext cx="0" cy="38100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1"/>
            </p:cNvCxnSpPr>
            <p:nvPr/>
          </p:nvCxnSpPr>
          <p:spPr>
            <a:xfrm flipH="1">
              <a:off x="889408" y="3653055"/>
              <a:ext cx="381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261008" y="3667709"/>
              <a:ext cx="8382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022758" y="3200945"/>
              <a:ext cx="4953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25%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46045" y="3200945"/>
              <a:ext cx="4299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100" dirty="0">
                  <a:solidFill>
                    <a:prstClr val="black"/>
                  </a:solidFill>
                </a:rPr>
                <a:t>75%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6608" y="3185556"/>
              <a:ext cx="527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</a:t>
              </a:r>
            </a:p>
          </p:txBody>
        </p:sp>
        <p:sp>
          <p:nvSpPr>
            <p:cNvPr id="14" name="Right Brace 13"/>
            <p:cNvSpPr/>
            <p:nvPr/>
          </p:nvSpPr>
          <p:spPr>
            <a:xfrm rot="5400000">
              <a:off x="1633711" y="3580048"/>
              <a:ext cx="263993" cy="1028700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22808" y="4226395"/>
              <a:ext cx="685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IQR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08" y="3586380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008" y="3601061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408" y="3598964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586380"/>
              <a:ext cx="133350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959304" y="3843555"/>
              <a:ext cx="10227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outliers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5067979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example overlays the boxplot with a jittered </a:t>
            </a:r>
            <a:r>
              <a:rPr lang="en-US" sz="1400" dirty="0" err="1"/>
              <a:t>dotplot</a:t>
            </a:r>
            <a:r>
              <a:rPr lang="en-US" sz="1400" dirty="0"/>
              <a:t>, so we can also see the individual observations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648" y="6096000"/>
            <a:ext cx="7842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visualization made the </a:t>
            </a:r>
            <a:r>
              <a:rPr lang="en-US" sz="1400" dirty="0" err="1"/>
              <a:t>longlist</a:t>
            </a:r>
            <a:r>
              <a:rPr lang="en-US" sz="1400" dirty="0"/>
              <a:t> for the 2015 Kantar Information is beautiful award. Data &amp; R code: </a:t>
            </a:r>
            <a:r>
              <a:rPr lang="en-US" sz="1400" dirty="0">
                <a:hlinkClick r:id="rId4"/>
              </a:rPr>
              <a:t>https://github.com/zonination/perceptions</a:t>
            </a:r>
            <a:r>
              <a:rPr lang="en-US" sz="14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1143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number do you give to a probability phrase?</a:t>
            </a:r>
          </a:p>
        </p:txBody>
      </p:sp>
    </p:spTree>
    <p:extLst>
      <p:ext uri="{BB962C8B-B14F-4D97-AF65-F5344CB8AC3E}">
        <p14:creationId xmlns:p14="http://schemas.microsoft.com/office/powerpoint/2010/main" val="9303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WikiLeaks Iraq war logs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8" y="1295400"/>
            <a:ext cx="4128135" cy="5364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0"/>
            <a:ext cx="3352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Johnathan Stray &amp; Julian Burgess analyzed &gt; 11,000 documents for SIGACT (“significant action”) reports from the 2006 Iraqi civil war made available by WikiLeaks.</a:t>
            </a:r>
          </a:p>
          <a:p>
            <a:pPr>
              <a:spcAft>
                <a:spcPts val="1200"/>
              </a:spcAft>
            </a:pPr>
            <a:r>
              <a:rPr lang="en-US" dirty="0"/>
              <a:t>Each report is a dot. Each dot is labelled by the three most “characteristic” words in that report. </a:t>
            </a:r>
          </a:p>
          <a:p>
            <a:pPr>
              <a:spcAft>
                <a:spcPts val="1200"/>
              </a:spcAft>
            </a:pPr>
            <a:r>
              <a:rPr lang="en-US" dirty="0"/>
              <a:t>Documents that are “similar” have edges drawn between them, width ~ similarity</a:t>
            </a:r>
          </a:p>
          <a:p>
            <a:pPr>
              <a:spcAft>
                <a:spcPts val="1200"/>
              </a:spcAft>
            </a:pPr>
            <a:r>
              <a:rPr lang="en-US" dirty="0"/>
              <a:t>The graph-drawing algorithm placed similar nodes together 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6400800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4"/>
              </a:rPr>
              <a:t>http://jonathanstray.com/a-full-text-visualization-of-the-iraq-war-logs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2219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WikiLeaks Iraq war logs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Certain themes became clear, and could be studied in rich detail</a:t>
            </a:r>
          </a:p>
          <a:p>
            <a:r>
              <a:rPr lang="en-US" dirty="0"/>
              <a:t>The underlying methods use “term frequency–inverse document frequency” measures of </a:t>
            </a:r>
            <a:r>
              <a:rPr lang="en-US" dirty="0">
                <a:solidFill>
                  <a:srgbClr val="FF0000"/>
                </a:solidFill>
              </a:rPr>
              <a:t>text-mining</a:t>
            </a:r>
            <a:r>
              <a:rPr lang="en-US" dirty="0"/>
              <a:t>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8640" y="2380565"/>
            <a:ext cx="3962400" cy="4085511"/>
            <a:chOff x="609600" y="2057400"/>
            <a:chExt cx="3962400" cy="4085511"/>
          </a:xfrm>
        </p:grpSpPr>
        <p:pic>
          <p:nvPicPr>
            <p:cNvPr id="4" name="Picture 3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819400"/>
              <a:ext cx="3840480" cy="29571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" y="5896690"/>
              <a:ext cx="396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2"/>
                </a:rPr>
                <a:t>http://jonathanstray.com/wp-content/uploads/2010/12/Murders.png</a:t>
              </a:r>
              <a:r>
                <a:rPr lang="en-US" sz="1000" dirty="0"/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00" y="2057400"/>
              <a:ext cx="384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Murder cluster. All contain the word “corpse”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11040" y="2532965"/>
            <a:ext cx="4343400" cy="3923585"/>
            <a:chOff x="4572000" y="2209800"/>
            <a:chExt cx="4343400" cy="3923585"/>
          </a:xfrm>
        </p:grpSpPr>
        <p:pic>
          <p:nvPicPr>
            <p:cNvPr id="5" name="Picture 4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2809875"/>
              <a:ext cx="3840480" cy="28931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2000" y="5887164"/>
              <a:ext cx="4343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4"/>
                </a:rPr>
                <a:t>http://jonathanstray.com/wp-content/uploads/2010/12/Torture-abduction.png</a:t>
              </a:r>
              <a:r>
                <a:rPr lang="en-US" sz="1000" dirty="0"/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2209800"/>
              <a:ext cx="384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Torture-abduction cluster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395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Twitter network of R users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47775"/>
            <a:ext cx="5143748" cy="5143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2484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https://perrystephenson.me/2018/09/29/the-r-twitter-network/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Perry Stephenson explores the connections among the top 50 R users on Twitter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830997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library(</a:t>
            </a:r>
            <a:r>
              <a:rPr lang="en-US" sz="1600" dirty="0" err="1"/>
              <a:t>rtweet</a:t>
            </a:r>
            <a:r>
              <a:rPr lang="en-US" sz="1600" dirty="0"/>
              <a:t>) </a:t>
            </a:r>
          </a:p>
          <a:p>
            <a:r>
              <a:rPr lang="en-US" sz="1600" dirty="0"/>
              <a:t>followers &lt;- </a:t>
            </a:r>
            <a:r>
              <a:rPr lang="en-US" sz="1600" dirty="0" err="1"/>
              <a:t>get_followers</a:t>
            </a:r>
            <a:r>
              <a:rPr lang="en-US" sz="1600" dirty="0"/>
              <a:t>(“</a:t>
            </a:r>
            <a:r>
              <a:rPr lang="en-US" sz="1600" dirty="0" err="1"/>
              <a:t>datavisFriendly</a:t>
            </a:r>
            <a:r>
              <a:rPr lang="en-US" sz="1600" dirty="0"/>
              <a:t>"))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52518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>
                <a:hlinkClick r:id="rId4"/>
              </a:rPr>
              <a:t>rtweet</a:t>
            </a:r>
            <a:r>
              <a:rPr lang="en-US" dirty="0"/>
              <a:t> package provides access to Twitter info</a:t>
            </a:r>
          </a:p>
        </p:txBody>
      </p:sp>
    </p:spTree>
    <p:extLst>
      <p:ext uri="{BB962C8B-B14F-4D97-AF65-F5344CB8AC3E}">
        <p14:creationId xmlns:p14="http://schemas.microsoft.com/office/powerpoint/2010/main" val="17094820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483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30E53-65B1-4761-85B1-32B235AED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Twitter circles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Who do I most often interact with?</a:t>
            </a:r>
          </a:p>
        </p:txBody>
      </p:sp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A6DFE48D-3F17-47AD-92A0-F10E91997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49" y="674161"/>
            <a:ext cx="5510653" cy="55106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A4A83-0DF3-48D3-921B-D773B6052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4857" y="6356350"/>
            <a:ext cx="469082" cy="365125"/>
          </a:xfrm>
          <a:noFill/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621225AB-15B9-4C79-A121-04D1DC7E2307}" type="slidenum">
              <a:rPr lang="en-US" smtClean="0"/>
              <a:pPr algn="l">
                <a:spcAft>
                  <a:spcPts val="600"/>
                </a:spcAft>
              </a:pPr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97C54-CB93-4BA8-B551-1C9196E6EBAF}"/>
              </a:ext>
            </a:extLst>
          </p:cNvPr>
          <p:cNvSpPr txBox="1"/>
          <p:nvPr/>
        </p:nvSpPr>
        <p:spPr>
          <a:xfrm>
            <a:off x="478631" y="3810000"/>
            <a:ext cx="24360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rings to show my twitter world</a:t>
            </a:r>
          </a:p>
          <a:p>
            <a:endParaRPr lang="en-US" dirty="0"/>
          </a:p>
          <a:p>
            <a:r>
              <a:rPr lang="en-US" sz="1600" dirty="0"/>
              <a:t>One ring to rule them all:</a:t>
            </a:r>
          </a:p>
          <a:p>
            <a:r>
              <a:rPr lang="en-US" sz="1600" dirty="0"/>
              <a:t>@</a:t>
            </a:r>
            <a:r>
              <a:rPr lang="en-US" sz="1600" dirty="0" err="1"/>
              <a:t>datavisFriendly</a:t>
            </a:r>
            <a:endParaRPr lang="en-US" sz="1600" dirty="0"/>
          </a:p>
          <a:p>
            <a:endParaRPr lang="en-US" dirty="0"/>
          </a:p>
          <a:p>
            <a:r>
              <a:rPr lang="en-US" sz="1600" dirty="0"/>
              <a:t>Other rings: #</a:t>
            </a:r>
            <a:r>
              <a:rPr lang="en-US" sz="1600" dirty="0" err="1"/>
              <a:t>datavis</a:t>
            </a:r>
            <a:r>
              <a:rPr lang="en-US" sz="1600" dirty="0"/>
              <a:t>, #maps, #</a:t>
            </a:r>
            <a:r>
              <a:rPr lang="en-US" sz="1600" dirty="0" err="1"/>
              <a:t>rstats</a:t>
            </a:r>
            <a:r>
              <a:rPr lang="en-US" sz="1600" dirty="0"/>
              <a:t>, #psy6135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2EC2C-7CD6-42AF-BF06-4A53C198997A}"/>
              </a:ext>
            </a:extLst>
          </p:cNvPr>
          <p:cNvSpPr txBox="1"/>
          <p:nvPr/>
        </p:nvSpPr>
        <p:spPr>
          <a:xfrm>
            <a:off x="3155949" y="6326689"/>
            <a:ext cx="3485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by </a:t>
            </a:r>
            <a:r>
              <a:rPr lang="en-US" sz="1200" dirty="0">
                <a:hlinkClick r:id="rId3"/>
              </a:rPr>
              <a:t>http://chirpty.com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9586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5F40F5-B325-4A68-9FEB-3BE73B3A1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5" r="9091" b="1095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B6EE7-37A1-4A2D-A106-DFB0FBED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tx1"/>
                </a:solidFill>
              </a:rPr>
              <a:t>Tree-based Visualization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79C3F-C93D-4B20-9499-2562B44CA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485" y="4872922"/>
            <a:ext cx="301751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</a:rPr>
              <a:t>Branching patterns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</a:rPr>
              <a:t>History as a tree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>
                <a:solidFill>
                  <a:schemeClr val="tx1"/>
                </a:solidFill>
              </a:rPr>
              <a:t>Treemaps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CC4F4-717D-4050-AB88-7A0A6323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8114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21225AB-15B9-4C79-A121-04D1DC7E2307}" type="slidenum">
              <a:rPr lang="en-US" sz="10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74</a:t>
            </a:fld>
            <a:endParaRPr lang="en-US" sz="10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FC9A7-F172-4290-A291-51FE8B33AECD}"/>
              </a:ext>
            </a:extLst>
          </p:cNvPr>
          <p:cNvSpPr txBox="1"/>
          <p:nvPr/>
        </p:nvSpPr>
        <p:spPr>
          <a:xfrm>
            <a:off x="3964712" y="5885129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Ramon </a:t>
            </a:r>
            <a:r>
              <a:rPr lang="en-US" dirty="0" err="1"/>
              <a:t>Llull</a:t>
            </a:r>
            <a:r>
              <a:rPr lang="en-US" dirty="0"/>
              <a:t>, 1298,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Tree of Philosophy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90367-462F-E71E-27BC-B1F065931E52}"/>
              </a:ext>
            </a:extLst>
          </p:cNvPr>
          <p:cNvSpPr txBox="1"/>
          <p:nvPr/>
        </p:nvSpPr>
        <p:spPr>
          <a:xfrm>
            <a:off x="3964712" y="6211456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Showing aspects of love between God and the faithful Catalan</a:t>
            </a:r>
          </a:p>
        </p:txBody>
      </p:sp>
    </p:spTree>
    <p:extLst>
      <p:ext uri="{BB962C8B-B14F-4D97-AF65-F5344CB8AC3E}">
        <p14:creationId xmlns:p14="http://schemas.microsoft.com/office/powerpoint/2010/main" val="397006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Tree diagrams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6" y="1920990"/>
            <a:ext cx="2383155" cy="3509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20990"/>
            <a:ext cx="3813463" cy="36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Trees are natural, organic visual metaphors for </a:t>
            </a:r>
            <a:r>
              <a:rPr lang="en-US" dirty="0">
                <a:solidFill>
                  <a:srgbClr val="0070C0"/>
                </a:solidFill>
              </a:rPr>
              <a:t>branching processes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space-filling</a:t>
            </a:r>
            <a:r>
              <a:rPr lang="en-US" dirty="0"/>
              <a:t> designs.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81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Charles Darwin’s first visual sketch of </a:t>
            </a:r>
            <a:r>
              <a:rPr lang="en-US" dirty="0">
                <a:hlinkClick r:id="rId4"/>
              </a:rPr>
              <a:t>the evolution of species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715000"/>
            <a:ext cx="391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Ramon </a:t>
            </a:r>
            <a:r>
              <a:rPr lang="en-US" dirty="0" err="1">
                <a:hlinkClick r:id="rId5"/>
              </a:rPr>
              <a:t>Llull’s</a:t>
            </a:r>
            <a:r>
              <a:rPr lang="en-US" dirty="0">
                <a:hlinkClick r:id="rId5"/>
              </a:rPr>
              <a:t> tree of science</a:t>
            </a:r>
            <a:r>
              <a:rPr lang="en-US" dirty="0"/>
              <a:t>, showing roots and branches of knowledge</a:t>
            </a:r>
          </a:p>
        </p:txBody>
      </p:sp>
    </p:spTree>
    <p:extLst>
      <p:ext uri="{BB962C8B-B14F-4D97-AF65-F5344CB8AC3E}">
        <p14:creationId xmlns:p14="http://schemas.microsoft.com/office/powerpoint/2010/main" val="3896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A0A9-2901-4892-838C-E78804BE550C}" type="slidenum">
              <a:rPr lang="en-US" altLang="en-US"/>
              <a:pPr/>
              <a:t>76</a:t>
            </a:fld>
            <a:endParaRPr lang="en-US" altLang="en-US"/>
          </a:p>
        </p:txBody>
      </p:sp>
      <p:pic>
        <p:nvPicPr>
          <p:cNvPr id="109572" name="Picture 4" descr="geschict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152400"/>
            <a:ext cx="599122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42863" y="609600"/>
            <a:ext cx="27432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altLang="en-US" sz="3600" dirty="0">
                <a:solidFill>
                  <a:srgbClr val="0000FF"/>
                </a:solidFill>
              </a:rPr>
              <a:t>History as a Tree:</a:t>
            </a:r>
          </a:p>
          <a:p>
            <a:r>
              <a:rPr lang="en-US" altLang="en-US" sz="2400" i="1" dirty="0" err="1"/>
              <a:t>Geschictesbaum</a:t>
            </a:r>
            <a:r>
              <a:rPr lang="en-US" altLang="en-US" sz="2400" i="1" dirty="0"/>
              <a:t> Europa </a:t>
            </a:r>
            <a:r>
              <a:rPr lang="en-US" altLang="en-US" sz="2400" dirty="0"/>
              <a:t>(2003)</a:t>
            </a:r>
            <a:endParaRPr lang="en-US" altLang="en-US" sz="2400" i="1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0" y="3124200"/>
            <a:ext cx="28956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000" dirty="0"/>
              <a:t>The entire history of Europe in one diagram 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dirty="0"/>
              <a:t>space-filling design: resolution ~ time</a:t>
            </a:r>
            <a:r>
              <a:rPr lang="en-US" altLang="en-US" baseline="30000" dirty="0"/>
              <a:t>2 </a:t>
            </a:r>
          </a:p>
          <a:p>
            <a:pPr algn="l">
              <a:buFontTx/>
              <a:buChar char="•"/>
            </a:pPr>
            <a:r>
              <a:rPr lang="en-US" altLang="en-US" baseline="30000" dirty="0"/>
              <a:t> </a:t>
            </a:r>
            <a:r>
              <a:rPr lang="en-US" altLang="en-US" dirty="0"/>
              <a:t>natural metaphors for roots, branches</a:t>
            </a:r>
            <a:endParaRPr lang="en-US" alt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3771900" y="6467567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Image: David Rumsey map collection, </a:t>
            </a:r>
            <a:r>
              <a:rPr lang="en-US" sz="1200" dirty="0">
                <a:hlinkClick r:id="rId4"/>
              </a:rPr>
              <a:t>https://bit.ly/3GYZ2iw</a:t>
            </a:r>
            <a:r>
              <a:rPr lang="en-US" sz="1200" dirty="0"/>
              <a:t> 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3400" y="5063192"/>
            <a:ext cx="2667000" cy="728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52600" y="4419600"/>
            <a:ext cx="16002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5778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6FFFD-3F96-439C-9F4F-77934B081D93}" type="slidenum">
              <a:rPr lang="en-US" altLang="en-US"/>
              <a:pPr/>
              <a:t>77</a:t>
            </a:fld>
            <a:endParaRPr lang="en-US" altLang="en-US"/>
          </a:p>
        </p:txBody>
      </p:sp>
      <p:pic>
        <p:nvPicPr>
          <p:cNvPr id="110596" name="Picture 4" descr="geschict-sni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495800" cy="25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5" descr="geschict-sni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495800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304800" y="5334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</a:rPr>
              <a:t>History as a Tree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654050" y="5272088"/>
            <a:ext cx="33416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000" baseline="30000"/>
              <a:t> </a:t>
            </a:r>
            <a:r>
              <a:rPr lang="en-US" altLang="en-US" sz="2000"/>
              <a:t>linear horizontal scale </a:t>
            </a:r>
            <a:r>
              <a:rPr lang="en-US" altLang="en-US" sz="2000">
                <a:sym typeface="Wingdings" pitchFamily="2" charset="2"/>
              </a:rPr>
              <a:t> area ~ time</a:t>
            </a:r>
            <a:r>
              <a:rPr lang="en-US" altLang="en-US" sz="2000" baseline="30000">
                <a:sym typeface="Wingdings" pitchFamily="2" charset="2"/>
              </a:rPr>
              <a:t>2</a:t>
            </a:r>
            <a:endParaRPr lang="en-US" altLang="en-US" sz="2000" baseline="30000"/>
          </a:p>
          <a:p>
            <a:pPr algn="l"/>
            <a:endParaRPr lang="en-US" altLang="en-US"/>
          </a:p>
        </p:txBody>
      </p:sp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482600" y="1989138"/>
            <a:ext cx="33988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n-US" altLang="en-US" sz="2000" dirty="0"/>
              <a:t> Branches for countries &amp; domains of thought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Leaves for all the details</a:t>
            </a:r>
          </a:p>
        </p:txBody>
      </p:sp>
    </p:spTree>
    <p:extLst>
      <p:ext uri="{BB962C8B-B14F-4D97-AF65-F5344CB8AC3E}">
        <p14:creationId xmlns:p14="http://schemas.microsoft.com/office/powerpoint/2010/main" val="2738742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Treemaps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has my hard disk space gone?</a:t>
            </a:r>
          </a:p>
          <a:p>
            <a:r>
              <a:rPr lang="en-US" dirty="0" err="1"/>
              <a:t>Treemaps</a:t>
            </a:r>
            <a:r>
              <a:rPr lang="en-US" dirty="0"/>
              <a:t> display hierarchical data as a set of nested rectangles.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36" y="2362200"/>
            <a:ext cx="4965714" cy="3908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362200"/>
            <a:ext cx="304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node (leaf) has an area ~ size (file space)</a:t>
            </a:r>
          </a:p>
          <a:p>
            <a:endParaRPr lang="en-US" dirty="0"/>
          </a:p>
          <a:p>
            <a:r>
              <a:rPr lang="en-US" dirty="0"/>
              <a:t>The construction makes efficient use of space</a:t>
            </a:r>
          </a:p>
          <a:p>
            <a:endParaRPr lang="en-US" dirty="0"/>
          </a:p>
          <a:p>
            <a:r>
              <a:rPr lang="en-US" dirty="0"/>
              <a:t>Nesting shows relative size at multiple levels:</a:t>
            </a:r>
          </a:p>
          <a:p>
            <a:r>
              <a:rPr lang="en-US" dirty="0"/>
              <a:t>folder -&gt; subfolder -&gt;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785F-03AC-4A7F-BE5D-7F1F5479F105}"/>
              </a:ext>
            </a:extLst>
          </p:cNvPr>
          <p:cNvSpPr txBox="1"/>
          <p:nvPr/>
        </p:nvSpPr>
        <p:spPr>
          <a:xfrm>
            <a:off x="609600" y="635635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dirty="0">
                <a:hlinkClick r:id="rId3"/>
              </a:rPr>
              <a:t>https://www.cs.umd.edu/hcil/treemap-history/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5989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7CE9-9D7B-40DA-B070-0E920C2B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Treemaps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1198C6-B330-4C4D-BFCF-F03B5BE5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AEF64154-B6B9-4192-918B-737EB2A9D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34086"/>
            <a:ext cx="5506404" cy="4387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1DF31-FDAE-482B-9903-05BC96F32440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Treemaps</a:t>
            </a:r>
            <a:r>
              <a:rPr lang="en-US" dirty="0"/>
              <a:t> display </a:t>
            </a:r>
            <a:r>
              <a:rPr lang="en-US" dirty="0">
                <a:solidFill>
                  <a:srgbClr val="0070C0"/>
                </a:solidFill>
              </a:rPr>
              <a:t>hierarchical data </a:t>
            </a:r>
            <a:r>
              <a:rPr lang="en-US" dirty="0"/>
              <a:t>as a set of </a:t>
            </a:r>
            <a:r>
              <a:rPr lang="en-US" dirty="0">
                <a:solidFill>
                  <a:srgbClr val="0070C0"/>
                </a:solidFill>
              </a:rPr>
              <a:t>nested rectangles</a:t>
            </a:r>
            <a:r>
              <a:rPr lang="en-US" dirty="0"/>
              <a:t>.</a:t>
            </a:r>
          </a:p>
          <a:p>
            <a:r>
              <a:rPr lang="en-US" dirty="0"/>
              <a:t>Each node (leaf) has an area ~ size (CO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D6277-6A87-4E82-9E95-81E97FE70AE6}"/>
              </a:ext>
            </a:extLst>
          </p:cNvPr>
          <p:cNvSpPr txBox="1"/>
          <p:nvPr/>
        </p:nvSpPr>
        <p:spPr>
          <a:xfrm>
            <a:off x="6400800" y="2438400"/>
            <a:ext cx="236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construction makes efficient use of space</a:t>
            </a:r>
          </a:p>
          <a:p>
            <a:endParaRPr lang="en-US" dirty="0"/>
          </a:p>
          <a:p>
            <a:r>
              <a:rPr lang="en-US" dirty="0"/>
              <a:t>Nesting shows relative size at multiple levels: continent -&gt; country</a:t>
            </a:r>
          </a:p>
          <a:p>
            <a:endParaRPr lang="en-US" dirty="0"/>
          </a:p>
          <a:p>
            <a:r>
              <a:rPr lang="en-US" dirty="0"/>
              <a:t>No limit to the depth of the branches </a:t>
            </a:r>
          </a:p>
        </p:txBody>
      </p:sp>
    </p:spTree>
    <p:extLst>
      <p:ext uri="{BB962C8B-B14F-4D97-AF65-F5344CB8AC3E}">
        <p14:creationId xmlns:p14="http://schemas.microsoft.com/office/powerpoint/2010/main" val="52230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1.5D: Density ridgeline plots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8872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358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Another possible 1D display is a </a:t>
            </a:r>
            <a:r>
              <a:rPr lang="en-US" sz="1600" dirty="0">
                <a:solidFill>
                  <a:srgbClr val="FF0000"/>
                </a:solidFill>
              </a:rPr>
              <a:t>density estimate</a:t>
            </a:r>
            <a:r>
              <a:rPr lang="en-US" sz="1600" dirty="0"/>
              <a:t>– a statistically smoothed histogram.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For comparing a set of them, a </a:t>
            </a:r>
            <a:r>
              <a:rPr lang="en-US" sz="1600" dirty="0">
                <a:solidFill>
                  <a:srgbClr val="FF0000"/>
                </a:solidFill>
              </a:rPr>
              <a:t>ridgeline</a:t>
            </a:r>
            <a:r>
              <a:rPr lang="en-US" sz="1600" dirty="0"/>
              <a:t> plot stacks them vertically to create the impression of a mountain range. 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As in the boxplot version, this uses: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progressive scale of colors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transparent colors to handle overlap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Q: What features stand out here?</a:t>
            </a:r>
          </a:p>
          <a:p>
            <a:pPr>
              <a:spcAft>
                <a:spcPts val="1200"/>
              </a:spcAft>
            </a:pP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Software note</a:t>
            </a:r>
            <a:r>
              <a:rPr lang="en-US" sz="1400" dirty="0"/>
              <a:t>: These figures are drawn with R, using ggplot2 and the </a:t>
            </a:r>
            <a:r>
              <a:rPr lang="en-US" sz="1400" dirty="0" err="1"/>
              <a:t>ggridges</a:t>
            </a:r>
            <a:r>
              <a:rPr lang="en-US" sz="1400" dirty="0"/>
              <a:t> package. See: </a:t>
            </a:r>
            <a:r>
              <a:rPr lang="en-US" sz="1400" dirty="0">
                <a:hlinkClick r:id="rId3"/>
              </a:rPr>
              <a:t>https://cran.r-project.org/web/packages/ggridges/vignettes/introduction.html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1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Treemaps</a:t>
            </a:r>
            <a:r>
              <a:rPr lang="en-US" dirty="0"/>
              <a:t>: Google </a:t>
            </a:r>
            <a:r>
              <a:rPr lang="en-US" dirty="0" err="1"/>
              <a:t>Newsmap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80</a:t>
            </a:fld>
            <a:endParaRPr lang="en-US"/>
          </a:p>
        </p:txBody>
      </p:sp>
      <p:pic>
        <p:nvPicPr>
          <p:cNvPr id="6146" name="Picture 2" descr="C:\Dropbox\Documents\6135\images\trees\newsmap-600x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14453"/>
            <a:ext cx="5143500" cy="43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turn out to be useful in a wide range of applications</a:t>
            </a:r>
          </a:p>
          <a:p>
            <a:endParaRPr lang="en-US" dirty="0"/>
          </a:p>
          <a:p>
            <a:r>
              <a:rPr lang="en-US" dirty="0"/>
              <a:t>Google </a:t>
            </a:r>
            <a:r>
              <a:rPr lang="en-US" dirty="0" err="1"/>
              <a:t>NewsMap</a:t>
            </a:r>
            <a:r>
              <a:rPr lang="en-US" dirty="0"/>
              <a:t> shows top news stories with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Size ~ popularity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Color: domain– </a:t>
            </a:r>
            <a:r>
              <a:rPr lang="en-US" dirty="0">
                <a:solidFill>
                  <a:srgbClr val="FF0000"/>
                </a:solidFill>
              </a:rPr>
              <a:t>world news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sports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national, </a:t>
            </a:r>
            <a:r>
              <a:rPr lang="en-US" dirty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Shades: recency</a:t>
            </a:r>
          </a:p>
          <a:p>
            <a:endParaRPr lang="en-US" dirty="0"/>
          </a:p>
          <a:p>
            <a:r>
              <a:rPr lang="en-US" b="1" dirty="0"/>
              <a:t>Interactivity: </a:t>
            </a:r>
            <a:r>
              <a:rPr lang="en-US" dirty="0"/>
              <a:t>Hover, click to show details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C19E7-4924-9F06-5534-037D33CA2BB0}"/>
              </a:ext>
            </a:extLst>
          </p:cNvPr>
          <p:cNvSpPr txBox="1"/>
          <p:nvPr/>
        </p:nvSpPr>
        <p:spPr>
          <a:xfrm>
            <a:off x="609600" y="6248400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See: </a:t>
            </a:r>
            <a:r>
              <a:rPr lang="en-CA" sz="1600" dirty="0">
                <a:hlinkClick r:id="rId3"/>
              </a:rPr>
              <a:t>https://newsmap.ijmacd.com/</a:t>
            </a:r>
            <a:r>
              <a:rPr lang="en-CA" sz="1600" dirty="0"/>
              <a:t>. This uses </a:t>
            </a:r>
            <a:r>
              <a:rPr lang="en-CA" sz="1600" dirty="0">
                <a:hlinkClick r:id="rId4"/>
              </a:rPr>
              <a:t>https://github.com/ijmacd/newsmap-js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8752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Radial trees: </a:t>
            </a:r>
            <a:r>
              <a:rPr lang="en-US" i="1" dirty="0"/>
              <a:t>Visual Thesaurus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14450"/>
            <a:ext cx="5121429" cy="479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43025"/>
            <a:ext cx="29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Visual Thesaurus</a:t>
            </a:r>
            <a:r>
              <a:rPr lang="en-US" dirty="0"/>
              <a:t>, from </a:t>
            </a:r>
            <a:r>
              <a:rPr lang="en-US" dirty="0" err="1"/>
              <a:t>Thinkmap</a:t>
            </a:r>
            <a:r>
              <a:rPr lang="en-US" dirty="0"/>
              <a:t> was the first application to make word meanings </a:t>
            </a:r>
            <a:r>
              <a:rPr lang="en-US" dirty="0">
                <a:solidFill>
                  <a:srgbClr val="FF0000"/>
                </a:solidFill>
              </a:rPr>
              <a:t>visual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interactive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They used a radial layout to show the various related senses of given focus word.</a:t>
            </a:r>
          </a:p>
          <a:p>
            <a:endParaRPr lang="en-US" dirty="0"/>
          </a:p>
          <a:p>
            <a:r>
              <a:rPr lang="en-US" dirty="0"/>
              <a:t>This application was incisive in  promoting ideas of interaction with tree-based data: query, zoom, tool-tips, 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172200"/>
            <a:ext cx="510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fig from Manuel Lima, </a:t>
            </a:r>
            <a:r>
              <a:rPr lang="en-US" sz="1400" i="1" dirty="0"/>
              <a:t>The Book of Trees</a:t>
            </a:r>
            <a:r>
              <a:rPr lang="en-US" sz="1400" dirty="0"/>
              <a:t>, p. 127</a:t>
            </a:r>
          </a:p>
        </p:txBody>
      </p:sp>
    </p:spTree>
    <p:extLst>
      <p:ext uri="{BB962C8B-B14F-4D97-AF65-F5344CB8AC3E}">
        <p14:creationId xmlns:p14="http://schemas.microsoft.com/office/powerpoint/2010/main" val="34553760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3AD5-5175-88BF-10EA-E5F9E1758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Voroni</a:t>
            </a:r>
            <a:r>
              <a:rPr lang="en-CA" dirty="0"/>
              <a:t> </a:t>
            </a:r>
            <a:r>
              <a:rPr lang="en-CA" dirty="0" err="1"/>
              <a:t>treemaps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12625-F7EB-9120-99C4-2B074E20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 descr="A colorful chart with white text&#10;&#10;Description automatically generated">
            <a:extLst>
              <a:ext uri="{FF2B5EF4-FFF2-40B4-BE49-F238E27FC236}">
                <a16:creationId xmlns:a16="http://schemas.microsoft.com/office/drawing/2014/main" id="{890D6607-E228-D9A9-BBAC-A570AB07D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8429"/>
            <a:ext cx="4572000" cy="4600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C9253-03ED-5FF7-8C8F-962169648B6C}"/>
              </a:ext>
            </a:extLst>
          </p:cNvPr>
          <p:cNvSpPr txBox="1"/>
          <p:nvPr/>
        </p:nvSpPr>
        <p:spPr>
          <a:xfrm>
            <a:off x="5181600" y="12954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</a:t>
            </a:r>
            <a:r>
              <a:rPr lang="en-CA" dirty="0" err="1">
                <a:solidFill>
                  <a:schemeClr val="accent3">
                    <a:lumMod val="75000"/>
                  </a:schemeClr>
                </a:solidFill>
              </a:rPr>
              <a:t>voroni</a:t>
            </a: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 diagram </a:t>
            </a:r>
            <a:r>
              <a:rPr lang="en-CA" dirty="0"/>
              <a:t>subdivides space into polygons.</a:t>
            </a:r>
          </a:p>
          <a:p>
            <a:endParaRPr lang="en-CA" dirty="0"/>
          </a:p>
          <a:p>
            <a:r>
              <a:rPr lang="en-CA" dirty="0"/>
              <a:t>As a </a:t>
            </a:r>
            <a:r>
              <a:rPr lang="en-CA" dirty="0" err="1">
                <a:solidFill>
                  <a:schemeClr val="accent3">
                    <a:lumMod val="75000"/>
                  </a:schemeClr>
                </a:solidFill>
              </a:rPr>
              <a:t>treemap</a:t>
            </a:r>
            <a:r>
              <a:rPr lang="en-CA" dirty="0"/>
              <a:t>, this is done recursively in hierarchical categories.</a:t>
            </a:r>
          </a:p>
          <a:p>
            <a:endParaRPr lang="en-CA" dirty="0"/>
          </a:p>
          <a:p>
            <a:r>
              <a:rPr lang="en-CA" dirty="0"/>
              <a:t>The </a:t>
            </a: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circular</a:t>
            </a:r>
            <a:r>
              <a:rPr lang="en-CA" dirty="0"/>
              <a:t> form makes it an easy replacement for a lowly </a:t>
            </a:r>
            <a:r>
              <a:rPr lang="en-CA" dirty="0">
                <a:sym typeface="Symbol" panose="05050102010706020507" pitchFamily="18" charset="2"/>
              </a:rPr>
              <a:t> chart, 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0E4FA-CDAB-F124-7382-3199048F2030}"/>
              </a:ext>
            </a:extLst>
          </p:cNvPr>
          <p:cNvSpPr txBox="1"/>
          <p:nvPr/>
        </p:nvSpPr>
        <p:spPr>
          <a:xfrm>
            <a:off x="381000" y="974391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accent3">
                    <a:lumMod val="75000"/>
                  </a:schemeClr>
                </a:solidFill>
              </a:rPr>
              <a:t>Le nouveau camembert?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89513-60A7-C39E-E0A1-FFE4250C88F4}"/>
              </a:ext>
            </a:extLst>
          </p:cNvPr>
          <p:cNvSpPr txBox="1"/>
          <p:nvPr/>
        </p:nvSpPr>
        <p:spPr>
          <a:xfrm>
            <a:off x="609600" y="64770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Image from: </a:t>
            </a:r>
            <a:r>
              <a:rPr lang="en-CA" sz="1200" dirty="0">
                <a:hlinkClick r:id="rId3"/>
              </a:rPr>
              <a:t>https://community.tableau.com/s/question/0D54T00000C6fMDSAZ/voronoi-diagram-and-other-charts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1237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1" y="877824"/>
            <a:ext cx="306548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dirty="0">
                <a:solidFill>
                  <a:schemeClr val="tx1"/>
                </a:solidFill>
              </a:rPr>
              <a:t>Animation &amp; Interactive Graphics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8458" y="4041259"/>
            <a:ext cx="3240741" cy="25119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Origins: Visualizing motion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Animated graphics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Dynamically updated graphics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Linking views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Interactive application development frameworks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C:\Users\friendly\Dropbox\Documents\TOGS\ch09-motion\fig\Georges_Demeny_4000w_600_615.jpg">
            <a:extLst>
              <a:ext uri="{FF2B5EF4-FFF2-40B4-BE49-F238E27FC236}">
                <a16:creationId xmlns:a16="http://schemas.microsoft.com/office/drawing/2014/main" id="{FB43F119-EF96-452A-BD3A-F52A44F52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r="15523"/>
          <a:stretch/>
        </p:blipFill>
        <p:spPr bwMode="auto"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2460" y="603504"/>
            <a:ext cx="41148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Aft>
                <a:spcPts val="600"/>
              </a:spcAft>
              <a:defRPr/>
            </a:pPr>
            <a:fld id="{621225AB-15B9-4C79-A121-04D1DC7E2307}" type="slidenum">
              <a:rPr lang="en-US" sz="13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83</a:t>
            </a:fld>
            <a:endParaRPr lang="en-US" sz="13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371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9B3DDB-6841-435A-A7EE-1B261C49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wager about a horse in motion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0E332-9845-45CC-B11D-7226BD00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F2FF8-45B8-4212-B8A6-A48EBB5B1E29}"/>
              </a:ext>
            </a:extLst>
          </p:cNvPr>
          <p:cNvSpPr txBox="1"/>
          <p:nvPr/>
        </p:nvSpPr>
        <p:spPr>
          <a:xfrm>
            <a:off x="457200" y="13716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late 1800s, a popular quasi-scientific question was: </a:t>
            </a:r>
            <a:r>
              <a:rPr lang="en-US" dirty="0">
                <a:solidFill>
                  <a:srgbClr val="0070C0"/>
                </a:solidFill>
              </a:rPr>
              <a:t>Does a horse, in a trot, cantor or gallop ever have all four feet off the ground? </a:t>
            </a:r>
          </a:p>
          <a:p>
            <a:r>
              <a:rPr lang="en-US" dirty="0"/>
              <a:t>This came to be called the </a:t>
            </a:r>
            <a:r>
              <a:rPr lang="en-US" dirty="0">
                <a:solidFill>
                  <a:srgbClr val="FF0000"/>
                </a:solidFill>
              </a:rPr>
              <a:t>Hypothesis of Unsupported Transit</a:t>
            </a:r>
          </a:p>
          <a:p>
            <a:endParaRPr lang="en-US" dirty="0"/>
          </a:p>
          <a:p>
            <a:r>
              <a:rPr lang="en-US" dirty="0"/>
              <a:t>Eadweard Muybridge solved the problem by automating multiple photographs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329B431-2E5F-4CEC-BEB9-174173BE1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71249"/>
            <a:ext cx="6096000" cy="3650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3F2935-BAEE-45E4-8670-83406FB73A4E}"/>
              </a:ext>
            </a:extLst>
          </p:cNvPr>
          <p:cNvSpPr/>
          <p:nvPr/>
        </p:nvSpPr>
        <p:spPr>
          <a:xfrm>
            <a:off x="4191000" y="3219170"/>
            <a:ext cx="1371600" cy="845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0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É.-J. </a:t>
            </a:r>
            <a:r>
              <a:rPr lang="en-US" sz="3600" dirty="0" err="1"/>
              <a:t>Marey</a:t>
            </a:r>
            <a:r>
              <a:rPr lang="en-US" sz="3600" dirty="0"/>
              <a:t>: A science of visualizing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09800"/>
          </a:xfrm>
        </p:spPr>
        <p:txBody>
          <a:bodyPr>
            <a:normAutofit/>
          </a:bodyPr>
          <a:lstStyle/>
          <a:p>
            <a:r>
              <a:rPr lang="en-US" sz="2800" dirty="0"/>
              <a:t>Physiology: How to make internal physiological processes subject to visual analysis?</a:t>
            </a:r>
          </a:p>
          <a:p>
            <a:pPr lvl="1"/>
            <a:r>
              <a:rPr lang="en-US" sz="2400" dirty="0"/>
              <a:t>Invented many graphic recording devices (heart rate, blood pressure, muscle contraction, etc.)</a:t>
            </a:r>
          </a:p>
          <a:p>
            <a:pPr lvl="1"/>
            <a:r>
              <a:rPr lang="en-US" sz="2400" dirty="0"/>
              <a:t>“Every kind of observation can be expressed by graphs”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14800"/>
            <a:ext cx="6908572" cy="2434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581400"/>
            <a:ext cx="751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Marey’s</a:t>
            </a:r>
            <a:r>
              <a:rPr lang="en-US" dirty="0"/>
              <a:t> </a:t>
            </a:r>
            <a:r>
              <a:rPr lang="en-US" dirty="0" err="1"/>
              <a:t>sphygmograph</a:t>
            </a:r>
            <a:r>
              <a:rPr lang="en-US" dirty="0"/>
              <a:t>, recording a visual trace of arterial blood pressure </a:t>
            </a:r>
          </a:p>
        </p:txBody>
      </p:sp>
    </p:spTree>
    <p:extLst>
      <p:ext uri="{BB962C8B-B14F-4D97-AF65-F5344CB8AC3E}">
        <p14:creationId xmlns:p14="http://schemas.microsoft.com/office/powerpoint/2010/main" val="30912397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Animation: </a:t>
            </a:r>
            <a:r>
              <a:rPr lang="en-CA" dirty="0" err="1"/>
              <a:t>Chronophotography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86</a:t>
            </a:fld>
            <a:endParaRPr lang="en-US"/>
          </a:p>
        </p:txBody>
      </p:sp>
      <p:pic>
        <p:nvPicPr>
          <p:cNvPr id="6146" name="Picture 2" descr="C:\Users\friendly\Dropbox\Documents\TOGS\ch09-motion\fig\Georges_Demeny_4000w_600_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3002"/>
            <a:ext cx="4572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riendly\Dropbox\Documents\TOGS\ch09-motion\fig\150px-Fusil_photographique_Mare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9050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3716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Marey</a:t>
            </a:r>
            <a:r>
              <a:rPr lang="en-US" dirty="0"/>
              <a:t> pioneered the study of human and animal motion photographically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6515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photographic gun, allowing recording of 12 frames/sec.  at intervals of 1/720 of a second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710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Animated 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4572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676400"/>
            <a:ext cx="3657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Animated graphics, like movies are just a series of frames strung together in a sequence</a:t>
            </a:r>
          </a:p>
          <a:p>
            <a:endParaRPr lang="en-CA" dirty="0"/>
          </a:p>
          <a:p>
            <a:r>
              <a:rPr lang="en-CA" dirty="0"/>
              <a:t>The data for this animation come from human figures in motion-capture suits dancing the Charleston.</a:t>
            </a:r>
          </a:p>
          <a:p>
            <a:endParaRPr lang="en-CA" dirty="0"/>
          </a:p>
          <a:p>
            <a:r>
              <a:rPr lang="en-CA" dirty="0"/>
              <a:t>The Carnegie-Mellon Graphics Lab maintains a Motion Capture Database, </a:t>
            </a:r>
            <a:r>
              <a:rPr lang="en-CA" dirty="0">
                <a:hlinkClick r:id="rId3"/>
              </a:rPr>
              <a:t>http://mocap.cs.cmu.edu/</a:t>
            </a:r>
            <a:r>
              <a:rPr lang="en-CA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867400"/>
            <a:ext cx="76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From: </a:t>
            </a:r>
            <a:r>
              <a:rPr lang="en-CA" sz="1600" dirty="0">
                <a:hlinkClick r:id="rId4"/>
              </a:rPr>
              <a:t>http://blog.revolutionanalytics.com/2017/08/3-d-animations-with-r.html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3240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964D-2CA3-A0BD-20F6-D7DA6B10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Animated line graph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B422C-9ABF-5D50-6546-E8030D03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88</a:t>
            </a:fld>
            <a:endParaRPr lang="en-US"/>
          </a:p>
        </p:txBody>
      </p:sp>
      <p:pic>
        <p:nvPicPr>
          <p:cNvPr id="8" name="Picture 7" descr="A white background with numbers and numbers&#10;&#10;Description automatically generated">
            <a:extLst>
              <a:ext uri="{FF2B5EF4-FFF2-40B4-BE49-F238E27FC236}">
                <a16:creationId xmlns:a16="http://schemas.microsoft.com/office/drawing/2014/main" id="{DD102E54-82D0-D996-CDC5-F45270536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1524000"/>
            <a:ext cx="6967538" cy="4126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4BACD-DD6E-9686-72AA-DA894820E530}"/>
              </a:ext>
            </a:extLst>
          </p:cNvPr>
          <p:cNvSpPr txBox="1"/>
          <p:nvPr/>
        </p:nvSpPr>
        <p:spPr>
          <a:xfrm>
            <a:off x="457200" y="1066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 show the evolution of time series over time, you can use an animation line graph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DE2F0-85FB-4E57-F650-C39774CF1CE6}"/>
              </a:ext>
            </a:extLst>
          </p:cNvPr>
          <p:cNvSpPr txBox="1"/>
          <p:nvPr/>
        </p:nvSpPr>
        <p:spPr>
          <a:xfrm>
            <a:off x="904875" y="5867400"/>
            <a:ext cx="72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</a:t>
            </a:r>
            <a:r>
              <a:rPr lang="en-CA" dirty="0">
                <a:hlinkClick r:id="rId3"/>
              </a:rPr>
              <a:t>Data Visualization Catalog </a:t>
            </a:r>
            <a:r>
              <a:rPr lang="en-CA" dirty="0"/>
              <a:t>shows page views of its top 10 charts</a:t>
            </a:r>
          </a:p>
          <a:p>
            <a:r>
              <a:rPr lang="en-CA" dirty="0"/>
              <a:t>Graphs like this can be done using the </a:t>
            </a:r>
            <a:r>
              <a:rPr lang="en-CA" dirty="0" err="1">
                <a:hlinkClick r:id="rId4"/>
              </a:rPr>
              <a:t>gganimate</a:t>
            </a:r>
            <a:r>
              <a:rPr lang="en-CA" dirty="0"/>
              <a:t> package</a:t>
            </a:r>
          </a:p>
        </p:txBody>
      </p:sp>
    </p:spTree>
    <p:extLst>
      <p:ext uri="{BB962C8B-B14F-4D97-AF65-F5344CB8AC3E}">
        <p14:creationId xmlns:p14="http://schemas.microsoft.com/office/powerpoint/2010/main" val="26980639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088D-8BCD-4EBD-B370-6E9B45D9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 chart races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53E46-EE53-4997-A312-9C95A149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0A962-25D7-49D6-BC42-02ACE90DC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1863"/>
            <a:ext cx="7697248" cy="4072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E393B-7903-4092-B9A7-535A985644B5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that changes over time can often be shown in a simpler animated graphic</a:t>
            </a:r>
          </a:p>
          <a:p>
            <a:endParaRPr lang="en-US" dirty="0"/>
          </a:p>
          <a:p>
            <a:r>
              <a:rPr lang="en-US" dirty="0"/>
              <a:t>This example of a </a:t>
            </a:r>
            <a:r>
              <a:rPr lang="en-US" dirty="0">
                <a:solidFill>
                  <a:srgbClr val="FF0000"/>
                </a:solidFill>
              </a:rPr>
              <a:t>bar chart race </a:t>
            </a:r>
            <a:r>
              <a:rPr lang="en-US" dirty="0"/>
              <a:t>shows the strengths &amp; weaknesses of this approach.</a:t>
            </a:r>
          </a:p>
        </p:txBody>
      </p:sp>
    </p:spTree>
    <p:extLst>
      <p:ext uri="{BB962C8B-B14F-4D97-AF65-F5344CB8AC3E}">
        <p14:creationId xmlns:p14="http://schemas.microsoft.com/office/powerpoint/2010/main" val="244732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E25-DCCB-4EF8-944D-83992491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1.5D: Text bar charts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E4521-DED9-4A32-801F-97E32D5FA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733" y="990600"/>
            <a:ext cx="3513667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7784C8-D259-4F45-92E4-A839C866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1120775"/>
            <a:ext cx="4495800" cy="5105400"/>
          </a:xfrm>
        </p:spPr>
        <p:txBody>
          <a:bodyPr/>
          <a:lstStyle/>
          <a:p>
            <a:r>
              <a:rPr lang="en-US" dirty="0"/>
              <a:t>Text can be analyzed as data also, most often in frequency counts.</a:t>
            </a:r>
          </a:p>
          <a:p>
            <a:r>
              <a:rPr lang="en-US" dirty="0"/>
              <a:t>This chart uses a novel design to compare the most frequent words by Biden (2021) &amp; Trump 2017) in their inaugural addresses.</a:t>
            </a:r>
          </a:p>
          <a:p>
            <a:r>
              <a:rPr lang="en-US" dirty="0"/>
              <a:t>The contrast is striking!</a:t>
            </a: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democracy, unity </a:t>
            </a:r>
            <a:r>
              <a:rPr lang="en-US" dirty="0"/>
              <a:t>vs. </a:t>
            </a:r>
            <a:r>
              <a:rPr lang="en-US" dirty="0">
                <a:solidFill>
                  <a:srgbClr val="FF0000"/>
                </a:solidFill>
              </a:rPr>
              <a:t>great, dream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C9CF58-AB8B-4E53-95F7-A84090B2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F315F0C-9BC3-4B53-B521-F9515B022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6" y="1066800"/>
            <a:ext cx="3389114" cy="5355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CD36CC-B9F3-444A-B5ED-A88DD68A01E0}"/>
              </a:ext>
            </a:extLst>
          </p:cNvPr>
          <p:cNvSpPr txBox="1"/>
          <p:nvPr/>
        </p:nvSpPr>
        <p:spPr>
          <a:xfrm>
            <a:off x="4343400" y="57150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3"/>
              </a:rPr>
              <a:t>https://www.reddit.com/r/dataisbeautiful/comments/l7k0f0/us_inauguration_address_word_frequency_biden_vs/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animations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90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143000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3657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Statistical concepts can often be illustrated in a dynamic plot of some process.</a:t>
            </a:r>
          </a:p>
          <a:p>
            <a:endParaRPr lang="en-US" dirty="0"/>
          </a:p>
          <a:p>
            <a:r>
              <a:rPr lang="en-US" dirty="0"/>
              <a:t>This example illustrates the idea of least squares fitting of a regression line.</a:t>
            </a:r>
          </a:p>
          <a:p>
            <a:endParaRPr lang="en-US" dirty="0"/>
          </a:p>
          <a:p>
            <a:r>
              <a:rPr lang="en-US" dirty="0"/>
              <a:t>As the slope of the line is varied, the right panel shows the residual sum of squares.</a:t>
            </a:r>
          </a:p>
          <a:p>
            <a:endParaRPr lang="en-US" dirty="0"/>
          </a:p>
          <a:p>
            <a:r>
              <a:rPr lang="en-US" dirty="0"/>
              <a:t>This plot was done using the </a:t>
            </a:r>
            <a:r>
              <a:rPr lang="en-US" dirty="0">
                <a:solidFill>
                  <a:srgbClr val="0070C0"/>
                </a:solidFill>
              </a:rPr>
              <a:t>animate</a:t>
            </a:r>
            <a:r>
              <a:rPr lang="en-US" dirty="0"/>
              <a:t> package in R.</a:t>
            </a:r>
          </a:p>
        </p:txBody>
      </p:sp>
    </p:spTree>
    <p:extLst>
      <p:ext uri="{BB962C8B-B14F-4D97-AF65-F5344CB8AC3E}">
        <p14:creationId xmlns:p14="http://schemas.microsoft.com/office/powerpoint/2010/main" val="3019558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Animated graphics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71600"/>
            <a:ext cx="5477144" cy="4157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75" y="13716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Hans </a:t>
            </a:r>
            <a:r>
              <a:rPr lang="en-US" dirty="0" err="1"/>
              <a:t>Rosling</a:t>
            </a:r>
            <a:r>
              <a:rPr lang="en-US" dirty="0"/>
              <a:t> captivated audiences with dynamic graphics showing changes over time in world health data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791200"/>
            <a:ext cx="814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Video: </a:t>
            </a:r>
            <a:r>
              <a:rPr lang="en-US" sz="1400" dirty="0"/>
              <a:t>Hans </a:t>
            </a:r>
            <a:r>
              <a:rPr lang="en-US" sz="1400" dirty="0" err="1"/>
              <a:t>Rosling</a:t>
            </a:r>
            <a:r>
              <a:rPr lang="en-US" sz="1400" dirty="0"/>
              <a:t>, “The best stats you’ve ever seen,” </a:t>
            </a:r>
            <a:r>
              <a:rPr lang="en-US" sz="1400" dirty="0">
                <a:hlinkClick r:id="rId3"/>
              </a:rPr>
              <a:t>https://www.ted.com/talks/hans_rosling_shows_the_best_stats_you_ve_ever_seen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583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Animation &amp; Interactivity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94418"/>
            <a:ext cx="5379244" cy="4586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76400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Gapminder</a:t>
            </a:r>
            <a:r>
              <a:rPr lang="en-US" dirty="0"/>
              <a:t> “moving bubble chart” was the vehicle.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Choose (x, y) variables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Choose bubble size variable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Animate this over time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243685"/>
            <a:ext cx="259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Liberating the X axis from time opened new vistas for data exploration</a:t>
            </a:r>
          </a:p>
          <a:p>
            <a:endParaRPr lang="en-US" dirty="0"/>
          </a:p>
          <a:p>
            <a:r>
              <a:rPr lang="en-US" dirty="0"/>
              <a:t>Software made this available as a general tool </a:t>
            </a:r>
          </a:p>
        </p:txBody>
      </p:sp>
    </p:spTree>
    <p:extLst>
      <p:ext uri="{BB962C8B-B14F-4D97-AF65-F5344CB8AC3E}">
        <p14:creationId xmlns:p14="http://schemas.microsoft.com/office/powerpoint/2010/main" val="24387035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587C-8C01-4816-AD56-159BBADF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Animation: Interpolated views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71DE63-C150-41B4-A664-654AF28B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A4D6E-559C-4560-8182-9F82FC747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2783144"/>
            <a:ext cx="6069330" cy="3634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4D99B0-0694-4230-BD80-E50F6D4F1710}"/>
              </a:ext>
            </a:extLst>
          </p:cNvPr>
          <p:cNvSpPr txBox="1"/>
          <p:nvPr/>
        </p:nvSpPr>
        <p:spPr>
          <a:xfrm>
            <a:off x="457200" y="1219200"/>
            <a:ext cx="8202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Animation can also be used to show the difference between two views, using interpolated transitions: Current = </a:t>
            </a:r>
            <a:r>
              <a:rPr lang="el-GR" dirty="0"/>
              <a:t>α</a:t>
            </a:r>
            <a:r>
              <a:rPr lang="en-US" dirty="0"/>
              <a:t> view</a:t>
            </a:r>
            <a:r>
              <a:rPr lang="en-US" baseline="-25000" dirty="0"/>
              <a:t>1</a:t>
            </a:r>
            <a:r>
              <a:rPr lang="en-US" dirty="0"/>
              <a:t> + (1-</a:t>
            </a:r>
            <a:r>
              <a:rPr lang="el-GR" dirty="0"/>
              <a:t> α</a:t>
            </a:r>
            <a:r>
              <a:rPr lang="en-US" dirty="0"/>
              <a:t>) view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This image showed </a:t>
            </a:r>
            <a:r>
              <a:rPr lang="en-US" dirty="0">
                <a:solidFill>
                  <a:srgbClr val="FF0000"/>
                </a:solidFill>
              </a:rPr>
              <a:t>Rep</a:t>
            </a:r>
            <a:r>
              <a:rPr lang="en-US" dirty="0"/>
              <a:t> vs. </a:t>
            </a:r>
            <a:r>
              <a:rPr lang="en-US" dirty="0">
                <a:solidFill>
                  <a:srgbClr val="0070C0"/>
                </a:solidFill>
              </a:rPr>
              <a:t>Dem</a:t>
            </a:r>
            <a:r>
              <a:rPr lang="en-US" dirty="0"/>
              <a:t> votes in the 2016 US election, contrasting shading by area vs. shading by population.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3E3E6-3455-4A9D-A74F-5E84F383B969}"/>
              </a:ext>
            </a:extLst>
          </p:cNvPr>
          <p:cNvSpPr txBox="1"/>
          <p:nvPr/>
        </p:nvSpPr>
        <p:spPr>
          <a:xfrm>
            <a:off x="457200" y="3048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 doesn’t vote; people 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B5B3C-AE6B-4501-8999-546A01BDE5A2}"/>
              </a:ext>
            </a:extLst>
          </p:cNvPr>
          <p:cNvSpPr txBox="1"/>
          <p:nvPr/>
        </p:nvSpPr>
        <p:spPr>
          <a:xfrm>
            <a:off x="228599" y="6445714"/>
            <a:ext cx="822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https://www.fastcompany.com/90572489/u-s-election-maps-are-wildly-misleading-so-this-designer-fixed-them</a:t>
            </a: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3913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animated views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219200"/>
            <a:ext cx="6323171" cy="5035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600200"/>
            <a:ext cx="2133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example links a </a:t>
            </a:r>
            <a:r>
              <a:rPr lang="en-US" sz="1600" b="1" dirty="0" err="1"/>
              <a:t>dendrogram</a:t>
            </a:r>
            <a:r>
              <a:rPr lang="en-US" sz="1600" dirty="0"/>
              <a:t> to a </a:t>
            </a:r>
            <a:r>
              <a:rPr lang="en-US" sz="1600" b="1" dirty="0">
                <a:solidFill>
                  <a:srgbClr val="0070C0"/>
                </a:solidFill>
              </a:rPr>
              <a:t>grand tour</a:t>
            </a:r>
            <a:r>
              <a:rPr lang="en-US" sz="1600" dirty="0"/>
              <a:t> and </a:t>
            </a:r>
            <a:r>
              <a:rPr lang="en-US" sz="1600" b="1" dirty="0"/>
              <a:t>map</a:t>
            </a:r>
            <a:r>
              <a:rPr lang="en-US" sz="1600" dirty="0"/>
              <a:t> of the </a:t>
            </a:r>
            <a:r>
              <a:rPr lang="en-US" sz="1600" dirty="0" err="1"/>
              <a:t>USArrests</a:t>
            </a:r>
            <a:r>
              <a:rPr lang="en-US" sz="1600" dirty="0"/>
              <a:t> data to visualize a classification in 5 dimensions</a:t>
            </a:r>
          </a:p>
          <a:p>
            <a:endParaRPr lang="en-US" sz="1600" dirty="0"/>
          </a:p>
          <a:p>
            <a:r>
              <a:rPr lang="en-US" sz="1600" dirty="0"/>
              <a:t>The grand tour animates a series of 2D projections of the 5D data</a:t>
            </a:r>
          </a:p>
          <a:p>
            <a:endParaRPr lang="en-US" sz="1600" dirty="0"/>
          </a:p>
          <a:p>
            <a:r>
              <a:rPr lang="en-US" sz="1600" dirty="0"/>
              <a:t>The image is recorded as a GIF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6446282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Carson Sievert,  </a:t>
            </a:r>
            <a:r>
              <a:rPr lang="en-US" sz="1400" dirty="0">
                <a:hlinkClick r:id="rId3"/>
              </a:rPr>
              <a:t>https://plotly-book.cpsievert.me/linking-animated-views.html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35691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</a:t>
            </a:r>
            <a:r>
              <a:rPr lang="en-US"/>
              <a:t>application frameworks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95</a:t>
            </a:fld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76325"/>
            <a:ext cx="6972659" cy="5162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6391275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https://walkerke.shinyapps.io/neighborhood_diversity/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1816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shiny for R </a:t>
            </a:r>
            <a:r>
              <a:rPr lang="en-US" sz="2000" dirty="0"/>
              <a:t>makes it easy to create interactive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A6C21-D1E1-40B7-BA2E-ECAB282FF2B9}"/>
              </a:ext>
            </a:extLst>
          </p:cNvPr>
          <p:cNvSpPr txBox="1"/>
          <p:nvPr/>
        </p:nvSpPr>
        <p:spPr>
          <a:xfrm>
            <a:off x="381000" y="1295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selectors</a:t>
            </a:r>
          </a:p>
          <a:p>
            <a:r>
              <a:rPr lang="en-US" dirty="0"/>
              <a:t>inputs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9A6B07-7D65-4244-BE71-FC82E0E5DC62}"/>
              </a:ext>
            </a:extLst>
          </p:cNvPr>
          <p:cNvCxnSpPr/>
          <p:nvPr/>
        </p:nvCxnSpPr>
        <p:spPr>
          <a:xfrm>
            <a:off x="1447800" y="1447800"/>
            <a:ext cx="228600" cy="76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FCA7B4-6F05-45AE-83A4-86CD256341FF}"/>
              </a:ext>
            </a:extLst>
          </p:cNvPr>
          <p:cNvCxnSpPr/>
          <p:nvPr/>
        </p:nvCxnSpPr>
        <p:spPr>
          <a:xfrm>
            <a:off x="1143000" y="1752600"/>
            <a:ext cx="533400" cy="1891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268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shiny gallery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4" y="2438400"/>
            <a:ext cx="8628572" cy="281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now a large collection of shiny applications, </a:t>
            </a:r>
            <a:r>
              <a:rPr lang="en-US" dirty="0">
                <a:hlinkClick r:id="rId3"/>
              </a:rPr>
              <a:t>https://shiny.rstudio.com/gallery/</a:t>
            </a:r>
            <a:r>
              <a:rPr lang="en-US" dirty="0"/>
              <a:t> </a:t>
            </a:r>
          </a:p>
          <a:p>
            <a:r>
              <a:rPr lang="en-US" dirty="0"/>
              <a:t>These integrate other interactive web software: d3, Leaflet, Google Charts, … </a:t>
            </a:r>
          </a:p>
        </p:txBody>
      </p:sp>
    </p:spTree>
    <p:extLst>
      <p:ext uri="{BB962C8B-B14F-4D97-AF65-F5344CB8AC3E}">
        <p14:creationId xmlns:p14="http://schemas.microsoft.com/office/powerpoint/2010/main" val="15569563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topics here were largely about data graphs, for analysis &amp; presentation. Mainly not Info-graphics</a:t>
            </a:r>
          </a:p>
          <a:p>
            <a:pPr lvl="1"/>
            <a:r>
              <a:rPr lang="en-US" sz="2000" dirty="0"/>
              <a:t>Quantitative data: different forms for 1D, 1.5D, 2D, 3+D data</a:t>
            </a:r>
          </a:p>
          <a:p>
            <a:pPr lvl="1"/>
            <a:r>
              <a:rPr lang="en-US" sz="2000" dirty="0"/>
              <a:t>Categorical data: often best shown as areas ~ frequency (bar plots, mosaic plots)</a:t>
            </a:r>
          </a:p>
          <a:p>
            <a:r>
              <a:rPr lang="en-US" dirty="0"/>
              <a:t>Thematic maps: visualizing spatially varying data</a:t>
            </a:r>
          </a:p>
          <a:p>
            <a:pPr lvl="1"/>
            <a:r>
              <a:rPr lang="en-US" sz="2000" dirty="0"/>
              <a:t>Raw data with different visual encodings</a:t>
            </a:r>
          </a:p>
          <a:p>
            <a:pPr lvl="1"/>
            <a:r>
              <a:rPr lang="en-US" sz="2000" dirty="0"/>
              <a:t>Spatial statistical models provide some </a:t>
            </a:r>
            <a:r>
              <a:rPr lang="en-US" sz="2000" dirty="0" err="1"/>
              <a:t>smoothings</a:t>
            </a:r>
            <a:endParaRPr lang="en-US" sz="2000" dirty="0"/>
          </a:p>
          <a:p>
            <a:r>
              <a:rPr lang="en-US" dirty="0"/>
              <a:t>Networks/trees: visualizing connections</a:t>
            </a:r>
          </a:p>
          <a:p>
            <a:r>
              <a:rPr lang="en-US" dirty="0"/>
              <a:t>Animation: show changes over time or space</a:t>
            </a:r>
          </a:p>
          <a:p>
            <a:r>
              <a:rPr lang="en-US" dirty="0"/>
              <a:t>Interaction: allow the viewer to explore the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18965</TotalTime>
  <Words>6098</Words>
  <Application>Microsoft Office PowerPoint</Application>
  <PresentationFormat>On-screen Show (4:3)</PresentationFormat>
  <Paragraphs>828</Paragraphs>
  <Slides>97</Slides>
  <Notes>17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Arial</vt:lpstr>
      <vt:lpstr>Arial Narrow</vt:lpstr>
      <vt:lpstr>Calibri</vt:lpstr>
      <vt:lpstr>Courier New</vt:lpstr>
      <vt:lpstr>Dreaming Outloud Script Pro</vt:lpstr>
      <vt:lpstr>Wingdings</vt:lpstr>
      <vt:lpstr>1_Office Theme</vt:lpstr>
      <vt:lpstr>Equation</vt:lpstr>
      <vt:lpstr>Varieties of information visualization</vt:lpstr>
      <vt:lpstr>So many types</vt:lpstr>
      <vt:lpstr>How to classify ???</vt:lpstr>
      <vt:lpstr>Topics, by graph type: Content &amp; form</vt:lpstr>
      <vt:lpstr>Data graphs</vt:lpstr>
      <vt:lpstr>1D: Infographic vs. Data graphic</vt:lpstr>
      <vt:lpstr>1.5D: Dotplots &amp; boxplots</vt:lpstr>
      <vt:lpstr>1.5D: Density ridgeline plots</vt:lpstr>
      <vt:lpstr>1.5D: Text bar charts</vt:lpstr>
      <vt:lpstr>Bar chart variations</vt:lpstr>
      <vt:lpstr>1.5D: Time series line graphs</vt:lpstr>
      <vt:lpstr>Psychology: Distances between curves</vt:lpstr>
      <vt:lpstr>1.5D COVID spiral graph</vt:lpstr>
      <vt:lpstr>Multi-sprials</vt:lpstr>
      <vt:lpstr>Multiple time series graphs</vt:lpstr>
      <vt:lpstr>Parallel ranked list charts</vt:lpstr>
      <vt:lpstr>Propensity of crimes across age</vt:lpstr>
      <vt:lpstr>Slope graph of COVID: Cases vs. Doses</vt:lpstr>
      <vt:lpstr>2D: Scatterplots</vt:lpstr>
      <vt:lpstr>2D: Scatterplots: Ford Nation</vt:lpstr>
      <vt:lpstr>Scatterplots: Wage gap</vt:lpstr>
      <vt:lpstr>Scatterplots: InfoVis</vt:lpstr>
      <vt:lpstr>Scatterplots: Annotations enhance perception</vt:lpstr>
      <vt:lpstr>Scatterplots: Smoothing enhances perception</vt:lpstr>
      <vt:lpstr>Smoothing by grouping and summarization</vt:lpstr>
      <vt:lpstr>Scatterplot matrices</vt:lpstr>
      <vt:lpstr>Scatterplot matrices</vt:lpstr>
      <vt:lpstr>Larger data sets</vt:lpstr>
      <vt:lpstr>Categorical data</vt:lpstr>
      <vt:lpstr>Categorical data: Mosaic plots</vt:lpstr>
      <vt:lpstr>Mosaic plots</vt:lpstr>
      <vt:lpstr>Mosaic plots</vt:lpstr>
      <vt:lpstr>Generalized pairs plots</vt:lpstr>
      <vt:lpstr>Parallel Sets</vt:lpstr>
      <vt:lpstr>Sankey diagram</vt:lpstr>
      <vt:lpstr>Sankey diagram</vt:lpstr>
      <vt:lpstr>3D: Iso-contour maps</vt:lpstr>
      <vt:lpstr>3D: Bivariate density estimation</vt:lpstr>
      <vt:lpstr>3D: population pyramid</vt:lpstr>
      <vt:lpstr>3D: scatterplot &amp; regression surface</vt:lpstr>
      <vt:lpstr>Dashboards</vt:lpstr>
      <vt:lpstr>Exercise</vt:lpstr>
      <vt:lpstr>Thematic (statistical) maps</vt:lpstr>
      <vt:lpstr>Thematic maps &amp; Spatial visualization</vt:lpstr>
      <vt:lpstr>Thematic maps: Types</vt:lpstr>
      <vt:lpstr>Thematic maps: Theory</vt:lpstr>
      <vt:lpstr>Choropleth maps</vt:lpstr>
      <vt:lpstr>Anamorphic maps</vt:lpstr>
      <vt:lpstr>What’s wrong with choropleth maps?</vt:lpstr>
      <vt:lpstr>Cartogram (tilegrams)</vt:lpstr>
      <vt:lpstr>Mosaic cartograms</vt:lpstr>
      <vt:lpstr>Geo-faceting</vt:lpstr>
      <vt:lpstr>Worldmapper: The world in cartograms</vt:lpstr>
      <vt:lpstr>Worldmapper: Carbon emissions</vt:lpstr>
      <vt:lpstr>Worldmapper: Cholera deaths</vt:lpstr>
      <vt:lpstr>Bivariate maps</vt:lpstr>
      <vt:lpstr>Scatterplot to the rescue</vt:lpstr>
      <vt:lpstr>Contour maps</vt:lpstr>
      <vt:lpstr>Spatial visualization: Analysis + maps</vt:lpstr>
      <vt:lpstr>Spatial visualization: Analysis + maps</vt:lpstr>
      <vt:lpstr>Flow maps</vt:lpstr>
      <vt:lpstr>Effect of US civil war on cotton trade</vt:lpstr>
      <vt:lpstr>The Great Migration</vt:lpstr>
      <vt:lpstr>Network visualization</vt:lpstr>
      <vt:lpstr>Network visualization: Transport maps</vt:lpstr>
      <vt:lpstr>Network visualization: Shakespeare tragedies</vt:lpstr>
      <vt:lpstr>Semantic memory: Cognitive structure</vt:lpstr>
      <vt:lpstr>Semantic memory: Cognitive structure</vt:lpstr>
      <vt:lpstr>Love, Actually: Interactive app</vt:lpstr>
      <vt:lpstr>WikiLeaks Iraq war logs</vt:lpstr>
      <vt:lpstr>WikiLeaks Iraq war logs</vt:lpstr>
      <vt:lpstr>Twitter network of R users</vt:lpstr>
      <vt:lpstr>Twitter circles  Who do I most often interact with?</vt:lpstr>
      <vt:lpstr>Tree-based Visualization</vt:lpstr>
      <vt:lpstr>Tree diagrams</vt:lpstr>
      <vt:lpstr>PowerPoint Presentation</vt:lpstr>
      <vt:lpstr>PowerPoint Presentation</vt:lpstr>
      <vt:lpstr>Treemaps</vt:lpstr>
      <vt:lpstr>Treemaps</vt:lpstr>
      <vt:lpstr>Treemaps: Google Newsmap</vt:lpstr>
      <vt:lpstr>Radial trees: Visual Thesaurus</vt:lpstr>
      <vt:lpstr>Voroni treemaps</vt:lpstr>
      <vt:lpstr>Animation &amp; Interactive Graphics</vt:lpstr>
      <vt:lpstr>A wager about a horse in motion</vt:lpstr>
      <vt:lpstr>É.-J. Marey: A science of visualizing motion</vt:lpstr>
      <vt:lpstr>Animation: Chronophotography</vt:lpstr>
      <vt:lpstr>Animated graphics</vt:lpstr>
      <vt:lpstr>Animated line graph</vt:lpstr>
      <vt:lpstr>Bar chart races</vt:lpstr>
      <vt:lpstr>Statistical animations</vt:lpstr>
      <vt:lpstr>Animated graphics</vt:lpstr>
      <vt:lpstr>Animation &amp; Interactivity</vt:lpstr>
      <vt:lpstr>Animation: Interpolated views</vt:lpstr>
      <vt:lpstr>Linking animated views</vt:lpstr>
      <vt:lpstr>Interactive application frameworks</vt:lpstr>
      <vt:lpstr>shiny gallery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Varieties</dc:title>
  <dc:creator>Michael L Friendly</dc:creator>
  <cp:lastModifiedBy>Michael L Friendly</cp:lastModifiedBy>
  <cp:revision>104</cp:revision>
  <dcterms:created xsi:type="dcterms:W3CDTF">2021-05-06T19:22:38Z</dcterms:created>
  <dcterms:modified xsi:type="dcterms:W3CDTF">2024-01-18T18:00:33Z</dcterms:modified>
</cp:coreProperties>
</file>