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handoutMasterIdLst>
    <p:handoutMasterId r:id="rId92"/>
  </p:handoutMasterIdLst>
  <p:sldIdLst>
    <p:sldId id="256" r:id="rId2"/>
    <p:sldId id="274" r:id="rId3"/>
    <p:sldId id="275" r:id="rId4"/>
    <p:sldId id="360" r:id="rId5"/>
    <p:sldId id="273" r:id="rId6"/>
    <p:sldId id="308" r:id="rId7"/>
    <p:sldId id="295" r:id="rId8"/>
    <p:sldId id="296" r:id="rId9"/>
    <p:sldId id="297" r:id="rId10"/>
    <p:sldId id="335" r:id="rId11"/>
    <p:sldId id="329" r:id="rId12"/>
    <p:sldId id="299" r:id="rId13"/>
    <p:sldId id="358" r:id="rId14"/>
    <p:sldId id="354" r:id="rId15"/>
    <p:sldId id="300" r:id="rId16"/>
    <p:sldId id="359" r:id="rId17"/>
    <p:sldId id="287" r:id="rId18"/>
    <p:sldId id="270" r:id="rId19"/>
    <p:sldId id="301" r:id="rId20"/>
    <p:sldId id="362" r:id="rId21"/>
    <p:sldId id="338" r:id="rId22"/>
    <p:sldId id="272" r:id="rId23"/>
    <p:sldId id="276" r:id="rId24"/>
    <p:sldId id="278" r:id="rId25"/>
    <p:sldId id="279" r:id="rId26"/>
    <p:sldId id="284" r:id="rId27"/>
    <p:sldId id="361" r:id="rId28"/>
    <p:sldId id="281" r:id="rId29"/>
    <p:sldId id="282" r:id="rId30"/>
    <p:sldId id="283" r:id="rId31"/>
    <p:sldId id="271" r:id="rId32"/>
    <p:sldId id="280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88" r:id="rId41"/>
    <p:sldId id="286" r:id="rId42"/>
    <p:sldId id="302" r:id="rId43"/>
    <p:sldId id="289" r:id="rId44"/>
    <p:sldId id="290" r:id="rId45"/>
    <p:sldId id="303" r:id="rId46"/>
    <p:sldId id="305" r:id="rId47"/>
    <p:sldId id="328" r:id="rId48"/>
    <p:sldId id="306" r:id="rId49"/>
    <p:sldId id="307" r:id="rId50"/>
    <p:sldId id="327" r:id="rId51"/>
    <p:sldId id="292" r:id="rId52"/>
    <p:sldId id="294" r:id="rId53"/>
    <p:sldId id="326" r:id="rId54"/>
    <p:sldId id="268" r:id="rId55"/>
    <p:sldId id="269" r:id="rId56"/>
    <p:sldId id="330" r:id="rId57"/>
    <p:sldId id="331" r:id="rId58"/>
    <p:sldId id="332" r:id="rId59"/>
    <p:sldId id="333" r:id="rId60"/>
    <p:sldId id="334" r:id="rId61"/>
    <p:sldId id="336" r:id="rId62"/>
    <p:sldId id="337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350" r:id="rId74"/>
    <p:sldId id="351" r:id="rId75"/>
    <p:sldId id="352" r:id="rId76"/>
    <p:sldId id="353" r:id="rId77"/>
    <p:sldId id="364" r:id="rId78"/>
    <p:sldId id="365" r:id="rId79"/>
    <p:sldId id="363" r:id="rId80"/>
    <p:sldId id="356" r:id="rId81"/>
    <p:sldId id="264" r:id="rId82"/>
    <p:sldId id="357" r:id="rId83"/>
    <p:sldId id="285" r:id="rId84"/>
    <p:sldId id="265" r:id="rId85"/>
    <p:sldId id="266" r:id="rId86"/>
    <p:sldId id="293" r:id="rId87"/>
    <p:sldId id="309" r:id="rId88"/>
    <p:sldId id="267" r:id="rId89"/>
    <p:sldId id="304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4C7C87-6F3A-4C15-8371-7765CAA30720}">
          <p14:sldIdLst>
            <p14:sldId id="256"/>
            <p14:sldId id="274"/>
            <p14:sldId id="275"/>
            <p14:sldId id="360"/>
            <p14:sldId id="273"/>
            <p14:sldId id="308"/>
            <p14:sldId id="295"/>
            <p14:sldId id="296"/>
            <p14:sldId id="297"/>
            <p14:sldId id="335"/>
            <p14:sldId id="329"/>
            <p14:sldId id="299"/>
            <p14:sldId id="358"/>
            <p14:sldId id="354"/>
            <p14:sldId id="300"/>
            <p14:sldId id="359"/>
          </p14:sldIdLst>
        </p14:section>
        <p14:section name="Tidy" id="{30FAD241-FAC3-4E47-AFEB-2FA09D825B3B}">
          <p14:sldIdLst>
            <p14:sldId id="287"/>
            <p14:sldId id="270"/>
            <p14:sldId id="301"/>
            <p14:sldId id="362"/>
            <p14:sldId id="338"/>
            <p14:sldId id="272"/>
            <p14:sldId id="276"/>
            <p14:sldId id="278"/>
            <p14:sldId id="279"/>
            <p14:sldId id="284"/>
            <p14:sldId id="361"/>
            <p14:sldId id="281"/>
            <p14:sldId id="282"/>
            <p14:sldId id="283"/>
          </p14:sldIdLst>
        </p14:section>
        <p14:section name="NASA" id="{254B1055-76A5-44B5-BCE3-E277B3A4272B}">
          <p14:sldIdLst>
            <p14:sldId id="271"/>
            <p14:sldId id="280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broom" id="{20662124-1A47-448D-8CAD-61B93F3A5B59}">
          <p14:sldIdLst>
            <p14:sldId id="288"/>
            <p14:sldId id="286"/>
            <p14:sldId id="302"/>
            <p14:sldId id="289"/>
            <p14:sldId id="290"/>
            <p14:sldId id="303"/>
            <p14:sldId id="305"/>
            <p14:sldId id="328"/>
          </p14:sldIdLst>
        </p14:section>
        <p14:section name="Multiple models" id="{A4EEA888-7ADA-48F1-8140-C5E3C99D81A8}">
          <p14:sldIdLst>
            <p14:sldId id="306"/>
            <p14:sldId id="307"/>
            <p14:sldId id="327"/>
            <p14:sldId id="292"/>
            <p14:sldId id="294"/>
            <p14:sldId id="326"/>
          </p14:sldIdLst>
        </p14:section>
        <p14:section name="Tables" id="{3744769E-86D9-492E-8FB2-D1ABB74CF12E}">
          <p14:sldIdLst>
            <p14:sldId id="268"/>
            <p14:sldId id="269"/>
            <p14:sldId id="330"/>
            <p14:sldId id="331"/>
            <p14:sldId id="332"/>
            <p14:sldId id="333"/>
            <p14:sldId id="334"/>
            <p14:sldId id="336"/>
            <p14:sldId id="337"/>
          </p14:sldIdLst>
        </p14:section>
        <p14:section name="Writing" id="{08C305F9-0604-4253-A91B-0CEE9F4C4B46}">
          <p14:sldIdLst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64"/>
            <p14:sldId id="365"/>
            <p14:sldId id="363"/>
            <p14:sldId id="356"/>
            <p14:sldId id="264"/>
            <p14:sldId id="357"/>
            <p14:sldId id="285"/>
            <p14:sldId id="265"/>
            <p14:sldId id="266"/>
            <p14:sldId id="293"/>
            <p14:sldId id="309"/>
            <p14:sldId id="267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8FB"/>
    <a:srgbClr val="C6DBEF"/>
    <a:srgbClr val="648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72"/>
    </p:cViewPr>
  </p:sorterViewPr>
  <p:notesViewPr>
    <p:cSldViewPr>
      <p:cViewPr varScale="1">
        <p:scale>
          <a:sx n="87" d="100"/>
          <a:sy n="87" d="100"/>
        </p:scale>
        <p:origin x="-204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4FA9-F3CE-45B3-A980-C331C6F1EF65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D5E95-8CAD-4274-BFFA-CD87442DE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9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7098B-340E-4AC5-BF19-1FDED857DF2B}" type="datetimeFigureOut">
              <a:rPr lang="en-CA" smtClean="0"/>
              <a:t>3/06/25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54008-1CEB-4853-9FB3-772C6C72A5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04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00206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3657-2200-4D14-82C0-10C39B0F0F06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AF55-A85E-4993-914E-FC1E5AA7DF24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16E07-E1DB-44A4-A5E5-9F4B54E8C933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defRPr sz="2800"/>
            </a:lvl1pPr>
            <a:lvl2pPr>
              <a:defRPr sz="2400"/>
            </a:lvl2pPr>
            <a:lvl3pPr marL="1143000" indent="-228600">
              <a:buClr>
                <a:srgbClr val="00B0F0"/>
              </a:buClr>
              <a:buSzPct val="110000"/>
              <a:buFont typeface="Arial" panose="020B0604020202020204" pitchFamily="34" charset="0"/>
              <a:buChar char="•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1AD17-B813-4477-8AFE-B1860CC59113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5C0D-5C9E-48CC-8D31-F42D19FA8F7A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05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7551-0F2B-4F09-86FD-F7994CE83DC5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9D2B2-4200-46B9-96C3-02A55D5FAA00}" type="datetime1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7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7722-74E8-497F-A072-89677A2C2373}" type="datetime1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6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6212E-B46B-426F-AE59-AA326827D9E0}" type="datetime1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B81E8-09EA-4684-A39F-38DE1E49D20C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0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CC5F-056C-4047-9A5C-9F5B4BED129B}" type="datetime1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3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71053-07BD-4A17-AC24-0A22EAA36098}" type="datetime1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225AB-15B9-4C79-A121-04D1DC7E2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2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0C0"/>
        </a:buClr>
        <a:buSzPct val="115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SzPct val="11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riendly.github.io/6135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firke.github.io/janito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lubridate.tidyverse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hyperlink" Target="http://lubridate.tidyverse.org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ubridate.tidyverse.org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rickadenbuie.com/project/tidyexplain/" TargetMode="Externa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pr.princeton.edu/workshops/Downloads/2016Jan_BroomRobinson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an.r-project.org/web/packages/broom/vignettes/broom_and_dplyr.html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t.rstudio.com/" TargetMode="External"/><Relationship Id="rId7" Type="http://schemas.openxmlformats.org/officeDocument/2006/relationships/hyperlink" Target="https://vincentarelbundock.github.io/tinytable/" TargetMode="External"/><Relationship Id="rId2" Type="http://schemas.openxmlformats.org/officeDocument/2006/relationships/hyperlink" Target="https://cran.r-project.org/web/views/ReproducibleResearc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tanley4.github.io/apaTables/articles/apaTables.html" TargetMode="External"/><Relationship Id="rId5" Type="http://schemas.openxmlformats.org/officeDocument/2006/relationships/hyperlink" Target="https://cran.r-project.org/web/packages/stargazer/vignettes/stargazer.pdf" TargetMode="External"/><Relationship Id="rId4" Type="http://schemas.openxmlformats.org/officeDocument/2006/relationships/hyperlink" Target="https://ardata-fr.github.io/flextable-book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cran.r-project.org/web/packages/xtable/vignettes/xtableGallery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t.rstudio.com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vincentarelbundock.github.io/tinytable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studio.com/wp-content/uploads/2016/03/rmarkdown-cheatsheet-2.0.pdf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rentthorne/posterdown/wiki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gplot2-exts.org/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ggplot2-extended-book.com/" TargetMode="Externa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hda.com/english/rpkgs/ggpubr/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1142999"/>
          </a:xfrm>
        </p:spPr>
        <p:txBody>
          <a:bodyPr>
            <a:noAutofit/>
          </a:bodyPr>
          <a:lstStyle/>
          <a:p>
            <a:r>
              <a:rPr lang="en-US" sz="4000" dirty="0"/>
              <a:t>ggplot2: Going further in the </a:t>
            </a:r>
            <a:r>
              <a:rPr lang="en-US" sz="4000" dirty="0" err="1"/>
              <a:t>tidyverse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400800" cy="1752600"/>
          </a:xfrm>
        </p:spPr>
        <p:txBody>
          <a:bodyPr/>
          <a:lstStyle/>
          <a:p>
            <a:r>
              <a:rPr lang="en-US" dirty="0"/>
              <a:t>Michael Friendly</a:t>
            </a:r>
          </a:p>
          <a:p>
            <a:r>
              <a:rPr lang="en-US" dirty="0"/>
              <a:t>Psych 6135</a:t>
            </a:r>
          </a:p>
          <a:p>
            <a:pPr lvl="0"/>
            <a:r>
              <a:rPr lang="en-US" sz="2200" dirty="0">
                <a:solidFill>
                  <a:prstClr val="black">
                    <a:tint val="75000"/>
                  </a:prstClr>
                </a:solidFill>
                <a:hlinkClick r:id="rId2"/>
              </a:rPr>
              <a:t>https://friendly.github.io/6135/</a:t>
            </a:r>
            <a:r>
              <a:rPr lang="en-US" sz="2200" dirty="0">
                <a:solidFill>
                  <a:prstClr val="black">
                    <a:tint val="7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026" name="Picture 2" descr="C:\Users\Friendly\AppData\Local\Temp\SNAGHTMLb1bead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6730"/>
            <a:ext cx="2312781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29" y="457200"/>
            <a:ext cx="24479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3" y="741879"/>
            <a:ext cx="2585714" cy="190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D211B50C-5EC0-3915-9DB4-8966AAC1A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5" y="4659629"/>
            <a:ext cx="1063537" cy="1224000"/>
          </a:xfrm>
          <a:prstGeom prst="rect">
            <a:avLst/>
          </a:prstGeom>
        </p:spPr>
      </p:pic>
      <p:pic>
        <p:nvPicPr>
          <p:cNvPr id="5" name="Picture 4" descr="A hexagon with a head and icons&#10;&#10;Description automatically generated">
            <a:extLst>
              <a:ext uri="{FF2B5EF4-FFF2-40B4-BE49-F238E27FC236}">
                <a16:creationId xmlns:a16="http://schemas.microsoft.com/office/drawing/2014/main" id="{1225C11A-BC80-F298-D518-CC212D18E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57" y="4659629"/>
            <a:ext cx="1063537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65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3569B-CB81-4B7C-812F-F80A9CD0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Janitor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D46E36-1741-1D98-6390-A4B9C747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D542D48-6D47-6104-C47D-17EAB9F1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62200"/>
            <a:ext cx="7620000" cy="2582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D39941-4796-14F2-881C-8A7E576F94E0}"/>
              </a:ext>
            </a:extLst>
          </p:cNvPr>
          <p:cNvSpPr txBox="1"/>
          <p:nvPr/>
        </p:nvSpPr>
        <p:spPr>
          <a:xfrm>
            <a:off x="474778" y="1295400"/>
            <a:ext cx="325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Unwanted header</a:t>
            </a:r>
          </a:p>
          <a:p>
            <a:r>
              <a:rPr lang="en-CA" dirty="0"/>
              <a:t>           Possibly duplicated rows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1FA2F-14B1-B123-13B2-B047E979C680}"/>
              </a:ext>
            </a:extLst>
          </p:cNvPr>
          <p:cNvSpPr txBox="1"/>
          <p:nvPr/>
        </p:nvSpPr>
        <p:spPr>
          <a:xfrm>
            <a:off x="4419600" y="12954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Illegal variable names</a:t>
            </a:r>
          </a:p>
          <a:p>
            <a:r>
              <a:rPr lang="en-CA" dirty="0"/>
              <a:t>            Rows / cols with no data</a:t>
            </a:r>
          </a:p>
        </p:txBody>
      </p:sp>
      <p:pic>
        <p:nvPicPr>
          <p:cNvPr id="8" name="Picture 7" descr="A green hexagon with white text&#10;&#10;Description automatically generated">
            <a:extLst>
              <a:ext uri="{FF2B5EF4-FFF2-40B4-BE49-F238E27FC236}">
                <a16:creationId xmlns:a16="http://schemas.microsoft.com/office/drawing/2014/main" id="{65A65F36-7E1E-44BC-C934-214BB6B3B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996"/>
            <a:ext cx="789410" cy="914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D99D13-921A-37FF-7674-593CD56D5B46}"/>
              </a:ext>
            </a:extLst>
          </p:cNvPr>
          <p:cNvCxnSpPr>
            <a:cxnSpLocks/>
          </p:cNvCxnSpPr>
          <p:nvPr/>
        </p:nvCxnSpPr>
        <p:spPr>
          <a:xfrm>
            <a:off x="685800" y="1600200"/>
            <a:ext cx="381000" cy="10358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65D3B5-3334-8375-3C08-17605514E7A5}"/>
              </a:ext>
            </a:extLst>
          </p:cNvPr>
          <p:cNvCxnSpPr>
            <a:cxnSpLocks/>
          </p:cNvCxnSpPr>
          <p:nvPr/>
        </p:nvCxnSpPr>
        <p:spPr>
          <a:xfrm>
            <a:off x="1905000" y="1828800"/>
            <a:ext cx="0" cy="18288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87F202-32B8-005B-0914-7CC3775C0C06}"/>
              </a:ext>
            </a:extLst>
          </p:cNvPr>
          <p:cNvCxnSpPr>
            <a:cxnSpLocks/>
          </p:cNvCxnSpPr>
          <p:nvPr/>
        </p:nvCxnSpPr>
        <p:spPr>
          <a:xfrm>
            <a:off x="4572000" y="1600200"/>
            <a:ext cx="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7538FE-D5C3-8318-267D-9826D80DBEAA}"/>
              </a:ext>
            </a:extLst>
          </p:cNvPr>
          <p:cNvCxnSpPr>
            <a:cxnSpLocks/>
          </p:cNvCxnSpPr>
          <p:nvPr/>
        </p:nvCxnSpPr>
        <p:spPr>
          <a:xfrm>
            <a:off x="4572000" y="1600200"/>
            <a:ext cx="5334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48A2E4-2E6B-80E6-5F88-ED9A2B2BEADD}"/>
              </a:ext>
            </a:extLst>
          </p:cNvPr>
          <p:cNvCxnSpPr>
            <a:cxnSpLocks/>
          </p:cNvCxnSpPr>
          <p:nvPr/>
        </p:nvCxnSpPr>
        <p:spPr>
          <a:xfrm>
            <a:off x="5562600" y="1941731"/>
            <a:ext cx="152400" cy="80146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2A4AECC-DB8D-2C08-C17C-CBBC8DDB6A16}"/>
              </a:ext>
            </a:extLst>
          </p:cNvPr>
          <p:cNvSpPr txBox="1"/>
          <p:nvPr/>
        </p:nvSpPr>
        <p:spPr>
          <a:xfrm>
            <a:off x="685800" y="6356350"/>
            <a:ext cx="518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Documentation: </a:t>
            </a:r>
            <a:r>
              <a:rPr lang="en-CA" sz="1400" dirty="0">
                <a:hlinkClick r:id="rId4"/>
              </a:rPr>
              <a:t>https://sfirke.github.io/janitor/</a:t>
            </a:r>
            <a:r>
              <a:rPr lang="en-CA" sz="14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D3625A-D17F-56AD-BDCF-2E85EE5B699B}"/>
              </a:ext>
            </a:extLst>
          </p:cNvPr>
          <p:cNvSpPr txBox="1"/>
          <p:nvPr/>
        </p:nvSpPr>
        <p:spPr>
          <a:xfrm>
            <a:off x="685800" y="5257800"/>
            <a:ext cx="7772400" cy="646331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library(janitor)</a:t>
            </a:r>
          </a:p>
          <a:p>
            <a:r>
              <a:rPr lang="en-CA" dirty="0"/>
              <a:t>Data &lt;- </a:t>
            </a:r>
            <a:r>
              <a:rPr lang="en-CA" dirty="0" err="1"/>
              <a:t>read_excel</a:t>
            </a:r>
            <a:r>
              <a:rPr lang="en-CA" dirty="0"/>
              <a:t>(dirty.xlsx) |&gt; </a:t>
            </a:r>
            <a:r>
              <a:rPr lang="en-CA" dirty="0" err="1"/>
              <a:t>clean_names</a:t>
            </a:r>
            <a:r>
              <a:rPr lang="en-CA" dirty="0"/>
              <a:t>() |&gt; </a:t>
            </a:r>
            <a:r>
              <a:rPr lang="en-CA" dirty="0" err="1"/>
              <a:t>remove_empty</a:t>
            </a:r>
            <a:r>
              <a:rPr lang="en-CA" dirty="0"/>
              <a:t>() |&gt;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2AD04-7BA3-42B8-142B-E50C71A6F868}"/>
              </a:ext>
            </a:extLst>
          </p:cNvPr>
          <p:cNvSpPr txBox="1"/>
          <p:nvPr/>
        </p:nvSpPr>
        <p:spPr>
          <a:xfrm>
            <a:off x="3581400" y="15253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Weird dates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D040BD-F0AE-A11F-42C6-AA9AFE8A0A9A}"/>
              </a:ext>
            </a:extLst>
          </p:cNvPr>
          <p:cNvCxnSpPr/>
          <p:nvPr/>
        </p:nvCxnSpPr>
        <p:spPr>
          <a:xfrm>
            <a:off x="3886200" y="2118127"/>
            <a:ext cx="152400" cy="51792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626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7C83-3EEB-4BC5-A355-9301F75F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lubridate</a:t>
            </a:r>
            <a:r>
              <a:rPr lang="en-US" dirty="0"/>
              <a:t>: Dates &amp; times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87810-C283-4C4B-AE44-996C795B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B498D-E75B-4000-99FB-51353A7F56F3}"/>
              </a:ext>
            </a:extLst>
          </p:cNvPr>
          <p:cNvSpPr txBox="1"/>
          <p:nvPr/>
        </p:nvSpPr>
        <p:spPr>
          <a:xfrm>
            <a:off x="304800" y="6229123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 more at: </a:t>
            </a:r>
            <a:r>
              <a:rPr lang="en-US" dirty="0">
                <a:hlinkClick r:id="rId2"/>
              </a:rPr>
              <a:t>http://lubridate.tidyverse.org</a:t>
            </a:r>
            <a:r>
              <a:rPr lang="en-US" dirty="0"/>
              <a:t>  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BEB659-75AE-43FD-96AE-50B43753A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2" y="248658"/>
            <a:ext cx="710469" cy="82296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55C0FAD-FF6A-468B-93DA-BEBC6A930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7" y="1328679"/>
            <a:ext cx="4306122" cy="472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EC550-0B69-4C21-885E-94807D79A44D}"/>
              </a:ext>
            </a:extLst>
          </p:cNvPr>
          <p:cNvSpPr txBox="1"/>
          <p:nvPr/>
        </p:nvSpPr>
        <p:spPr>
          <a:xfrm>
            <a:off x="5005913" y="2433459"/>
            <a:ext cx="3680887" cy="3662541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# parse dates in various formats</a:t>
            </a:r>
          </a:p>
          <a:p>
            <a:r>
              <a:rPr lang="en-US" sz="14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ymd</a:t>
            </a:r>
            <a:r>
              <a:rPr lang="en-US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("20210604")</a:t>
            </a:r>
          </a:p>
          <a:p>
            <a:r>
              <a:rPr lang="en-US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#&gt; [1] "2021-06-04"</a:t>
            </a:r>
          </a:p>
          <a:p>
            <a:r>
              <a:rPr lang="en-US" sz="14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mdy</a:t>
            </a:r>
            <a:r>
              <a:rPr lang="en-US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("06-04-2021")</a:t>
            </a:r>
          </a:p>
          <a:p>
            <a:r>
              <a:rPr lang="en-US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#&gt; [1] "2021-06-04"</a:t>
            </a:r>
          </a:p>
          <a:p>
            <a:r>
              <a:rPr lang="en-US" sz="14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dmy</a:t>
            </a:r>
            <a:r>
              <a:rPr lang="en-US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("04/06/2021")</a:t>
            </a:r>
          </a:p>
          <a:p>
            <a:r>
              <a:rPr lang="en-US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#&gt; [1] "2021-06-04"</a:t>
            </a:r>
          </a:p>
          <a:p>
            <a:endParaRPr lang="en-US" sz="1600" dirty="0"/>
          </a:p>
          <a:p>
            <a:r>
              <a:rPr lang="en-US" sz="1200" dirty="0">
                <a:solidFill>
                  <a:srgbClr val="00B050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# extract date components</a:t>
            </a:r>
          </a:p>
          <a:p>
            <a:r>
              <a:rPr lang="en-US" sz="12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minard_bday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 &lt;- </a:t>
            </a:r>
            <a:r>
              <a:rPr lang="en-US" sz="12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ymd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("1781-03-27")</a:t>
            </a:r>
          </a:p>
          <a:p>
            <a:r>
              <a:rPr lang="en-US" sz="1200" dirty="0">
                <a:highlight>
                  <a:srgbClr val="FFFF00"/>
                </a:highlight>
                <a:latin typeface="Fira Code" pitchFamily="1" charset="0"/>
                <a:ea typeface="Fira Code" pitchFamily="1" charset="0"/>
                <a:cs typeface="Fira Code" pitchFamily="1" charset="0"/>
              </a:rPr>
              <a:t>year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</a:t>
            </a:r>
            <a:r>
              <a:rPr lang="en-US" sz="12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minard_bday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)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#&gt; [1] 1781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month.name[</a:t>
            </a:r>
            <a:r>
              <a:rPr lang="en-US" sz="1200" dirty="0">
                <a:highlight>
                  <a:srgbClr val="FFFF00"/>
                </a:highlight>
                <a:latin typeface="Fira Code" pitchFamily="1" charset="0"/>
                <a:ea typeface="Fira Code" pitchFamily="1" charset="0"/>
                <a:cs typeface="Fira Code" pitchFamily="1" charset="0"/>
              </a:rPr>
              <a:t>month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</a:t>
            </a:r>
            <a:r>
              <a:rPr lang="en-US" sz="12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minard_bday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)]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#&gt; [1] "March"</a:t>
            </a:r>
          </a:p>
          <a:p>
            <a:endParaRPr lang="en-US" sz="1200" dirty="0">
              <a:latin typeface="Fira Code" pitchFamily="1" charset="0"/>
              <a:ea typeface="Fira Code" pitchFamily="1" charset="0"/>
              <a:cs typeface="Fira Code" pitchFamily="1" charset="0"/>
            </a:endParaRPr>
          </a:p>
          <a:p>
            <a:r>
              <a:rPr lang="en-US" sz="1200" dirty="0">
                <a:solidFill>
                  <a:srgbClr val="00B050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# date arithmetic: how old is Minard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?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year(today()) - year(</a:t>
            </a:r>
            <a:r>
              <a:rPr lang="en-US" sz="12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minard_bday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)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#&gt; [1] 244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8A273-8BA5-BC51-1E24-44F2313B5575}"/>
              </a:ext>
            </a:extLst>
          </p:cNvPr>
          <p:cNvSpPr txBox="1"/>
          <p:nvPr/>
        </p:nvSpPr>
        <p:spPr>
          <a:xfrm>
            <a:off x="4800600" y="1328679"/>
            <a:ext cx="3886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Dates &amp; times come in so many forms!</a:t>
            </a:r>
          </a:p>
        </p:txBody>
      </p:sp>
    </p:spTree>
    <p:extLst>
      <p:ext uri="{BB962C8B-B14F-4D97-AF65-F5344CB8AC3E}">
        <p14:creationId xmlns:p14="http://schemas.microsoft.com/office/powerpoint/2010/main" val="1437263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9734-3629-4753-B633-DE893BD7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stringr</a:t>
            </a:r>
            <a:r>
              <a:rPr lang="en-US" dirty="0"/>
              <a:t>: Manipulating strings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54C4B2-4447-4D04-B772-D136F69E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296D1-8778-4DD4-A449-6E19B6815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24" y="1143000"/>
            <a:ext cx="6590476" cy="2457143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36FE6B32-0559-443D-9444-41B613189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1"/>
          <a:stretch/>
        </p:blipFill>
        <p:spPr>
          <a:xfrm>
            <a:off x="981905" y="3653877"/>
            <a:ext cx="6638095" cy="27133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0CF4C2-6C68-48B0-BB55-E81AB0D732AF}"/>
              </a:ext>
            </a:extLst>
          </p:cNvPr>
          <p:cNvSpPr/>
          <p:nvPr/>
        </p:nvSpPr>
        <p:spPr>
          <a:xfrm>
            <a:off x="762000" y="6470620"/>
            <a:ext cx="37580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 more at: </a:t>
            </a:r>
            <a:r>
              <a:rPr lang="en-US" sz="1600" dirty="0">
                <a:hlinkClick r:id="rId4"/>
              </a:rPr>
              <a:t>http://stringr.tidyverse.org</a:t>
            </a:r>
            <a:r>
              <a:rPr lang="en-US" sz="1600" dirty="0"/>
              <a:t>  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C6F7E5D-9475-499F-8C8E-1479CE30F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6" y="243840"/>
            <a:ext cx="71073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8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F3479A-41F3-72E1-7234-4B21EEB2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B1F5B8-E55C-742C-5B0A-B54FCDA4CFDD}"/>
              </a:ext>
            </a:extLst>
          </p:cNvPr>
          <p:cNvSpPr txBox="1"/>
          <p:nvPr/>
        </p:nvSpPr>
        <p:spPr>
          <a:xfrm>
            <a:off x="457200" y="609600"/>
            <a:ext cx="4572000" cy="5693866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library(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stringr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)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x &lt;- c("house", "car", "plant", "telephone", "arm chair")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print(x)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[1] "house"     "car"       "plant"     "telephone" "arm chair"</a:t>
            </a:r>
          </a:p>
          <a:p>
            <a:endParaRPr lang="en-CA" sz="1400" dirty="0">
              <a:ea typeface="Fira Code" pitchFamily="1" charset="0"/>
              <a:cs typeface="Fira Code" pitchFamily="1" charset="0"/>
            </a:endParaRP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# how many letters?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str_length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(x)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[1] 5 3 5 9 9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 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# detecting characters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str_detect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(x, "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ar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")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[1] FALSE  TRUE FALSE 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FALSE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  TRUE</a:t>
            </a:r>
          </a:p>
          <a:p>
            <a:endParaRPr lang="en-CA" sz="1400" dirty="0">
              <a:ea typeface="Fira Code" pitchFamily="1" charset="0"/>
              <a:cs typeface="Fira Code" pitchFamily="1" charset="0"/>
            </a:endParaRP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# which ones match?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x[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str_detect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(x, "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ar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")]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[1] "car"       "arm chair“</a:t>
            </a:r>
          </a:p>
          <a:p>
            <a:endParaRPr lang="en-CA" sz="1400" dirty="0">
              <a:ea typeface="Fira Code" pitchFamily="1" charset="0"/>
              <a:cs typeface="Fira Code" pitchFamily="1" charset="0"/>
            </a:endParaRP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# replacing characters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str_replace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(x, "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ar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", "**")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[1] "house"     "c**"       "plant"     "telephone" "**m chair"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x |&gt; 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str_replace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("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ar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", "**")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[1] "house"     "c**"       "plant"     "telephone" "**m chair"</a:t>
            </a:r>
          </a:p>
          <a:p>
            <a:endParaRPr lang="en-CA" sz="1400" dirty="0">
              <a:ea typeface="Fira Code" pitchFamily="1" charset="0"/>
              <a:cs typeface="Fira Code" pitchFamily="1" charset="0"/>
            </a:endParaRP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# regular expressions: find vowels [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aeiou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]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&gt; 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str_replace_all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(x, "[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aeiou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]", "_")</a:t>
            </a:r>
          </a:p>
          <a:p>
            <a:r>
              <a:rPr lang="en-CA" sz="1400" dirty="0">
                <a:ea typeface="Fira Code" pitchFamily="1" charset="0"/>
                <a:cs typeface="Fira Code" pitchFamily="1" charset="0"/>
              </a:rPr>
              <a:t>[1] "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h__s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_"     "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c_r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"       "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pl_nt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"     "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t_l_ph_n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_" "_rm </a:t>
            </a:r>
            <a:r>
              <a:rPr lang="en-CA" sz="1400" dirty="0" err="1">
                <a:ea typeface="Fira Code" pitchFamily="1" charset="0"/>
                <a:cs typeface="Fira Code" pitchFamily="1" charset="0"/>
              </a:rPr>
              <a:t>ch</a:t>
            </a:r>
            <a:r>
              <a:rPr lang="en-CA" sz="1400" dirty="0">
                <a:ea typeface="Fira Code" pitchFamily="1" charset="0"/>
                <a:cs typeface="Fira Code" pitchFamily="1" charset="0"/>
              </a:rPr>
              <a:t>__r"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1E0BE-0E63-1B2D-2DDB-2EE41140A965}"/>
              </a:ext>
            </a:extLst>
          </p:cNvPr>
          <p:cNvSpPr txBox="1"/>
          <p:nvPr/>
        </p:nvSpPr>
        <p:spPr>
          <a:xfrm>
            <a:off x="4419600" y="1905000"/>
            <a:ext cx="4648200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/>
              <a:t>&gt; </a:t>
            </a:r>
            <a:r>
              <a:rPr lang="en-CA" sz="1400" dirty="0" err="1"/>
              <a:t>str_to_upper</a:t>
            </a:r>
            <a:r>
              <a:rPr lang="en-CA" sz="1400" dirty="0"/>
              <a:t>(x)</a:t>
            </a:r>
          </a:p>
          <a:p>
            <a:r>
              <a:rPr lang="en-CA" sz="1400" dirty="0"/>
              <a:t>[1] "HOUSE"     "CAR"       "PLANT"     "TELEPHONE" "ARM CHAIR"</a:t>
            </a:r>
          </a:p>
          <a:p>
            <a:r>
              <a:rPr lang="en-CA" sz="1400" dirty="0"/>
              <a:t>&gt; </a:t>
            </a:r>
            <a:r>
              <a:rPr lang="en-CA" sz="1400" dirty="0" err="1"/>
              <a:t>str_to_sentence</a:t>
            </a:r>
            <a:r>
              <a:rPr lang="en-CA" sz="1400" dirty="0"/>
              <a:t>(x)</a:t>
            </a:r>
          </a:p>
          <a:p>
            <a:r>
              <a:rPr lang="en-CA" sz="1400" dirty="0"/>
              <a:t>[1] "House"     "Car"       "Plant"     "Telephone" "Arm chair"</a:t>
            </a:r>
          </a:p>
          <a:p>
            <a:r>
              <a:rPr lang="en-CA" sz="1400" dirty="0"/>
              <a:t>&gt; </a:t>
            </a:r>
            <a:r>
              <a:rPr lang="en-CA" sz="1400" dirty="0" err="1"/>
              <a:t>str_to_title</a:t>
            </a:r>
            <a:r>
              <a:rPr lang="en-CA" sz="1400" dirty="0"/>
              <a:t>(x)</a:t>
            </a:r>
          </a:p>
          <a:p>
            <a:r>
              <a:rPr lang="en-CA" sz="1400" dirty="0"/>
              <a:t>[1] "House"     "Car"       "Plant"     "Telephone" "Arm Chair"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D73DE39-C957-A312-33E9-1E85482E85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62" y="304800"/>
            <a:ext cx="710738" cy="822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4DE6CC-BE34-5439-D1E7-DB63C54AA787}"/>
              </a:ext>
            </a:extLst>
          </p:cNvPr>
          <p:cNvSpPr txBox="1"/>
          <p:nvPr/>
        </p:nvSpPr>
        <p:spPr>
          <a:xfrm>
            <a:off x="5410200" y="1524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Changing case</a:t>
            </a:r>
          </a:p>
        </p:txBody>
      </p:sp>
    </p:spTree>
    <p:extLst>
      <p:ext uri="{BB962C8B-B14F-4D97-AF65-F5344CB8AC3E}">
        <p14:creationId xmlns:p14="http://schemas.microsoft.com/office/powerpoint/2010/main" val="378301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E1F5F-61D7-BB8F-923F-AC7FC348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glue: Interpolating strings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41C69-5553-F824-ECD4-AEA14143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A white and orange glue bottle&#10;&#10;Description automatically generated">
            <a:extLst>
              <a:ext uri="{FF2B5EF4-FFF2-40B4-BE49-F238E27FC236}">
                <a16:creationId xmlns:a16="http://schemas.microsoft.com/office/drawing/2014/main" id="{C737F54E-AB7D-694A-4347-ECBE22290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1845"/>
            <a:ext cx="620328" cy="715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DF34BA-631F-DF5E-536C-35F916A1A42F}"/>
              </a:ext>
            </a:extLst>
          </p:cNvPr>
          <p:cNvSpPr txBox="1"/>
          <p:nvPr/>
        </p:nvSpPr>
        <p:spPr>
          <a:xfrm>
            <a:off x="457200" y="1219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 common problem: Interpolating the </a:t>
            </a:r>
            <a:r>
              <a:rPr lang="en-CA" dirty="0">
                <a:solidFill>
                  <a:srgbClr val="0070C0"/>
                </a:solidFill>
              </a:rPr>
              <a:t>values</a:t>
            </a:r>
            <a:r>
              <a:rPr lang="en-CA" dirty="0"/>
              <a:t> of variables into a text </a:t>
            </a:r>
            <a:r>
              <a:rPr lang="en-CA" dirty="0">
                <a:solidFill>
                  <a:srgbClr val="0070C0"/>
                </a:solidFill>
              </a:rPr>
              <a:t>string.</a:t>
            </a:r>
          </a:p>
          <a:p>
            <a:r>
              <a:rPr lang="en-CA" dirty="0">
                <a:solidFill>
                  <a:schemeClr val="bg2">
                    <a:lumMod val="50000"/>
                  </a:schemeClr>
                </a:solidFill>
              </a:rPr>
              <a:t>glue</a:t>
            </a:r>
            <a:r>
              <a:rPr lang="en-CA" dirty="0"/>
              <a:t> does this by embedding R expressions in {curly braces} which are evaluated and inserted into the argument string.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C2551-836F-01BC-B15D-1A8233D1A52B}"/>
              </a:ext>
            </a:extLst>
          </p:cNvPr>
          <p:cNvSpPr txBox="1"/>
          <p:nvPr/>
        </p:nvSpPr>
        <p:spPr>
          <a:xfrm>
            <a:off x="457200" y="2304871"/>
            <a:ext cx="3962400" cy="101566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library(glue)</a:t>
            </a:r>
          </a:p>
          <a:p>
            <a:r>
              <a:rPr lang="en-CA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name &lt;- “Michael“; food &lt;- “pizza”</a:t>
            </a:r>
          </a:p>
          <a:p>
            <a:r>
              <a:rPr lang="en-CA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glue('My name is {name}. I like {food}.')</a:t>
            </a:r>
          </a:p>
          <a:p>
            <a:r>
              <a:rPr lang="en-CA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#&gt; My name is Michael. I like pizza.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1384A-2D1F-7B7F-9F69-494770D26AE1}"/>
              </a:ext>
            </a:extLst>
          </p:cNvPr>
          <p:cNvSpPr txBox="1"/>
          <p:nvPr/>
        </p:nvSpPr>
        <p:spPr>
          <a:xfrm>
            <a:off x="457200" y="4237672"/>
            <a:ext cx="8153400" cy="138499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head(mtcars,4) |&gt; </a:t>
            </a:r>
          </a:p>
          <a:p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        </a:t>
            </a:r>
            <a:r>
              <a:rPr lang="en-CA" sz="14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glue_data</a:t>
            </a:r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("{</a:t>
            </a:r>
            <a:r>
              <a:rPr lang="en-CA" sz="14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rownames</a:t>
            </a:r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(.)} has {hp} hp &amp; {</a:t>
            </a:r>
            <a:r>
              <a:rPr lang="en-CA" sz="14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cyl</a:t>
            </a:r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} cylinders")</a:t>
            </a:r>
          </a:p>
          <a:p>
            <a:r>
              <a:rPr lang="en-CA" sz="1400" kern="1200" dirty="0">
                <a:solidFill>
                  <a:srgbClr val="000000"/>
                </a:solidFill>
                <a:effectLst/>
                <a:latin typeface="Fira Code" pitchFamily="1" charset="0"/>
                <a:ea typeface="Fira Code" pitchFamily="1" charset="0"/>
                <a:cs typeface="Fira Code" pitchFamily="1" charset="0"/>
              </a:rPr>
              <a:t>#&gt; </a:t>
            </a:r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Mazda RX4 has 110 hp &amp; 6 cylinders</a:t>
            </a:r>
          </a:p>
          <a:p>
            <a:r>
              <a:rPr lang="en-CA" sz="1400" kern="1200" dirty="0">
                <a:solidFill>
                  <a:srgbClr val="000000"/>
                </a:solidFill>
                <a:effectLst/>
                <a:latin typeface="Fira Code" pitchFamily="1" charset="0"/>
                <a:ea typeface="Fira Code" pitchFamily="1" charset="0"/>
                <a:cs typeface="Fira Code" pitchFamily="1" charset="0"/>
              </a:rPr>
              <a:t>#&gt; </a:t>
            </a:r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Mazda RX4 Wag has 110 hp &amp; 6 cylinders</a:t>
            </a:r>
          </a:p>
          <a:p>
            <a:r>
              <a:rPr lang="en-CA" sz="1400" kern="1200" dirty="0">
                <a:solidFill>
                  <a:srgbClr val="000000"/>
                </a:solidFill>
                <a:effectLst/>
                <a:latin typeface="Fira Code" pitchFamily="1" charset="0"/>
                <a:ea typeface="Fira Code" pitchFamily="1" charset="0"/>
                <a:cs typeface="Fira Code" pitchFamily="1" charset="0"/>
              </a:rPr>
              <a:t>#&gt; </a:t>
            </a:r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Datsun 710 has 93 hp &amp; 4 cylinders</a:t>
            </a:r>
          </a:p>
          <a:p>
            <a:r>
              <a:rPr lang="en-CA" sz="1400" kern="1200" dirty="0">
                <a:solidFill>
                  <a:srgbClr val="000000"/>
                </a:solidFill>
                <a:effectLst/>
                <a:latin typeface="Fira Code" pitchFamily="1" charset="0"/>
                <a:ea typeface="Fira Code" pitchFamily="1" charset="0"/>
                <a:cs typeface="Fira Code" pitchFamily="1" charset="0"/>
              </a:rPr>
              <a:t>#&gt; </a:t>
            </a:r>
            <a:r>
              <a:rPr lang="en-CA" sz="1400" dirty="0">
                <a:latin typeface="Fira Code" pitchFamily="1" charset="0"/>
                <a:ea typeface="Fira Code" pitchFamily="1" charset="0"/>
                <a:cs typeface="Fira Code" pitchFamily="1" charset="0"/>
              </a:rPr>
              <a:t>Hornet 4 Drive has 110 hp &amp; 6 cylinders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B04B8-88A7-FCE6-0D26-CF46889A1059}"/>
              </a:ext>
            </a:extLst>
          </p:cNvPr>
          <p:cNvSpPr txBox="1"/>
          <p:nvPr/>
        </p:nvSpPr>
        <p:spPr>
          <a:xfrm>
            <a:off x="457200" y="3667541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glue_data</a:t>
            </a:r>
            <a:r>
              <a:rPr lang="en-CA" dirty="0"/>
              <a:t>() is useful with pipes and data frames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AE460-043C-909B-13AE-FF6824585471}"/>
              </a:ext>
            </a:extLst>
          </p:cNvPr>
          <p:cNvSpPr txBox="1"/>
          <p:nvPr/>
        </p:nvSpPr>
        <p:spPr>
          <a:xfrm>
            <a:off x="457200" y="635635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NB: paste() is the base-R version. glue() is much more powerful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F4E018-BE9A-9AB3-37C4-2777FA093A2F}"/>
              </a:ext>
            </a:extLst>
          </p:cNvPr>
          <p:cNvGrpSpPr/>
          <p:nvPr/>
        </p:nvGrpSpPr>
        <p:grpSpPr>
          <a:xfrm>
            <a:off x="4572000" y="1961744"/>
            <a:ext cx="4038600" cy="1512678"/>
            <a:chOff x="4572000" y="1961744"/>
            <a:chExt cx="4038600" cy="15126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C1C624-28FE-256B-BCF7-28041B772709}"/>
                </a:ext>
              </a:extLst>
            </p:cNvPr>
            <p:cNvSpPr txBox="1"/>
            <p:nvPr/>
          </p:nvSpPr>
          <p:spPr>
            <a:xfrm>
              <a:off x="4572000" y="2304871"/>
              <a:ext cx="4038600" cy="1169551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1400" dirty="0">
                  <a:latin typeface="Fira Code" pitchFamily="1" charset="0"/>
                  <a:ea typeface="Fira Code" pitchFamily="1" charset="0"/>
                  <a:cs typeface="Fira Code" pitchFamily="1" charset="0"/>
                </a:rPr>
                <a:t>&gt; food &lt;- c("pizza", "burgers")</a:t>
              </a:r>
            </a:p>
            <a:p>
              <a:r>
                <a:rPr lang="en-CA" sz="1400" dirty="0">
                  <a:latin typeface="Fira Code" pitchFamily="1" charset="0"/>
                  <a:ea typeface="Fira Code" pitchFamily="1" charset="0"/>
                  <a:cs typeface="Fira Code" pitchFamily="1" charset="0"/>
                </a:rPr>
                <a:t>&gt; glue('My name is {name}. I like {food}.')</a:t>
              </a:r>
            </a:p>
            <a:p>
              <a:r>
                <a:rPr lang="en-CA" sz="1400" dirty="0">
                  <a:latin typeface="Fira Code" pitchFamily="1" charset="0"/>
                  <a:ea typeface="Fira Code" pitchFamily="1" charset="0"/>
                  <a:cs typeface="Fira Code" pitchFamily="1" charset="0"/>
                </a:rPr>
                <a:t>My name is Michael. I like pizza.</a:t>
              </a:r>
            </a:p>
            <a:p>
              <a:r>
                <a:rPr lang="en-CA" sz="1400" dirty="0">
                  <a:latin typeface="Fira Code" pitchFamily="1" charset="0"/>
                  <a:ea typeface="Fira Code" pitchFamily="1" charset="0"/>
                  <a:cs typeface="Fira Code" pitchFamily="1" charset="0"/>
                </a:rPr>
                <a:t>My name is Michael. I like burgers.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3C031-5F75-E412-BF98-1AF0B4DE21D4}"/>
                </a:ext>
              </a:extLst>
            </p:cNvPr>
            <p:cNvSpPr txBox="1"/>
            <p:nvPr/>
          </p:nvSpPr>
          <p:spPr>
            <a:xfrm>
              <a:off x="4572000" y="1961744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glue is vectorized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9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0ED74-EF47-49C0-A18F-4D4E5FBD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forcats</a:t>
            </a:r>
            <a:r>
              <a:rPr lang="en-US" dirty="0"/>
              <a:t>: Working with factors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EC484A-457F-42D6-976C-2FF04531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27BD24B-3A25-48A2-9572-00300D093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5" y="1941731"/>
            <a:ext cx="7056851" cy="4229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D21AC-93ED-40AC-AFBE-85F2B843A38B}"/>
              </a:ext>
            </a:extLst>
          </p:cNvPr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represents categorical variables as </a:t>
            </a:r>
            <a:r>
              <a:rPr lang="en-US" dirty="0">
                <a:solidFill>
                  <a:srgbClr val="0070C0"/>
                </a:solidFill>
              </a:rPr>
              <a:t>factors</a:t>
            </a:r>
            <a:r>
              <a:rPr lang="en-US" dirty="0"/>
              <a:t>, useful for analysis (e.g., ANOVA)</a:t>
            </a:r>
          </a:p>
          <a:p>
            <a:r>
              <a:rPr lang="en-US" dirty="0"/>
              <a:t>In graphics, we often want to </a:t>
            </a:r>
            <a:r>
              <a:rPr lang="en-US" dirty="0">
                <a:solidFill>
                  <a:srgbClr val="0070C0"/>
                </a:solidFill>
              </a:rPr>
              <a:t>recode</a:t>
            </a:r>
            <a:r>
              <a:rPr lang="en-US" dirty="0"/>
              <a:t> levels or </a:t>
            </a:r>
            <a:r>
              <a:rPr lang="en-US" dirty="0">
                <a:solidFill>
                  <a:srgbClr val="0070C0"/>
                </a:solidFill>
              </a:rPr>
              <a:t>reorder</a:t>
            </a:r>
            <a:r>
              <a:rPr lang="en-US" dirty="0"/>
              <a:t> them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8DF86-5C00-4064-84EE-00C52079E8D7}"/>
              </a:ext>
            </a:extLst>
          </p:cNvPr>
          <p:cNvSpPr/>
          <p:nvPr/>
        </p:nvSpPr>
        <p:spPr>
          <a:xfrm>
            <a:off x="457200" y="6288647"/>
            <a:ext cx="4265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Learn more at: </a:t>
            </a:r>
            <a:r>
              <a:rPr lang="en-US" dirty="0">
                <a:hlinkClick r:id="rId3"/>
              </a:rPr>
              <a:t>http://forcats.tidyverse.org</a:t>
            </a:r>
            <a:r>
              <a:rPr lang="en-US" dirty="0"/>
              <a:t>  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20B9FF4-AF27-4D53-BFE4-B0B12267B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"/>
            <a:ext cx="819302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5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6B3D91-9EB0-0136-8C7D-E6028AF0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A537B6-0D82-9AF4-E118-1B22AE869E74}"/>
              </a:ext>
            </a:extLst>
          </p:cNvPr>
          <p:cNvSpPr txBox="1"/>
          <p:nvPr/>
        </p:nvSpPr>
        <p:spPr>
          <a:xfrm>
            <a:off x="457200" y="228600"/>
            <a:ext cx="4876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&gt; str(survey)</a:t>
            </a:r>
          </a:p>
          <a:p>
            <a:r>
              <a:rPr lang="en-CA" sz="1400" dirty="0"/>
              <a:t>'</a:t>
            </a:r>
            <a:r>
              <a:rPr lang="en-CA" sz="1400" dirty="0" err="1"/>
              <a:t>data.frame</a:t>
            </a:r>
            <a:r>
              <a:rPr lang="en-CA" sz="1400" dirty="0"/>
              <a:t>':	200 obs. of  3 variables:</a:t>
            </a:r>
          </a:p>
          <a:p>
            <a:r>
              <a:rPr lang="en-CA" sz="1400" dirty="0"/>
              <a:t> $ marital: Factor w/ 5 levels "</a:t>
            </a:r>
            <a:r>
              <a:rPr lang="en-CA" sz="1400" dirty="0" err="1"/>
              <a:t>divorced","married</a:t>
            </a:r>
            <a:r>
              <a:rPr lang="en-CA" sz="1400" dirty="0"/>
              <a:t>",..: 2 4 2 2 2 ...</a:t>
            </a:r>
          </a:p>
          <a:p>
            <a:r>
              <a:rPr lang="en-CA" sz="1400" dirty="0"/>
              <a:t> $ party  : Factor w/ 4 levels "</a:t>
            </a:r>
            <a:r>
              <a:rPr lang="en-CA" sz="1400" dirty="0" err="1"/>
              <a:t>Green","Lib</a:t>
            </a:r>
            <a:r>
              <a:rPr lang="en-CA" sz="1400" dirty="0"/>
              <a:t>",..: 3 4 2 2 4 ...</a:t>
            </a:r>
          </a:p>
          <a:p>
            <a:r>
              <a:rPr lang="en-CA" sz="1400" dirty="0"/>
              <a:t> $ age    : num  33.5 24 31 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FC0F5-A6D8-7A8B-442A-FF83633492B8}"/>
              </a:ext>
            </a:extLst>
          </p:cNvPr>
          <p:cNvSpPr txBox="1"/>
          <p:nvPr/>
        </p:nvSpPr>
        <p:spPr>
          <a:xfrm>
            <a:off x="457200" y="1676400"/>
            <a:ext cx="4114800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rgbClr val="00B050"/>
                </a:solidFill>
              </a:rPr>
              <a:t># default: Alpha order</a:t>
            </a:r>
          </a:p>
          <a:p>
            <a:r>
              <a:rPr lang="en-CA" sz="1600" dirty="0" err="1"/>
              <a:t>ggplot</a:t>
            </a:r>
            <a:r>
              <a:rPr lang="en-CA" sz="1600" dirty="0"/>
              <a:t>(survey, </a:t>
            </a:r>
            <a:r>
              <a:rPr lang="en-CA" sz="1600" dirty="0" err="1"/>
              <a:t>aes</a:t>
            </a:r>
            <a:r>
              <a:rPr lang="en-CA" sz="1600" dirty="0"/>
              <a:t>(x= party, </a:t>
            </a:r>
            <a:r>
              <a:rPr lang="en-CA" sz="1600" dirty="0">
                <a:highlight>
                  <a:srgbClr val="FFFF00"/>
                </a:highlight>
              </a:rPr>
              <a:t>fill = party</a:t>
            </a:r>
            <a:r>
              <a:rPr lang="en-CA" sz="1600" dirty="0"/>
              <a:t>)) +    </a:t>
            </a:r>
          </a:p>
          <a:p>
            <a:r>
              <a:rPr lang="en-CA" sz="1600" dirty="0"/>
              <a:t>    </a:t>
            </a:r>
            <a:r>
              <a:rPr lang="en-CA" sz="1600" dirty="0" err="1"/>
              <a:t>geom_bar</a:t>
            </a:r>
            <a:r>
              <a:rPr lang="en-CA" sz="1600" dirty="0"/>
              <a:t>() + </a:t>
            </a:r>
            <a:r>
              <a:rPr lang="en-CA" sz="1600" dirty="0" err="1"/>
              <a:t>coord_flip</a:t>
            </a:r>
            <a:r>
              <a:rPr lang="en-CA" sz="1600" dirty="0"/>
              <a:t>()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BD502E-9954-6D7B-63A0-8365BB42C227}"/>
              </a:ext>
            </a:extLst>
          </p:cNvPr>
          <p:cNvSpPr txBox="1"/>
          <p:nvPr/>
        </p:nvSpPr>
        <p:spPr>
          <a:xfrm>
            <a:off x="533400" y="3124200"/>
            <a:ext cx="4038600" cy="107721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rgbClr val="00B050"/>
                </a:solidFill>
              </a:rPr>
              <a:t># reorder by frequency</a:t>
            </a:r>
          </a:p>
          <a:p>
            <a:r>
              <a:rPr lang="en-CA" sz="1600" dirty="0"/>
              <a:t>survey |&gt;  mutate(party=</a:t>
            </a:r>
            <a:r>
              <a:rPr lang="en-CA" sz="1600" dirty="0" err="1">
                <a:highlight>
                  <a:srgbClr val="FFFF00"/>
                </a:highlight>
              </a:rPr>
              <a:t>fct_infreq</a:t>
            </a:r>
            <a:r>
              <a:rPr lang="en-CA" sz="1600" dirty="0"/>
              <a:t>(party)) |&gt;  </a:t>
            </a:r>
          </a:p>
          <a:p>
            <a:r>
              <a:rPr lang="en-CA" sz="1600" dirty="0"/>
              <a:t>   </a:t>
            </a:r>
            <a:r>
              <a:rPr lang="en-CA" sz="1600" dirty="0" err="1"/>
              <a:t>ggplot</a:t>
            </a:r>
            <a:r>
              <a:rPr lang="en-CA" sz="1600" dirty="0"/>
              <a:t>(</a:t>
            </a:r>
            <a:r>
              <a:rPr lang="en-CA" sz="1600" dirty="0" err="1"/>
              <a:t>aes</a:t>
            </a:r>
            <a:r>
              <a:rPr lang="en-CA" sz="1600" dirty="0"/>
              <a:t>(x= party, fill = party)) +  </a:t>
            </a:r>
          </a:p>
          <a:p>
            <a:r>
              <a:rPr lang="en-CA" sz="1600" dirty="0"/>
              <a:t>       </a:t>
            </a:r>
            <a:r>
              <a:rPr lang="en-CA" sz="1600" dirty="0" err="1"/>
              <a:t>geom_bar</a:t>
            </a:r>
            <a:r>
              <a:rPr lang="en-CA" sz="1600" dirty="0"/>
              <a:t>() + </a:t>
            </a:r>
            <a:r>
              <a:rPr lang="en-CA" sz="1600" dirty="0" err="1"/>
              <a:t>coord_flip</a:t>
            </a:r>
            <a:r>
              <a:rPr lang="en-CA" sz="1600" dirty="0"/>
              <a:t>()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20F4E1-1039-3184-BE8A-D87E597F8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346" y="1356000"/>
            <a:ext cx="3559522" cy="16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A9CB25-F79F-5A77-F6CE-865ED9A34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048000"/>
            <a:ext cx="3559522" cy="169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C8C2FF-0EFE-457B-60CD-2198C14C3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366" y="4973068"/>
            <a:ext cx="3559522" cy="16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20134C-9647-5389-F5F3-C156F38C46E6}"/>
              </a:ext>
            </a:extLst>
          </p:cNvPr>
          <p:cNvSpPr txBox="1"/>
          <p:nvPr/>
        </p:nvSpPr>
        <p:spPr>
          <a:xfrm>
            <a:off x="609600" y="4855951"/>
            <a:ext cx="4270746" cy="181588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rgbClr val="00B050"/>
                </a:solidFill>
              </a:rPr>
              <a:t># reorder by right - left</a:t>
            </a:r>
          </a:p>
          <a:p>
            <a:r>
              <a:rPr lang="en-CA" sz="1600" dirty="0"/>
              <a:t>survey |&gt; </a:t>
            </a:r>
          </a:p>
          <a:p>
            <a:r>
              <a:rPr lang="en-CA" sz="1600" dirty="0"/>
              <a:t>   mutate(party = </a:t>
            </a:r>
            <a:r>
              <a:rPr lang="en-CA" sz="1600" dirty="0" err="1">
                <a:highlight>
                  <a:srgbClr val="FFFF00"/>
                </a:highlight>
              </a:rPr>
              <a:t>fct_relevel</a:t>
            </a:r>
            <a:r>
              <a:rPr lang="en-CA" sz="1600" dirty="0"/>
              <a:t>(party, </a:t>
            </a:r>
          </a:p>
          <a:p>
            <a:r>
              <a:rPr lang="en-CA" sz="1600" dirty="0"/>
              <a:t>                                                  c("PC", "Lib", </a:t>
            </a:r>
          </a:p>
          <a:p>
            <a:r>
              <a:rPr lang="en-CA" sz="1600" dirty="0"/>
              <a:t>                                                 "NDP", "Green"))) |&gt;</a:t>
            </a:r>
          </a:p>
          <a:p>
            <a:r>
              <a:rPr lang="en-CA" sz="1600" dirty="0"/>
              <a:t>   </a:t>
            </a:r>
            <a:r>
              <a:rPr lang="en-CA" sz="1600" dirty="0" err="1"/>
              <a:t>ggplot</a:t>
            </a:r>
            <a:r>
              <a:rPr lang="en-CA" sz="1600" dirty="0"/>
              <a:t>(</a:t>
            </a:r>
            <a:r>
              <a:rPr lang="en-CA" sz="1600" dirty="0" err="1"/>
              <a:t>aes</a:t>
            </a:r>
            <a:r>
              <a:rPr lang="en-CA" sz="1600" dirty="0"/>
              <a:t>(x= party, fill = party)) +</a:t>
            </a:r>
          </a:p>
          <a:p>
            <a:r>
              <a:rPr lang="en-CA" sz="1600" dirty="0"/>
              <a:t>      </a:t>
            </a:r>
            <a:r>
              <a:rPr lang="en-CA" sz="1600" dirty="0" err="1"/>
              <a:t>geom_bar</a:t>
            </a:r>
            <a:r>
              <a:rPr lang="en-CA" sz="1600" dirty="0"/>
              <a:t>() + </a:t>
            </a:r>
            <a:r>
              <a:rPr lang="en-CA" sz="1600" dirty="0" err="1"/>
              <a:t>coord_flip</a:t>
            </a:r>
            <a:r>
              <a:rPr lang="en-CA" sz="1600" dirty="0"/>
              <a:t>() 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408D3F4-0046-C302-9780-8CB3A74A5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634" y="228600"/>
            <a:ext cx="819302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Tidy tools: overview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6" y="3962400"/>
            <a:ext cx="248129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Reshape data to be tidy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3962400"/>
            <a:ext cx="389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Manipulate &amp; summarize tidy data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038600" y="3506688"/>
            <a:ext cx="533400" cy="9129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62304" y="3506688"/>
            <a:ext cx="642896" cy="9129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019800" y="5029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Visualize me!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8E8A31-5C87-42E6-AF6C-D456A663745E}"/>
              </a:ext>
            </a:extLst>
          </p:cNvPr>
          <p:cNvGrpSpPr/>
          <p:nvPr/>
        </p:nvGrpSpPr>
        <p:grpSpPr>
          <a:xfrm>
            <a:off x="381006" y="1219205"/>
            <a:ext cx="2481298" cy="2560322"/>
            <a:chOff x="381006" y="1219205"/>
            <a:chExt cx="2481298" cy="25603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" y="1219207"/>
              <a:ext cx="2481298" cy="256032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200" y="2286000"/>
              <a:ext cx="13244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pivot_longer</a:t>
              </a:r>
              <a:r>
                <a:rPr lang="en-US" sz="1400" dirty="0"/>
                <a:t>()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00423" y="3275111"/>
              <a:ext cx="11720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 err="1">
                  <a:solidFill>
                    <a:prstClr val="black"/>
                  </a:solidFill>
                </a:rPr>
                <a:t>pivot_wider</a:t>
              </a:r>
              <a:r>
                <a:rPr lang="en-US" sz="1400" dirty="0">
                  <a:solidFill>
                    <a:prstClr val="black"/>
                  </a:solidFill>
                </a:rPr>
                <a:t>()</a:t>
              </a:r>
            </a:p>
          </p:txBody>
        </p:sp>
        <p:pic>
          <p:nvPicPr>
            <p:cNvPr id="1027" name="Picture 3" descr="C:\Users\friendly\Dropbox\Documents\SCS\RGraphics\images\RStudio\tidy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38" y="1219205"/>
              <a:ext cx="409904" cy="47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4B6A62-674B-4C46-AF5C-0B46F0A4726E}"/>
              </a:ext>
            </a:extLst>
          </p:cNvPr>
          <p:cNvGrpSpPr/>
          <p:nvPr/>
        </p:nvGrpSpPr>
        <p:grpSpPr>
          <a:xfrm>
            <a:off x="2590800" y="4419600"/>
            <a:ext cx="3296478" cy="2286000"/>
            <a:chOff x="2590800" y="4419600"/>
            <a:chExt cx="3296478" cy="228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4419600"/>
              <a:ext cx="3296478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 descr="C:\Users\friendly\Dropbox\Documents\SCS\RGraphics\images\RStudio\ggplot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9423" y="4495799"/>
              <a:ext cx="381001" cy="441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52" y="3081963"/>
            <a:ext cx="735648" cy="8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D3B091-6EFA-4E1D-A1E8-0A9E5D41C1B0}"/>
              </a:ext>
            </a:extLst>
          </p:cNvPr>
          <p:cNvGrpSpPr/>
          <p:nvPr/>
        </p:nvGrpSpPr>
        <p:grpSpPr>
          <a:xfrm>
            <a:off x="4648200" y="1219207"/>
            <a:ext cx="3897923" cy="2560320"/>
            <a:chOff x="4648200" y="1219207"/>
            <a:chExt cx="3897923" cy="2560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1219207"/>
              <a:ext cx="3897923" cy="2560320"/>
            </a:xfrm>
            <a:prstGeom prst="rect">
              <a:avLst/>
            </a:prstGeom>
          </p:spPr>
        </p:pic>
        <p:pic>
          <p:nvPicPr>
            <p:cNvPr id="1028" name="Picture 4" descr="C:\Users\friendly\Dropbox\Documents\SCS\RGraphics\images\RStudio\RStudio_Hex_dply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785" y="1240541"/>
              <a:ext cx="409904" cy="47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791200" y="2237233"/>
              <a:ext cx="6428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>
                  <a:solidFill>
                    <a:prstClr val="black"/>
                  </a:solidFill>
                </a:rPr>
                <a:t>filter()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957348" y="2377222"/>
              <a:ext cx="72167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400" dirty="0">
                  <a:solidFill>
                    <a:prstClr val="black"/>
                  </a:solidFill>
                </a:rPr>
                <a:t>select()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918235-F4CE-4CD8-B765-5899211114D2}"/>
              </a:ext>
            </a:extLst>
          </p:cNvPr>
          <p:cNvGrpSpPr/>
          <p:nvPr/>
        </p:nvGrpSpPr>
        <p:grpSpPr>
          <a:xfrm>
            <a:off x="2971800" y="2321016"/>
            <a:ext cx="1447800" cy="369332"/>
            <a:chOff x="2971800" y="2321016"/>
            <a:chExt cx="1447800" cy="36933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971800" y="2667000"/>
              <a:ext cx="14478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27832" y="2321016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%&gt;%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D298BAC-5EB0-4DBF-B057-F53BF9301187}"/>
              </a:ext>
            </a:extLst>
          </p:cNvPr>
          <p:cNvSpPr txBox="1"/>
          <p:nvPr/>
        </p:nvSpPr>
        <p:spPr>
          <a:xfrm>
            <a:off x="3124203" y="1164561"/>
            <a:ext cx="114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pipes</a:t>
            </a:r>
          </a:p>
        </p:txBody>
      </p:sp>
    </p:spTree>
    <p:extLst>
      <p:ext uri="{BB962C8B-B14F-4D97-AF65-F5344CB8AC3E}">
        <p14:creationId xmlns:p14="http://schemas.microsoft.com/office/powerpoint/2010/main" val="24864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wrangling with </a:t>
            </a:r>
            <a:r>
              <a:rPr lang="en-US" dirty="0" err="1"/>
              <a:t>dplyr</a:t>
            </a:r>
            <a:r>
              <a:rPr lang="en-US" dirty="0"/>
              <a:t> &amp; </a:t>
            </a:r>
            <a:r>
              <a:rPr lang="en-US" dirty="0" err="1"/>
              <a:t>tidyr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 is Tidy Data?</a:t>
            </a:r>
          </a:p>
          <a:p>
            <a:r>
              <a:rPr lang="en-US" dirty="0"/>
              <a:t>A dataset is said to be tidy if: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observations are in </a:t>
            </a:r>
            <a:r>
              <a:rPr lang="en-US" dirty="0">
                <a:solidFill>
                  <a:srgbClr val="FF0000"/>
                </a:solidFill>
              </a:rPr>
              <a:t>rows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variables are in </a:t>
            </a:r>
            <a:r>
              <a:rPr lang="en-US" dirty="0">
                <a:solidFill>
                  <a:srgbClr val="FF0000"/>
                </a:solidFill>
              </a:rPr>
              <a:t>columns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value is in its own </a:t>
            </a:r>
            <a:r>
              <a:rPr lang="en-US" dirty="0">
                <a:solidFill>
                  <a:srgbClr val="FF0000"/>
                </a:solidFill>
              </a:rPr>
              <a:t>cell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2004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“messy” dataset: Survey of income by religion from Pew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Values of </a:t>
            </a:r>
            <a:r>
              <a:rPr lang="en-US" dirty="0">
                <a:solidFill>
                  <a:srgbClr val="FF0000"/>
                </a:solidFill>
              </a:rPr>
              <a:t>income</a:t>
            </a:r>
            <a:r>
              <a:rPr lang="en-US" dirty="0"/>
              <a:t> are in separate columns, not one variable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Column headers are </a:t>
            </a:r>
            <a:r>
              <a:rPr lang="en-US" dirty="0">
                <a:solidFill>
                  <a:srgbClr val="FF0000"/>
                </a:solidFill>
              </a:rPr>
              <a:t>values</a:t>
            </a:r>
            <a:r>
              <a:rPr lang="en-US" dirty="0"/>
              <a:t>, not variable names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values are frequencies--- </a:t>
            </a:r>
            <a:r>
              <a:rPr lang="en-US" dirty="0">
                <a:solidFill>
                  <a:srgbClr val="FF0000"/>
                </a:solidFill>
              </a:rPr>
              <a:t>implicit</a:t>
            </a:r>
            <a:r>
              <a:rPr lang="en-US" dirty="0"/>
              <a:t>, not explicit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58102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098" y="1403271"/>
            <a:ext cx="4937760" cy="1543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4648200"/>
            <a:ext cx="2209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This organization is easy in Excel</a:t>
            </a:r>
          </a:p>
          <a:p>
            <a:pPr>
              <a:spcAft>
                <a:spcPts val="600"/>
              </a:spcAft>
            </a:pPr>
            <a:r>
              <a:rPr lang="en-US" dirty="0"/>
              <a:t>But, this makes data analysis and graphing hard</a:t>
            </a:r>
          </a:p>
        </p:txBody>
      </p:sp>
    </p:spTree>
    <p:extLst>
      <p:ext uri="{BB962C8B-B14F-4D97-AF65-F5344CB8AC3E}">
        <p14:creationId xmlns:p14="http://schemas.microsoft.com/office/powerpoint/2010/main" val="1381368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EBF7-E70A-4804-BDBF-96A612A5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Tidy operations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611D60-16C8-4D80-BFF8-6E9395235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360BA-90F8-42EB-81A4-3669FF41D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9" y="2362200"/>
            <a:ext cx="8692581" cy="3269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39CA3-420F-4777-B98B-99EBA0D5D212}"/>
              </a:ext>
            </a:extLst>
          </p:cNvPr>
          <p:cNvSpPr txBox="1"/>
          <p:nvPr/>
        </p:nvSpPr>
        <p:spPr>
          <a:xfrm>
            <a:off x="304800" y="144032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gather(): Reshape wide to long</a:t>
            </a:r>
          </a:p>
          <a:p>
            <a:r>
              <a:rPr lang="en-US" sz="2000" dirty="0"/>
              <a:t>synonym: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tidyr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::</a:t>
            </a:r>
            <a:r>
              <a:rPr lang="en-US" sz="2000" b="1" dirty="0" err="1"/>
              <a:t>pivot_longer</a:t>
            </a:r>
            <a:r>
              <a:rPr lang="en-US" sz="2000" b="1" dirty="0"/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92F848-BC84-41E2-8A6A-B2BBFB44AB38}"/>
              </a:ext>
            </a:extLst>
          </p:cNvPr>
          <p:cNvSpPr/>
          <p:nvPr/>
        </p:nvSpPr>
        <p:spPr>
          <a:xfrm>
            <a:off x="4767943" y="1374070"/>
            <a:ext cx="4071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spread(): Reshape long to wide</a:t>
            </a:r>
          </a:p>
          <a:p>
            <a:r>
              <a:rPr lang="en-US" sz="2000" dirty="0"/>
              <a:t>synonym: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tidyr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::</a:t>
            </a:r>
            <a:r>
              <a:rPr lang="en-US" sz="2000" b="1" dirty="0" err="1"/>
              <a:t>pivot_wider</a:t>
            </a:r>
            <a:r>
              <a:rPr lang="en-US" sz="2000" b="1" dirty="0"/>
              <a:t>()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E2DA9-5D95-4D33-BC64-AB9B778C1720}"/>
              </a:ext>
            </a:extLst>
          </p:cNvPr>
          <p:cNvSpPr txBox="1"/>
          <p:nvPr/>
        </p:nvSpPr>
        <p:spPr>
          <a:xfrm>
            <a:off x="457200" y="58674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Separate parts of a value into several variables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A7361-2628-4B16-8DBF-E3A0A63F08B3}"/>
              </a:ext>
            </a:extLst>
          </p:cNvPr>
          <p:cNvSpPr txBox="1"/>
          <p:nvPr/>
        </p:nvSpPr>
        <p:spPr>
          <a:xfrm>
            <a:off x="5181600" y="58674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Join related variables into one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18D959-F022-183D-C722-2EF468003F62}"/>
              </a:ext>
            </a:extLst>
          </p:cNvPr>
          <p:cNvCxnSpPr>
            <a:cxnSpLocks/>
          </p:cNvCxnSpPr>
          <p:nvPr/>
        </p:nvCxnSpPr>
        <p:spPr>
          <a:xfrm flipH="1">
            <a:off x="225709" y="4267200"/>
            <a:ext cx="8692581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61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larger view: Data science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Data science treats statistics &amp; data visualization as parts of a larger process</a:t>
            </a:r>
          </a:p>
          <a:p>
            <a:pPr lvl="1"/>
            <a:r>
              <a:rPr lang="en-US" sz="2000" dirty="0"/>
              <a:t>Data import: text files, data bases, web scraping, …</a:t>
            </a:r>
          </a:p>
          <a:p>
            <a:pPr lvl="1"/>
            <a:r>
              <a:rPr lang="en-US" sz="2000" dirty="0"/>
              <a:t>Data cleaning </a:t>
            </a:r>
            <a:r>
              <a:rPr lang="en-US" sz="2000" dirty="0">
                <a:sym typeface="Symbol"/>
              </a:rPr>
              <a:t> “tidy data”</a:t>
            </a:r>
          </a:p>
          <a:p>
            <a:pPr lvl="1"/>
            <a:r>
              <a:rPr lang="en-US" sz="2000" dirty="0">
                <a:sym typeface="Symbol"/>
              </a:rPr>
              <a:t>Model building &amp; visualization</a:t>
            </a:r>
          </a:p>
          <a:p>
            <a:pPr lvl="1"/>
            <a:r>
              <a:rPr lang="en-US" sz="2000" dirty="0">
                <a:sym typeface="Symbol"/>
              </a:rPr>
              <a:t>Reproducible report writing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10000"/>
            <a:ext cx="6858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6BBC1-712D-B242-D90F-2A455E80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9390AAC-EA18-7692-ED1F-CE813F6EC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240219"/>
            <a:ext cx="3848100" cy="6505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313614-8871-DDDE-6A13-41CD8C807E90}"/>
              </a:ext>
            </a:extLst>
          </p:cNvPr>
          <p:cNvSpPr txBox="1"/>
          <p:nvPr/>
        </p:nvSpPr>
        <p:spPr>
          <a:xfrm>
            <a:off x="4876800" y="1238071"/>
            <a:ext cx="3429000" cy="132343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err="1"/>
              <a:t>pivot_longer</a:t>
            </a:r>
            <a:r>
              <a:rPr lang="en-CA" sz="2000" dirty="0"/>
              <a:t>(wide,</a:t>
            </a:r>
          </a:p>
          <a:p>
            <a:r>
              <a:rPr lang="en-CA" sz="2000" dirty="0"/>
              <a:t>    cols = x:z,</a:t>
            </a:r>
          </a:p>
          <a:p>
            <a:r>
              <a:rPr lang="en-CA" sz="2000" dirty="0"/>
              <a:t>    </a:t>
            </a:r>
            <a:r>
              <a:rPr lang="en-CA" sz="2000" dirty="0" err="1"/>
              <a:t>names_to</a:t>
            </a:r>
            <a:r>
              <a:rPr lang="en-CA" sz="2000" dirty="0"/>
              <a:t> = “key”,</a:t>
            </a:r>
          </a:p>
          <a:p>
            <a:r>
              <a:rPr lang="en-CA" sz="2000" dirty="0"/>
              <a:t>    </a:t>
            </a:r>
            <a:r>
              <a:rPr lang="en-CA" sz="2000" dirty="0" err="1"/>
              <a:t>values_to</a:t>
            </a:r>
            <a:r>
              <a:rPr lang="en-CA" sz="2000" dirty="0"/>
              <a:t> = “</a:t>
            </a:r>
            <a:r>
              <a:rPr lang="en-CA" sz="2000" dirty="0" err="1"/>
              <a:t>val</a:t>
            </a:r>
            <a:r>
              <a:rPr lang="en-CA" sz="2000" dirty="0"/>
              <a:t>”)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80A4C-9B6B-C589-6DF8-D4328FDE8663}"/>
              </a:ext>
            </a:extLst>
          </p:cNvPr>
          <p:cNvSpPr txBox="1"/>
          <p:nvPr/>
        </p:nvSpPr>
        <p:spPr>
          <a:xfrm>
            <a:off x="4876800" y="3420070"/>
            <a:ext cx="3429000" cy="101566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000" dirty="0" err="1"/>
              <a:t>pivot_wider</a:t>
            </a:r>
            <a:r>
              <a:rPr lang="en-CA" sz="2000" dirty="0"/>
              <a:t>(long,</a:t>
            </a:r>
          </a:p>
          <a:p>
            <a:r>
              <a:rPr lang="en-CA" sz="2000" dirty="0"/>
              <a:t>    </a:t>
            </a:r>
            <a:r>
              <a:rPr lang="en-CA" sz="2000" dirty="0" err="1"/>
              <a:t>names_from</a:t>
            </a:r>
            <a:r>
              <a:rPr lang="en-CA" sz="2000" dirty="0"/>
              <a:t> = key,</a:t>
            </a:r>
          </a:p>
          <a:p>
            <a:r>
              <a:rPr lang="en-CA" sz="2000" dirty="0"/>
              <a:t>    </a:t>
            </a:r>
            <a:r>
              <a:rPr lang="en-CA" sz="2000" dirty="0" err="1"/>
              <a:t>values_from</a:t>
            </a:r>
            <a:r>
              <a:rPr lang="en-CA" sz="2000" dirty="0"/>
              <a:t> = </a:t>
            </a:r>
            <a:r>
              <a:rPr lang="en-CA" sz="2000" dirty="0" err="1"/>
              <a:t>val</a:t>
            </a:r>
            <a:r>
              <a:rPr lang="en-CA" sz="2000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A2FC0-AB0F-D38E-60F0-E3580A66772F}"/>
              </a:ext>
            </a:extLst>
          </p:cNvPr>
          <p:cNvSpPr txBox="1"/>
          <p:nvPr/>
        </p:nvSpPr>
        <p:spPr>
          <a:xfrm>
            <a:off x="4876800" y="6858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Wide </a:t>
            </a:r>
            <a:r>
              <a:rPr lang="en-US" sz="2400" dirty="0">
                <a:sym typeface="Symbol" panose="05050102010706020507" pitchFamily="18" charset="2"/>
              </a:rPr>
              <a:t></a:t>
            </a:r>
            <a:r>
              <a:rPr lang="en-CA" sz="2400" dirty="0">
                <a:sym typeface="Symbol" panose="05050102010706020507" pitchFamily="18" charset="2"/>
              </a:rPr>
              <a:t> Long</a:t>
            </a:r>
            <a:endParaRPr lang="en-CA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E45DB-9320-A1C3-7AE3-74CB6E8BD80C}"/>
              </a:ext>
            </a:extLst>
          </p:cNvPr>
          <p:cNvSpPr txBox="1"/>
          <p:nvPr/>
        </p:nvSpPr>
        <p:spPr>
          <a:xfrm>
            <a:off x="4876800" y="28149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Long </a:t>
            </a:r>
            <a:r>
              <a:rPr lang="en-US" sz="2400" dirty="0">
                <a:sym typeface="Symbol" panose="05050102010706020507" pitchFamily="18" charset="2"/>
              </a:rPr>
              <a:t></a:t>
            </a:r>
            <a:r>
              <a:rPr lang="en-CA" sz="2400" dirty="0">
                <a:sym typeface="Symbol" panose="05050102010706020507" pitchFamily="18" charset="2"/>
              </a:rPr>
              <a:t> Wide</a:t>
            </a:r>
            <a:endParaRPr lang="en-C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5467C6-7F24-75B1-C3F4-516D61B66B55}"/>
              </a:ext>
            </a:extLst>
          </p:cNvPr>
          <p:cNvSpPr txBox="1"/>
          <p:nvPr/>
        </p:nvSpPr>
        <p:spPr>
          <a:xfrm>
            <a:off x="4514851" y="5867400"/>
            <a:ext cx="432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Image from: </a:t>
            </a:r>
            <a:r>
              <a:rPr lang="en-CA" sz="1400" dirty="0">
                <a:hlinkClick r:id="rId3"/>
              </a:rPr>
              <a:t>https://www.garrickadenbuie.com/project/tidyexplain/</a:t>
            </a:r>
            <a:r>
              <a:rPr lang="en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620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hart&#10;&#10;Description automatically generated">
            <a:extLst>
              <a:ext uri="{FF2B5EF4-FFF2-40B4-BE49-F238E27FC236}">
                <a16:creationId xmlns:a16="http://schemas.microsoft.com/office/drawing/2014/main" id="{8D76A2B5-4C7A-AF4D-B43F-44F7B5F74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0" y="3961800"/>
            <a:ext cx="8208000" cy="266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7D7B0-C6D9-6EB6-35C3-85B892913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Reshaping data: Long </a:t>
            </a:r>
            <a:r>
              <a:rPr lang="en-CA" dirty="0">
                <a:sym typeface="Symbol" panose="05050102010706020507" pitchFamily="18" charset="2"/>
              </a:rPr>
              <a:t> Wide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763CC-1BA2-41C3-72AB-A898F87BC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7E60AFC-B209-0CAE-A44F-4E2DAE860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7" y="1527246"/>
            <a:ext cx="8208000" cy="24351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F75A68-98B6-D25C-7697-7ACCD0C916F3}"/>
              </a:ext>
            </a:extLst>
          </p:cNvPr>
          <p:cNvSpPr/>
          <p:nvPr/>
        </p:nvSpPr>
        <p:spPr>
          <a:xfrm>
            <a:off x="1143000" y="1752600"/>
            <a:ext cx="914400" cy="838200"/>
          </a:xfrm>
          <a:prstGeom prst="roundRect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A66C09-B1CC-E893-2986-8218B62FA2C0}"/>
              </a:ext>
            </a:extLst>
          </p:cNvPr>
          <p:cNvSpPr/>
          <p:nvPr/>
        </p:nvSpPr>
        <p:spPr>
          <a:xfrm>
            <a:off x="1524000" y="4343400"/>
            <a:ext cx="914400" cy="381000"/>
          </a:xfrm>
          <a:prstGeom prst="roundRect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124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Tidying: reshaping wide to long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4419600" cy="212365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pew &lt;-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read.delim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file = "http://stat405.had.co.nz/data/pew.txt",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header = TRUE,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stringsAsFactors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= FALSE,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check.names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FALSE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(pew1 &lt;- pew[1:4, 1:6])  </a:t>
            </a:r>
            <a:r>
              <a:rPr lang="en-US" sz="11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small subset </a:t>
            </a:r>
          </a:p>
          <a:p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religion &lt;$10k $10-20k $20-30k $30-40k $40-50k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 Agnostic    27      34      60      81      76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2  Atheist    12      27      37      52      35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3 Buddhist    27      21      30      34      33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4 Catholic   418     617     732     670     638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2362200"/>
            <a:ext cx="3733800" cy="347787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&gt;library(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tidyr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gather(pew1, "income", "frequency", 2:6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religion  income frequency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  Agnostic   &lt;$10k        27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2   Atheist   &lt;$10k        12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3  Buddhist   &lt;$10k        27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4  Catholic   &lt;$10k       418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5  Agnostic $10-20k        34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6   Atheist $10-20k        27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7  Buddhist $10-20k        21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8  Catholic $10-20k       617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9  Agnostic $20-30k        60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10  Atheist $20-30k        37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11 Buddhist $20-30k        30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12 Catholic $20-30k       732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13 Agnostic $30-40k        81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14  Atheist $30-40k        52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15 Buddhist $30-40k        34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16 Catholic $30-40k       670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  …        …            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tidy the data by reshaping from wide to long format using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tidyr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::</a:t>
            </a:r>
            <a:r>
              <a:rPr lang="en-US" b="1" dirty="0"/>
              <a:t>gather() </a:t>
            </a:r>
            <a:r>
              <a:rPr lang="en-US" dirty="0"/>
              <a:t>or </a:t>
            </a:r>
            <a:r>
              <a:rPr lang="en-US" b="1" dirty="0" err="1"/>
              <a:t>pivot_longer</a:t>
            </a:r>
            <a:r>
              <a:rPr lang="en-US" b="1" dirty="0"/>
              <a:t>()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4267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solution, using reshape2::melt()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4800600"/>
            <a:ext cx="4191000" cy="138499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&gt; library(reshape2)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pew_tidy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&lt;- melt(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data = pew1,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id = "religion",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variable.name = "income",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value.name = "frequency"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1468" y="1752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key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55808" y="1752600"/>
            <a:ext cx="634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value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72400" y="1752599"/>
            <a:ext cx="83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solidFill>
                  <a:prstClr val="black"/>
                </a:solidFill>
              </a:rPr>
              <a:t>columns</a:t>
            </a:r>
          </a:p>
        </p:txBody>
      </p:sp>
      <p:cxnSp>
        <p:nvCxnSpPr>
          <p:cNvPr id="14" name="Straight Arrow Connector 13"/>
          <p:cNvCxnSpPr>
            <a:stCxn id="9" idx="2"/>
          </p:cNvCxnSpPr>
          <p:nvPr/>
        </p:nvCxnSpPr>
        <p:spPr>
          <a:xfrm>
            <a:off x="6678168" y="2060377"/>
            <a:ext cx="0" cy="4542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467600" y="2060376"/>
            <a:ext cx="0" cy="4542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458200" y="2060375"/>
            <a:ext cx="0" cy="4542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29200" y="5923985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NB: income is a </a:t>
            </a:r>
            <a:r>
              <a:rPr lang="en-US" sz="1400" dirty="0">
                <a:solidFill>
                  <a:srgbClr val="FF0000"/>
                </a:solidFill>
              </a:rPr>
              <a:t>character</a:t>
            </a:r>
            <a:r>
              <a:rPr lang="en-US" sz="1400" dirty="0"/>
              <a:t> variable; we might want to create an </a:t>
            </a:r>
            <a:r>
              <a:rPr lang="en-US" sz="1400" dirty="0">
                <a:solidFill>
                  <a:srgbClr val="FF0000"/>
                </a:solidFill>
              </a:rPr>
              <a:t>ordered factor </a:t>
            </a:r>
            <a:r>
              <a:rPr lang="en-US" sz="1400" dirty="0"/>
              <a:t>or </a:t>
            </a:r>
            <a:r>
              <a:rPr lang="en-US" sz="1400" dirty="0">
                <a:solidFill>
                  <a:srgbClr val="FF0000"/>
                </a:solidFill>
              </a:rPr>
              <a:t>numeric</a:t>
            </a:r>
            <a:r>
              <a:rPr lang="en-US" sz="1400" dirty="0"/>
              <a:t> version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362227-9F29-496F-BAB1-60D38F130CD2}"/>
              </a:ext>
            </a:extLst>
          </p:cNvPr>
          <p:cNvCxnSpPr/>
          <p:nvPr/>
        </p:nvCxnSpPr>
        <p:spPr>
          <a:xfrm flipV="1">
            <a:off x="4191000" y="2667000"/>
            <a:ext cx="9144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463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A2D32B-1941-FB6C-2D8D-1638332F1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531909"/>
            <a:ext cx="1866667" cy="523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pipes: %&gt;%, |&gt;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r>
              <a:rPr lang="en-US" dirty="0"/>
              <a:t>R is a </a:t>
            </a:r>
            <a:r>
              <a:rPr lang="en-US" dirty="0">
                <a:solidFill>
                  <a:srgbClr val="0070C0"/>
                </a:solidFill>
              </a:rPr>
              <a:t>functional</a:t>
            </a:r>
            <a:r>
              <a:rPr lang="en-US" dirty="0"/>
              <a:t> language</a:t>
            </a:r>
          </a:p>
          <a:p>
            <a:pPr lvl="1"/>
            <a:r>
              <a:rPr lang="en-US" sz="1800" dirty="0"/>
              <a:t>This means that f(x) returns a value, as in y &lt;- f(x)</a:t>
            </a:r>
          </a:p>
          <a:p>
            <a:pPr lvl="1"/>
            <a:r>
              <a:rPr lang="en-US" sz="1800" dirty="0">
                <a:sym typeface="Symbol" panose="05050102010706020507" pitchFamily="18" charset="2"/>
              </a:rPr>
              <a:t> </a:t>
            </a:r>
            <a:r>
              <a:rPr lang="en-US" sz="1800" dirty="0"/>
              <a:t>That value can be passed to another function: g(f(x))</a:t>
            </a:r>
          </a:p>
          <a:p>
            <a:pPr lvl="1"/>
            <a:r>
              <a:rPr lang="en-US" sz="1800" dirty="0">
                <a:sym typeface="Symbol" panose="05050102010706020507" pitchFamily="18" charset="2"/>
              </a:rPr>
              <a:t> </a:t>
            </a:r>
            <a:r>
              <a:rPr lang="en-US" sz="1800" dirty="0"/>
              <a:t>And so on: h(g(f(x)))</a:t>
            </a:r>
          </a:p>
          <a:p>
            <a:pPr lvl="1"/>
            <a:r>
              <a:rPr lang="en-US" sz="1800" dirty="0"/>
              <a:t>E.g., calculate: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This gets messy and hard to read, unless you break it down step by step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3163669"/>
            <a:ext cx="6858000" cy="646331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&gt; x &lt;- c(0.109, 0.359, 0.63, 0.996, 0.515, 0.142)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&gt; </a:t>
            </a:r>
            <a:r>
              <a:rPr lang="en-US" sz="1200" dirty="0" err="1">
                <a:latin typeface="Fira Code" pitchFamily="1" charset="0"/>
                <a:ea typeface="Fira Code" pitchFamily="1" charset="0"/>
                <a:cs typeface="Fira Code" pitchFamily="1" charset="0"/>
              </a:rPr>
              <a:t>exp</a:t>
            </a:r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(diff(log(x)))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[1] 3.29 1.75 1.58 0.52 0.28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4724400"/>
            <a:ext cx="7010400" cy="156966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&gt; </a:t>
            </a:r>
            <a:r>
              <a:rPr lang="en-US" sz="1200" dirty="0">
                <a:solidFill>
                  <a:srgbClr val="00B050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# Compute the logarithm of `x`, calculate lagged differences, 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&gt; </a:t>
            </a:r>
            <a:r>
              <a:rPr lang="en-US" sz="1200" dirty="0">
                <a:solidFill>
                  <a:srgbClr val="00B050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# return the exponential function of the result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&gt; log(x)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[1] -2.216 -1.024 -0.462 -0.004 -0.664 -1.952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&gt; diff(log(x))                    </a:t>
            </a:r>
            <a:r>
              <a:rPr lang="en-US" sz="1200" dirty="0">
                <a:solidFill>
                  <a:srgbClr val="00B050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#calculate lagged diffs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[1]  1.19  0.56  0.46 -0.66 -1.29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&gt; exp(diff(log(x)))               </a:t>
            </a:r>
            <a:r>
              <a:rPr lang="en-US" sz="1200" dirty="0">
                <a:solidFill>
                  <a:srgbClr val="00B050"/>
                </a:solidFill>
                <a:latin typeface="Fira Code" pitchFamily="1" charset="0"/>
                <a:ea typeface="Fira Code" pitchFamily="1" charset="0"/>
                <a:cs typeface="Fira Code" pitchFamily="1" charset="0"/>
              </a:rPr>
              <a:t># convert back to original scale</a:t>
            </a:r>
          </a:p>
          <a:p>
            <a:r>
              <a:rPr lang="en-US" sz="1200" dirty="0">
                <a:latin typeface="Fira Code" pitchFamily="1" charset="0"/>
                <a:ea typeface="Fira Code" pitchFamily="1" charset="0"/>
                <a:cs typeface="Fira Code" pitchFamily="1" charset="0"/>
              </a:rPr>
              <a:t>[1] 3.29 1.75 1.58 0.52 0.28</a:t>
            </a:r>
          </a:p>
        </p:txBody>
      </p:sp>
      <p:pic>
        <p:nvPicPr>
          <p:cNvPr id="7" name="Picture 7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8600"/>
            <a:ext cx="71270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2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pipes: %&gt;%, |&gt;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724400"/>
          </a:xfrm>
        </p:spPr>
        <p:txBody>
          <a:bodyPr/>
          <a:lstStyle/>
          <a:p>
            <a:r>
              <a:rPr lang="en-US" dirty="0"/>
              <a:t>Pipes (|&gt;) change the syntax to make this easier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Basic rules</a:t>
            </a:r>
          </a:p>
          <a:p>
            <a:pPr lvl="1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|&gt; f() </a:t>
            </a:r>
            <a:r>
              <a:rPr lang="en-US" sz="2000" dirty="0"/>
              <a:t>passes object on left hand side as </a:t>
            </a:r>
            <a:r>
              <a:rPr lang="en-US" sz="2000" dirty="0">
                <a:solidFill>
                  <a:srgbClr val="FF0000"/>
                </a:solidFill>
              </a:rPr>
              <a:t>first </a:t>
            </a:r>
            <a:r>
              <a:rPr lang="en-US" sz="2000" dirty="0"/>
              <a:t>argument (or . argument) of function on right hand side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 |&gt; f()         </a:t>
            </a:r>
            <a:r>
              <a:rPr lang="en-US" dirty="0"/>
              <a:t>is the same as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f(x)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x |&gt; f(y)        </a:t>
            </a:r>
            <a:r>
              <a:rPr lang="en-US" dirty="0"/>
              <a:t>is the same as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f(x, y)</a:t>
            </a:r>
          </a:p>
          <a:p>
            <a:pPr lvl="2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%&gt;% f(x,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z) </a:t>
            </a:r>
            <a:r>
              <a:rPr lang="en-US" dirty="0"/>
              <a:t>is the same as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f(x,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z)</a:t>
            </a:r>
          </a:p>
          <a:p>
            <a:pPr lvl="1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x %&lt;&gt;% f()</a:t>
            </a:r>
            <a:r>
              <a:rPr lang="en-US" sz="2000" dirty="0">
                <a:cs typeface="Courier New" panose="02070309020205020404" pitchFamily="49" charset="0"/>
              </a:rPr>
              <a:t>does the same, but assigns the result to x</a:t>
            </a:r>
          </a:p>
          <a:p>
            <a:pPr lvl="2"/>
            <a:r>
              <a:rPr lang="en-US" sz="1600" dirty="0">
                <a:cs typeface="Courier New" panose="02070309020205020404" pitchFamily="49" charset="0"/>
              </a:rPr>
              <a:t>Shortcut for </a:t>
            </a:r>
            <a:r>
              <a:rPr lang="en-US" sz="1600" dirty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x &lt;- x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%&gt;% f()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752600"/>
            <a:ext cx="6248400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&gt; 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# use pipes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&gt; x |&gt; log() |&gt; diff() |&gt; exp()</a:t>
            </a:r>
          </a:p>
          <a:p>
            <a:r>
              <a:rPr lang="en-US" sz="1600" dirty="0">
                <a:latin typeface="Consolas" panose="020B0609020204030204" pitchFamily="49" charset="0"/>
                <a:cs typeface="Courier New" panose="02070309020205020404" pitchFamily="49" charset="0"/>
              </a:rPr>
              <a:t>[1] 3.29 1.75 1.58 0.52 0.28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89E5C-3753-B45B-B407-821CCAD91EDC}"/>
              </a:ext>
            </a:extLst>
          </p:cNvPr>
          <p:cNvSpPr txBox="1"/>
          <p:nvPr/>
        </p:nvSpPr>
        <p:spPr>
          <a:xfrm>
            <a:off x="609600" y="5867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NB: pipes (</a:t>
            </a:r>
            <a:r>
              <a:rPr lang="en-CA" dirty="0">
                <a:solidFill>
                  <a:srgbClr val="0070C0"/>
                </a:solidFill>
              </a:rPr>
              <a:t>%&gt;%</a:t>
            </a:r>
            <a:r>
              <a:rPr lang="en-CA" dirty="0"/>
              <a:t>) originally in </a:t>
            </a:r>
            <a:r>
              <a:rPr lang="en-CA" dirty="0" err="1"/>
              <a:t>magrittr</a:t>
            </a:r>
            <a:r>
              <a:rPr lang="en-CA" dirty="0"/>
              <a:t> pkg; native pipe (</a:t>
            </a:r>
            <a:r>
              <a:rPr lang="en-CA" dirty="0">
                <a:solidFill>
                  <a:srgbClr val="0070C0"/>
                </a:solidFill>
              </a:rPr>
              <a:t>|&gt;)</a:t>
            </a:r>
            <a:r>
              <a:rPr lang="en-CA" dirty="0"/>
              <a:t> introduced in R 4.1</a:t>
            </a:r>
          </a:p>
          <a:p>
            <a:r>
              <a:rPr lang="en-CA" dirty="0"/>
              <a:t>Some things, like the “.” work only with </a:t>
            </a:r>
            <a:r>
              <a:rPr lang="en-CA" dirty="0">
                <a:solidFill>
                  <a:srgbClr val="0070C0"/>
                </a:solidFill>
              </a:rPr>
              <a:t>%&gt;%</a:t>
            </a:r>
          </a:p>
        </p:txBody>
      </p:sp>
      <p:pic>
        <p:nvPicPr>
          <p:cNvPr id="7" name="Picture 7" descr="Related image">
            <a:extLst>
              <a:ext uri="{FF2B5EF4-FFF2-40B4-BE49-F238E27FC236}">
                <a16:creationId xmlns:a16="http://schemas.microsoft.com/office/drawing/2014/main" id="{B7065EFD-7F2D-B8A5-FDBD-0F483F19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8600"/>
            <a:ext cx="71270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9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pipes: |&gt; </a:t>
            </a:r>
            <a:r>
              <a:rPr lang="en-US" dirty="0" err="1"/>
              <a:t>ggplot</a:t>
            </a:r>
            <a:r>
              <a:rPr lang="en-US" dirty="0"/>
              <a:t>()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the Pew data, mutate income </a:t>
            </a:r>
            <a:r>
              <a:rPr lang="en-US" sz="2000" dirty="0">
                <a:sym typeface="Symbol" panose="05050102010706020507" pitchFamily="18" charset="2"/>
              </a:rPr>
              <a:t> </a:t>
            </a:r>
            <a:r>
              <a:rPr lang="en-US" sz="2000" dirty="0"/>
              <a:t> ordered factor and |&gt; to </a:t>
            </a:r>
            <a:r>
              <a:rPr lang="en-US" sz="2000" dirty="0" err="1"/>
              <a:t>ggplot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828800"/>
            <a:ext cx="6781800" cy="132343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pew1 |&gt;     </a:t>
            </a:r>
          </a:p>
          <a:p>
            <a:r>
              <a:rPr lang="en-US" sz="1600" dirty="0">
                <a:latin typeface="Arial Narrow" pitchFamily="34" charset="0"/>
              </a:rPr>
              <a:t>     gather("income", "frequency", 2:6) |&gt;                                               </a:t>
            </a:r>
            <a:r>
              <a:rPr lang="en-US" sz="1600" dirty="0">
                <a:solidFill>
                  <a:srgbClr val="00B050"/>
                </a:solidFill>
                <a:latin typeface="Arial Narrow" pitchFamily="34" charset="0"/>
              </a:rPr>
              <a:t># reshape</a:t>
            </a:r>
          </a:p>
          <a:p>
            <a:r>
              <a:rPr lang="en-US" sz="1600" dirty="0">
                <a:latin typeface="Arial Narrow" pitchFamily="34" charset="0"/>
              </a:rPr>
              <a:t>     mutate(income = </a:t>
            </a:r>
            <a:r>
              <a:rPr lang="en-US" sz="1600" dirty="0">
                <a:highlight>
                  <a:srgbClr val="FFFF00"/>
                </a:highlight>
                <a:latin typeface="Arial Narrow" pitchFamily="34" charset="0"/>
              </a:rPr>
              <a:t>ordered</a:t>
            </a:r>
            <a:r>
              <a:rPr lang="en-US" sz="1600" dirty="0">
                <a:latin typeface="Arial Narrow" pitchFamily="34" charset="0"/>
              </a:rPr>
              <a:t>(income, </a:t>
            </a:r>
            <a:r>
              <a:rPr lang="en-US" sz="1600" dirty="0">
                <a:highlight>
                  <a:srgbClr val="FFFF00"/>
                </a:highlight>
                <a:latin typeface="Arial Narrow" pitchFamily="34" charset="0"/>
              </a:rPr>
              <a:t>levels=unique</a:t>
            </a:r>
            <a:r>
              <a:rPr lang="en-US" sz="1600" dirty="0">
                <a:latin typeface="Arial Narrow" pitchFamily="34" charset="0"/>
              </a:rPr>
              <a:t>(income))) |&gt;       </a:t>
            </a:r>
            <a:r>
              <a:rPr lang="en-US" sz="1600" dirty="0">
                <a:solidFill>
                  <a:srgbClr val="00B050"/>
                </a:solidFill>
                <a:latin typeface="Arial Narrow" pitchFamily="34" charset="0"/>
              </a:rPr>
              <a:t># make ordered</a:t>
            </a:r>
          </a:p>
          <a:p>
            <a:r>
              <a:rPr lang="en-US" sz="1600" dirty="0">
                <a:latin typeface="Arial Narrow" pitchFamily="34" charset="0"/>
              </a:rPr>
              <a:t>     </a:t>
            </a:r>
            <a:r>
              <a:rPr lang="en-US" sz="1600" dirty="0" err="1">
                <a:latin typeface="Arial Narrow" pitchFamily="34" charset="0"/>
              </a:rPr>
              <a:t>ggplot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aes</a:t>
            </a:r>
            <a:r>
              <a:rPr lang="en-US" sz="1600" dirty="0">
                <a:latin typeface="Arial Narrow" pitchFamily="34" charset="0"/>
              </a:rPr>
              <a:t>(x=income, fill=religion)) +                                                    </a:t>
            </a:r>
            <a:r>
              <a:rPr lang="en-US" sz="1600" dirty="0">
                <a:solidFill>
                  <a:srgbClr val="00B050"/>
                </a:solidFill>
                <a:latin typeface="Arial Narrow" pitchFamily="34" charset="0"/>
              </a:rPr>
              <a:t># plot</a:t>
            </a:r>
          </a:p>
          <a:p>
            <a:r>
              <a:rPr lang="en-US" sz="1600" dirty="0">
                <a:latin typeface="Arial Narrow" pitchFamily="34" charset="0"/>
              </a:rPr>
              <a:t>           </a:t>
            </a:r>
            <a:r>
              <a:rPr lang="en-US" sz="1600" dirty="0" err="1">
                <a:latin typeface="Arial Narrow" pitchFamily="34" charset="0"/>
              </a:rPr>
              <a:t>geom_bar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aes</a:t>
            </a:r>
            <a:r>
              <a:rPr lang="en-US" sz="1600" dirty="0">
                <a:latin typeface="Arial Narrow" pitchFamily="34" charset="0"/>
              </a:rPr>
              <a:t>(weight=frequency))                                                 </a:t>
            </a:r>
            <a:r>
              <a:rPr lang="en-US" sz="1600" dirty="0">
                <a:solidFill>
                  <a:srgbClr val="00B050"/>
                </a:solidFill>
                <a:latin typeface="Arial Narrow" pitchFamily="34" charset="0"/>
              </a:rPr>
              <a:t># as </a:t>
            </a:r>
            <a:r>
              <a:rPr lang="en-US" sz="1600" dirty="0" err="1">
                <a:solidFill>
                  <a:srgbClr val="00B050"/>
                </a:solidFill>
                <a:latin typeface="Arial Narrow" pitchFamily="34" charset="0"/>
              </a:rPr>
              <a:t>freq</a:t>
            </a:r>
            <a:r>
              <a:rPr lang="en-US" sz="1600" dirty="0">
                <a:solidFill>
                  <a:srgbClr val="00B050"/>
                </a:solidFill>
                <a:latin typeface="Arial Narrow" pitchFamily="34" charset="0"/>
              </a:rPr>
              <a:t> bars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581400"/>
            <a:ext cx="4480569" cy="274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3810000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mutate() </a:t>
            </a:r>
            <a:r>
              <a:rPr lang="en-US" dirty="0"/>
              <a:t>calculates or transforms column variables</a:t>
            </a:r>
          </a:p>
          <a:p>
            <a:r>
              <a:rPr lang="en-US" b="1" dirty="0">
                <a:solidFill>
                  <a:srgbClr val="0070C0"/>
                </a:solidFill>
              </a:rPr>
              <a:t>ordered(income) </a:t>
            </a:r>
            <a:r>
              <a:rPr lang="en-US" dirty="0"/>
              <a:t>levels are now ordered appropriately.</a:t>
            </a:r>
          </a:p>
          <a:p>
            <a:endParaRPr lang="en-US" dirty="0"/>
          </a:p>
          <a:p>
            <a:r>
              <a:rPr lang="en-US" dirty="0"/>
              <a:t>The result is piped to </a:t>
            </a:r>
            <a:r>
              <a:rPr lang="en-US" dirty="0" err="1"/>
              <a:t>ggplot</a:t>
            </a:r>
            <a:r>
              <a:rPr lang="en-US" dirty="0"/>
              <a:t>()</a:t>
            </a:r>
          </a:p>
        </p:txBody>
      </p:sp>
      <p:pic>
        <p:nvPicPr>
          <p:cNvPr id="9" name="Picture 7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28600"/>
            <a:ext cx="71270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friendly\Dropbox\Documents\SCS\RGraphics\images\RStudio\ggplot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903" y="228600"/>
            <a:ext cx="709449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977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Tidying: separate() and unite()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sometimes happens that several variables are crammed into one column, or parts of one variable are split across multiple columns</a:t>
            </a:r>
          </a:p>
        </p:txBody>
      </p:sp>
      <p:pic>
        <p:nvPicPr>
          <p:cNvPr id="1026" name="Picture 2" descr="C:\Dropbox\Documents\6135\images\ggplot2\dplyr-spread-un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79904"/>
            <a:ext cx="7046913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37338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example, for the pew data, we might want  separate income into low &amp; high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419600"/>
            <a:ext cx="3733800" cy="132343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 Narrow" panose="020B0606020202030204" pitchFamily="34" charset="0"/>
              </a:rPr>
              <a:t>pew_long</a:t>
            </a:r>
            <a:r>
              <a:rPr lang="en-US" sz="1600" dirty="0">
                <a:latin typeface="Arial Narrow" panose="020B0606020202030204" pitchFamily="34" charset="0"/>
              </a:rPr>
              <a:t> |&gt;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mutate(</a:t>
            </a:r>
            <a:r>
              <a:rPr lang="en-US" sz="1600" dirty="0" err="1">
                <a:latin typeface="Arial Narrow" panose="020B0606020202030204" pitchFamily="34" charset="0"/>
              </a:rPr>
              <a:t>inc</a:t>
            </a:r>
            <a:r>
              <a:rPr lang="en-US" sz="1600" dirty="0">
                <a:latin typeface="Arial Narrow" panose="020B0606020202030204" pitchFamily="34" charset="0"/>
              </a:rPr>
              <a:t> = </a:t>
            </a:r>
            <a:r>
              <a:rPr lang="en-US" sz="1600" dirty="0" err="1">
                <a:latin typeface="Arial Narrow" panose="020B0606020202030204" pitchFamily="34" charset="0"/>
              </a:rPr>
              <a:t>gsub</a:t>
            </a:r>
            <a:r>
              <a:rPr lang="en-US" sz="1600" dirty="0">
                <a:latin typeface="Arial Narrow" panose="020B0606020202030204" pitchFamily="34" charset="0"/>
              </a:rPr>
              <a:t>("[\\$k]", "", income)) |&gt;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mutate(</a:t>
            </a:r>
            <a:r>
              <a:rPr lang="en-US" sz="1600" dirty="0" err="1">
                <a:latin typeface="Arial Narrow" panose="020B0606020202030204" pitchFamily="34" charset="0"/>
              </a:rPr>
              <a:t>inc</a:t>
            </a:r>
            <a:r>
              <a:rPr lang="en-US" sz="1600" dirty="0">
                <a:latin typeface="Arial Narrow" panose="020B0606020202030204" pitchFamily="34" charset="0"/>
              </a:rPr>
              <a:t> = </a:t>
            </a:r>
            <a:r>
              <a:rPr lang="en-US" sz="1600" dirty="0" err="1">
                <a:latin typeface="Arial Narrow" panose="020B0606020202030204" pitchFamily="34" charset="0"/>
              </a:rPr>
              <a:t>gsub</a:t>
            </a:r>
            <a:r>
              <a:rPr lang="en-US" sz="1600" dirty="0">
                <a:latin typeface="Arial Narrow" panose="020B0606020202030204" pitchFamily="34" charset="0"/>
              </a:rPr>
              <a:t>("&lt;", "0-", </a:t>
            </a:r>
            <a:r>
              <a:rPr lang="en-US" sz="1600" dirty="0" err="1">
                <a:latin typeface="Arial Narrow" panose="020B0606020202030204" pitchFamily="34" charset="0"/>
              </a:rPr>
              <a:t>inc</a:t>
            </a:r>
            <a:r>
              <a:rPr lang="en-US" sz="1600" dirty="0">
                <a:latin typeface="Arial Narrow" panose="020B0606020202030204" pitchFamily="34" charset="0"/>
              </a:rPr>
              <a:t>)) |&gt;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</a:t>
            </a:r>
            <a:r>
              <a:rPr lang="en-US" sz="1600" dirty="0">
                <a:highlight>
                  <a:srgbClr val="FFFF00"/>
                </a:highlight>
                <a:latin typeface="Arial Narrow" panose="020B0606020202030204" pitchFamily="34" charset="0"/>
              </a:rPr>
              <a:t>separate</a:t>
            </a:r>
            <a:r>
              <a:rPr lang="en-US" sz="1600" dirty="0">
                <a:latin typeface="Arial Narrow" panose="020B0606020202030204" pitchFamily="34" charset="0"/>
              </a:rPr>
              <a:t>(</a:t>
            </a:r>
            <a:r>
              <a:rPr lang="en-US" sz="1600" dirty="0" err="1">
                <a:latin typeface="Arial Narrow" panose="020B0606020202030204" pitchFamily="34" charset="0"/>
              </a:rPr>
              <a:t>inc</a:t>
            </a:r>
            <a:r>
              <a:rPr lang="en-US" sz="1600" dirty="0">
                <a:latin typeface="Arial Narrow" panose="020B0606020202030204" pitchFamily="34" charset="0"/>
              </a:rPr>
              <a:t>, c("low", "high"), "-") |&gt;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head()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4419600"/>
            <a:ext cx="3810000" cy="147732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religion  income frequency low high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 Agnostic   &lt;$10k        27   0   10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  Atheist   &lt;$10k        12   0   10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3 Buddhist   &lt;$10k        27   0   10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4 Catholic   &lt;$10k       418   0   10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5 Agnostic $10-20k        34  10   20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6  Atheist $10-20k        27  10  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C798AA-C929-730C-F726-84651B6D0329}"/>
              </a:ext>
            </a:extLst>
          </p:cNvPr>
          <p:cNvSpPr txBox="1"/>
          <p:nvPr/>
        </p:nvSpPr>
        <p:spPr>
          <a:xfrm>
            <a:off x="533400" y="60960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NB: </a:t>
            </a:r>
            <a:r>
              <a:rPr lang="en-CA" dirty="0" err="1">
                <a:solidFill>
                  <a:srgbClr val="0070C0"/>
                </a:solidFill>
              </a:rPr>
              <a:t>tidyr</a:t>
            </a:r>
            <a:r>
              <a:rPr lang="en-CA" dirty="0">
                <a:solidFill>
                  <a:srgbClr val="0070C0"/>
                </a:solidFill>
              </a:rPr>
              <a:t>::separate() </a:t>
            </a:r>
            <a:r>
              <a:rPr lang="en-CA" dirty="0"/>
              <a:t>now </a:t>
            </a:r>
            <a:r>
              <a:rPr lang="en-CA" dirty="0" err="1"/>
              <a:t>superceded</a:t>
            </a:r>
            <a:r>
              <a:rPr lang="en-CA" dirty="0"/>
              <a:t> by </a:t>
            </a:r>
            <a:r>
              <a:rPr lang="en-CA" b="1" dirty="0" err="1">
                <a:solidFill>
                  <a:srgbClr val="0070C0"/>
                </a:solidFill>
              </a:rPr>
              <a:t>separate_wider</a:t>
            </a:r>
            <a:r>
              <a:rPr lang="en-CA" b="1" dirty="0">
                <a:solidFill>
                  <a:srgbClr val="0070C0"/>
                </a:solidFill>
              </a:rPr>
              <a:t>_{</a:t>
            </a:r>
            <a:r>
              <a:rPr lang="en-CA" b="1" dirty="0" err="1">
                <a:solidFill>
                  <a:srgbClr val="0070C0"/>
                </a:solidFill>
              </a:rPr>
              <a:t>delim</a:t>
            </a:r>
            <a:r>
              <a:rPr lang="en-CA" b="1" dirty="0">
                <a:solidFill>
                  <a:srgbClr val="0070C0"/>
                </a:solidFill>
              </a:rPr>
              <a:t>, position}()</a:t>
            </a:r>
          </a:p>
        </p:txBody>
      </p:sp>
    </p:spTree>
    <p:extLst>
      <p:ext uri="{BB962C8B-B14F-4D97-AF65-F5344CB8AC3E}">
        <p14:creationId xmlns:p14="http://schemas.microsoft.com/office/powerpoint/2010/main" val="819359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72282-1F7F-9C3D-5BA0-F1A1ED0C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dplyr</a:t>
            </a:r>
            <a:r>
              <a:rPr lang="en-CA" dirty="0"/>
              <a:t>: verbs for manipulating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E6FED9-4180-F2B1-32CC-B5D0B0FF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848634-D8E5-3766-F5F1-88EB41235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603788"/>
              </p:ext>
            </p:extLst>
          </p:nvPr>
        </p:nvGraphicFramePr>
        <p:xfrm>
          <a:off x="457200" y="1447800"/>
          <a:ext cx="6118698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0698">
                  <a:extLst>
                    <a:ext uri="{9D8B030D-6E8A-4147-A177-3AD203B41FA5}">
                      <a16:colId xmlns:a16="http://schemas.microsoft.com/office/drawing/2014/main" val="359334236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661394655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r>
                        <a:rPr lang="en-CA" sz="3600" dirty="0"/>
                        <a:t>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3600" dirty="0"/>
                        <a:t>What it does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617153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r>
                        <a:rPr lang="en-CA" dirty="0">
                          <a:latin typeface="Fira Code" pitchFamily="1" charset="0"/>
                          <a:ea typeface="Fira Code" pitchFamily="1" charset="0"/>
                          <a:cs typeface="Fira Code" pitchFamily="1" charset="0"/>
                        </a:rPr>
                        <a:t>filter()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extract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152709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r>
                        <a:rPr lang="en-CA" dirty="0">
                          <a:latin typeface="Fira Code" pitchFamily="1" charset="0"/>
                          <a:ea typeface="Fira Code" pitchFamily="1" charset="0"/>
                          <a:cs typeface="Fira Code" pitchFamily="1" charset="0"/>
                        </a:rPr>
                        <a:t>select()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extract columns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912256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r>
                        <a:rPr lang="en-CA" dirty="0">
                          <a:latin typeface="Fira Code" pitchFamily="1" charset="0"/>
                          <a:ea typeface="Fira Code" pitchFamily="1" charset="0"/>
                          <a:cs typeface="Fira Code" pitchFamily="1" charset="0"/>
                        </a:rPr>
                        <a:t>arrange()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sort rows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435232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r>
                        <a:rPr lang="en-CA" dirty="0">
                          <a:latin typeface="Fira Code" pitchFamily="1" charset="0"/>
                          <a:ea typeface="Fira Code" pitchFamily="1" charset="0"/>
                          <a:cs typeface="Fira Code" pitchFamily="1" charset="0"/>
                        </a:rPr>
                        <a:t>mutate()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make new columns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055114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r>
                        <a:rPr lang="en-CA" dirty="0" err="1">
                          <a:latin typeface="Fira Code" pitchFamily="1" charset="0"/>
                          <a:ea typeface="Fira Code" pitchFamily="1" charset="0"/>
                          <a:cs typeface="Fira Code" pitchFamily="1" charset="0"/>
                        </a:rPr>
                        <a:t>group_by</a:t>
                      </a:r>
                      <a:r>
                        <a:rPr lang="en-CA" dirty="0">
                          <a:latin typeface="Fira Code" pitchFamily="1" charset="0"/>
                          <a:ea typeface="Fira Code" pitchFamily="1" charset="0"/>
                          <a:cs typeface="Fira Code" pitchFamily="1" charset="0"/>
                        </a:rPr>
                        <a:t>() |&gt;</a:t>
                      </a:r>
                    </a:p>
                    <a:p>
                      <a:r>
                        <a:rPr lang="en-CA" dirty="0">
                          <a:latin typeface="Fira Code" pitchFamily="1" charset="0"/>
                          <a:ea typeface="Fira Code" pitchFamily="1" charset="0"/>
                          <a:cs typeface="Fira Code" pitchFamily="1" charset="0"/>
                        </a:rPr>
                        <a:t>   summarize()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calculate group summaries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166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DFB25CE-2D19-EE92-86B0-38FADBA3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744" y="2263413"/>
            <a:ext cx="2523809" cy="714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A11120-CDE7-184C-AB6B-12DA3DC5E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744" y="3079502"/>
            <a:ext cx="2523809" cy="714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2A934-CD7B-792C-4402-5DB4EEA00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791" y="3841390"/>
            <a:ext cx="2523809" cy="714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C9ACE9-AFBF-FB4E-4480-A2087304B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744" y="4639170"/>
            <a:ext cx="2523809" cy="7142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882B32-F269-DA6D-4528-C4BA07589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127" y="5429656"/>
            <a:ext cx="2523809" cy="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18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dplyr</a:t>
            </a:r>
            <a:r>
              <a:rPr lang="en-US" dirty="0"/>
              <a:t>: Subset observations (rows)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dplyr</a:t>
            </a:r>
            <a:r>
              <a:rPr lang="en-US" dirty="0"/>
              <a:t> implements a variety of verbs to select a subset of observations from a dataset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4"/>
            <a:ext cx="4914000" cy="4194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1981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pipe expression, omit the dataset name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2895600"/>
            <a:ext cx="3505200" cy="230832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iris |&gt; filter(</a:t>
            </a:r>
            <a:r>
              <a:rPr lang="en-US" dirty="0" err="1"/>
              <a:t>Sepal.Length</a:t>
            </a:r>
            <a:r>
              <a:rPr lang="en-US" dirty="0"/>
              <a:t> &gt;7)</a:t>
            </a:r>
          </a:p>
          <a:p>
            <a:r>
              <a:rPr lang="en-US" dirty="0"/>
              <a:t>iris |&gt; filter(Species==“</a:t>
            </a:r>
            <a:r>
              <a:rPr lang="en-US" dirty="0" err="1"/>
              <a:t>setosa</a:t>
            </a:r>
            <a:r>
              <a:rPr lang="en-US" dirty="0"/>
              <a:t>”)</a:t>
            </a:r>
          </a:p>
          <a:p>
            <a:endParaRPr lang="en-US" dirty="0"/>
          </a:p>
          <a:p>
            <a:r>
              <a:rPr lang="en-US" dirty="0"/>
              <a:t>iris |&gt; </a:t>
            </a:r>
            <a:r>
              <a:rPr lang="en-US" dirty="0" err="1"/>
              <a:t>sample_n</a:t>
            </a:r>
            <a:r>
              <a:rPr lang="en-US" dirty="0"/>
              <a:t>(10)</a:t>
            </a:r>
          </a:p>
          <a:p>
            <a:r>
              <a:rPr lang="en-US" dirty="0"/>
              <a:t>iris |&gt; slice(1:50)   </a:t>
            </a:r>
            <a:r>
              <a:rPr lang="en-US" dirty="0">
                <a:solidFill>
                  <a:srgbClr val="00B050"/>
                </a:solidFill>
              </a:rPr>
              <a:t># </a:t>
            </a:r>
            <a:r>
              <a:rPr lang="en-US" dirty="0" err="1">
                <a:solidFill>
                  <a:srgbClr val="00B050"/>
                </a:solidFill>
              </a:rPr>
              <a:t>setosa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CA" dirty="0"/>
              <a:t>iris |&gt; </a:t>
            </a:r>
            <a:r>
              <a:rPr lang="en-CA" b="1" dirty="0" err="1"/>
              <a:t>group_by</a:t>
            </a:r>
            <a:r>
              <a:rPr lang="en-CA" dirty="0"/>
              <a:t>(Species) |&gt; </a:t>
            </a:r>
          </a:p>
          <a:p>
            <a:r>
              <a:rPr lang="en-CA" dirty="0"/>
              <a:t>            </a:t>
            </a:r>
            <a:r>
              <a:rPr lang="en-CA" dirty="0" err="1"/>
              <a:t>slice_max</a:t>
            </a:r>
            <a:r>
              <a:rPr lang="en-CA" dirty="0"/>
              <a:t>(</a:t>
            </a:r>
            <a:r>
              <a:rPr lang="en-CA" dirty="0" err="1"/>
              <a:t>Sepal.Width</a:t>
            </a:r>
            <a:r>
              <a:rPr lang="en-CA" dirty="0"/>
              <a:t>, n=2)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13EE9-7440-9903-A23E-0BC877D1C6B7}"/>
              </a:ext>
            </a:extLst>
          </p:cNvPr>
          <p:cNvSpPr txBox="1"/>
          <p:nvPr/>
        </p:nvSpPr>
        <p:spPr>
          <a:xfrm>
            <a:off x="5791200" y="5410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After </a:t>
            </a:r>
            <a:r>
              <a:rPr lang="en-CA" dirty="0" err="1"/>
              <a:t>group_by</a:t>
            </a:r>
            <a:r>
              <a:rPr lang="en-CA" dirty="0"/>
              <a:t>() does operations w/in each group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FDDDCD-40D7-E941-CDBB-6667DBAE6093}"/>
              </a:ext>
            </a:extLst>
          </p:cNvPr>
          <p:cNvCxnSpPr/>
          <p:nvPr/>
        </p:nvCxnSpPr>
        <p:spPr>
          <a:xfrm flipV="1">
            <a:off x="5791200" y="4834592"/>
            <a:ext cx="152400" cy="6858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34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dplyr</a:t>
            </a:r>
            <a:r>
              <a:rPr lang="en-US" dirty="0"/>
              <a:t>: Subset variables (columns)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3400"/>
            <a:ext cx="5342858" cy="1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3840480" cy="2026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10000"/>
            <a:ext cx="4206240" cy="153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200400"/>
            <a:ext cx="816864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helper functions in </a:t>
            </a:r>
            <a:r>
              <a:rPr lang="en-US" dirty="0" err="1"/>
              <a:t>dplyr</a:t>
            </a:r>
            <a:r>
              <a:rPr lang="en-US" dirty="0"/>
              <a:t> allow selection by a </a:t>
            </a:r>
            <a:r>
              <a:rPr lang="en-US" dirty="0">
                <a:solidFill>
                  <a:srgbClr val="FF0000"/>
                </a:solidFill>
              </a:rPr>
              <a:t>function</a:t>
            </a:r>
            <a:r>
              <a:rPr lang="en-US" dirty="0"/>
              <a:t> of variable names:</a:t>
            </a:r>
          </a:p>
        </p:txBody>
      </p:sp>
    </p:spTree>
    <p:extLst>
      <p:ext uri="{BB962C8B-B14F-4D97-AF65-F5344CB8AC3E}">
        <p14:creationId xmlns:p14="http://schemas.microsoft.com/office/powerpoint/2010/main" val="144553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tidyverse</a:t>
            </a:r>
            <a:r>
              <a:rPr lang="en-US" dirty="0"/>
              <a:t> of R packages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7988891" cy="4319390"/>
          </a:xfrm>
          <a:prstGeom prst="rect">
            <a:avLst/>
          </a:prstGeom>
        </p:spPr>
      </p:pic>
      <p:pic>
        <p:nvPicPr>
          <p:cNvPr id="1026" name="Picture 2" descr="C:\Dropbox\Documents\SCS\RGraphics\images\RStudio\tidyverse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83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89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dplyr</a:t>
            </a:r>
            <a:r>
              <a:rPr lang="en-US" dirty="0"/>
              <a:t>: </a:t>
            </a:r>
            <a:r>
              <a:rPr lang="en-US" dirty="0" err="1"/>
              <a:t>group_by</a:t>
            </a:r>
            <a:r>
              <a:rPr lang="en-US" dirty="0"/>
              <a:t>() and </a:t>
            </a:r>
            <a:r>
              <a:rPr lang="en-US" dirty="0" err="1"/>
              <a:t>summarise</a:t>
            </a:r>
            <a:r>
              <a:rPr lang="en-US" dirty="0"/>
              <a:t>()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676400"/>
          </a:xfrm>
        </p:spPr>
        <p:txBody>
          <a:bodyPr/>
          <a:lstStyle/>
          <a:p>
            <a:r>
              <a:rPr lang="en-US" dirty="0"/>
              <a:t>Fundamental operations in data </a:t>
            </a:r>
            <a:r>
              <a:rPr lang="en-US" dirty="0" err="1"/>
              <a:t>munging</a:t>
            </a:r>
            <a:r>
              <a:rPr lang="en-US" dirty="0"/>
              <a:t> are: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grouping</a:t>
            </a:r>
            <a:r>
              <a:rPr lang="en-US" sz="2000" dirty="0"/>
              <a:t> a dataset by one or more variables</a:t>
            </a:r>
          </a:p>
          <a:p>
            <a:pPr lvl="1"/>
            <a:r>
              <a:rPr lang="en-US" sz="2000" dirty="0"/>
              <a:t>calculating one or more </a:t>
            </a:r>
            <a:r>
              <a:rPr lang="en-US" sz="2000" dirty="0">
                <a:solidFill>
                  <a:srgbClr val="FF0000"/>
                </a:solidFill>
              </a:rPr>
              <a:t>summary</a:t>
            </a:r>
            <a:r>
              <a:rPr lang="en-US" sz="2000" dirty="0"/>
              <a:t> measures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ungrouping</a:t>
            </a:r>
            <a:r>
              <a:rPr lang="en-US" sz="2000" dirty="0"/>
              <a:t>: expand to an ungrouped copy, if needed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293804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5376" y="293804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group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7376" y="2938046"/>
            <a:ext cx="1335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summarise</a:t>
            </a:r>
            <a:endParaRPr lang="en-US" sz="1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03388" y="4803422"/>
            <a:ext cx="1116225" cy="1538704"/>
            <a:chOff x="1203388" y="4803422"/>
            <a:chExt cx="1116225" cy="15387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388" y="5141976"/>
              <a:ext cx="561975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670" y="5146738"/>
              <a:ext cx="190500" cy="119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213224" y="4803422"/>
              <a:ext cx="5521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600" dirty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54228" y="4803422"/>
              <a:ext cx="4653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600" dirty="0" err="1">
                  <a:solidFill>
                    <a:prstClr val="black"/>
                  </a:solidFill>
                </a:rPr>
                <a:t>avg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962400" y="4972698"/>
            <a:ext cx="4343400" cy="120032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mtcars</a:t>
            </a:r>
            <a:r>
              <a:rPr lang="en-US" dirty="0"/>
              <a:t> |&gt;</a:t>
            </a:r>
          </a:p>
          <a:p>
            <a:r>
              <a:rPr lang="en-US" dirty="0"/>
              <a:t>    </a:t>
            </a:r>
            <a:r>
              <a:rPr lang="en-US" dirty="0" err="1"/>
              <a:t>group_by</a:t>
            </a:r>
            <a:r>
              <a:rPr lang="en-US" dirty="0"/>
              <a:t>(</a:t>
            </a:r>
            <a:r>
              <a:rPr lang="en-US" dirty="0" err="1"/>
              <a:t>cyl</a:t>
            </a:r>
            <a:r>
              <a:rPr lang="en-US" dirty="0"/>
              <a:t>) |&gt;</a:t>
            </a:r>
          </a:p>
          <a:p>
            <a:r>
              <a:rPr lang="en-US" dirty="0"/>
              <a:t>    </a:t>
            </a:r>
            <a:r>
              <a:rPr lang="en-US" dirty="0" err="1"/>
              <a:t>summarise</a:t>
            </a:r>
            <a:r>
              <a:rPr lang="en-US" dirty="0"/>
              <a:t>(avg=mean(mpg)) |&gt;</a:t>
            </a:r>
          </a:p>
          <a:p>
            <a:r>
              <a:rPr lang="en-US" dirty="0"/>
              <a:t>    </a:t>
            </a:r>
            <a:r>
              <a:rPr lang="en-US" b="1" dirty="0"/>
              <a:t>ungroup()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24" y="3258312"/>
            <a:ext cx="2227839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62400" y="3321087"/>
            <a:ext cx="4572000" cy="92333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>
            <a:spAutoFit/>
          </a:bodyPr>
          <a:lstStyle/>
          <a:p>
            <a:pPr lvl="0"/>
            <a:r>
              <a:rPr lang="en-US" dirty="0" err="1"/>
              <a:t>mtcars</a:t>
            </a:r>
            <a:r>
              <a:rPr lang="en-US" dirty="0"/>
              <a:t> |&gt;</a:t>
            </a:r>
          </a:p>
          <a:p>
            <a:pPr lvl="0"/>
            <a:r>
              <a:rPr lang="en-US" dirty="0"/>
              <a:t>    </a:t>
            </a:r>
            <a:r>
              <a:rPr lang="en-US" b="1" dirty="0" err="1"/>
              <a:t>group_by</a:t>
            </a:r>
            <a:r>
              <a:rPr lang="en-US" dirty="0"/>
              <a:t>(</a:t>
            </a:r>
            <a:r>
              <a:rPr lang="en-US" dirty="0" err="1"/>
              <a:t>cyl</a:t>
            </a:r>
            <a:r>
              <a:rPr lang="en-US" dirty="0"/>
              <a:t>) |&gt;</a:t>
            </a:r>
          </a:p>
          <a:p>
            <a:pPr lvl="0"/>
            <a:r>
              <a:rPr lang="en-US" dirty="0"/>
              <a:t>    </a:t>
            </a:r>
            <a:r>
              <a:rPr lang="en-US" dirty="0" err="1"/>
              <a:t>summarise</a:t>
            </a:r>
            <a:r>
              <a:rPr lang="en-US" dirty="0"/>
              <a:t>(</a:t>
            </a:r>
            <a:r>
              <a:rPr lang="en-US" dirty="0" err="1"/>
              <a:t>avg</a:t>
            </a:r>
            <a:r>
              <a:rPr lang="en-US" dirty="0"/>
              <a:t>=mean(mpg))</a:t>
            </a:r>
          </a:p>
        </p:txBody>
      </p:sp>
    </p:spTree>
    <p:extLst>
      <p:ext uri="{BB962C8B-B14F-4D97-AF65-F5344CB8AC3E}">
        <p14:creationId xmlns:p14="http://schemas.microsoft.com/office/powerpoint/2010/main" val="60393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NASA data on solar radiation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31</a:t>
            </a:fld>
            <a:endParaRPr lang="en-US"/>
          </a:p>
        </p:txBody>
      </p:sp>
      <p:pic>
        <p:nvPicPr>
          <p:cNvPr id="1026" name="Picture 2" descr="C:\Dropbox\Documents\SCS\RGraphics\images\ggplot2\nasa-atmospheric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3" y="1124711"/>
            <a:ext cx="8186667" cy="13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14" y="2796766"/>
            <a:ext cx="4114286" cy="3609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2743200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does solar radiation vary with latitude, over months of the year?</a:t>
            </a:r>
          </a:p>
          <a:p>
            <a:endParaRPr lang="en-US" dirty="0"/>
          </a:p>
          <a:p>
            <a:r>
              <a:rPr lang="en-US" sz="2000" dirty="0"/>
              <a:t>How to make this plot?</a:t>
            </a:r>
          </a:p>
          <a:p>
            <a:endParaRPr lang="en-US" dirty="0"/>
          </a:p>
          <a:p>
            <a:r>
              <a:rPr lang="en-US" dirty="0"/>
              <a:t>Q:</a:t>
            </a:r>
          </a:p>
          <a:p>
            <a:r>
              <a:rPr lang="en-US" dirty="0"/>
              <a:t>what are the basic plot elements?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7CDC6C-DDB9-489D-A797-776D2B304054}"/>
              </a:ext>
            </a:extLst>
          </p:cNvPr>
          <p:cNvSpPr txBox="1"/>
          <p:nvPr/>
        </p:nvSpPr>
        <p:spPr>
          <a:xfrm>
            <a:off x="6248400" y="63205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Latitude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BE5C74-8F12-4061-8369-4F864FFDD9E6}"/>
              </a:ext>
            </a:extLst>
          </p:cNvPr>
          <p:cNvSpPr txBox="1"/>
          <p:nvPr/>
        </p:nvSpPr>
        <p:spPr>
          <a:xfrm rot="16200000">
            <a:off x="3548621" y="441686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Solar radiation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0B082-A412-44FC-A9C7-25E1C56B10E7}"/>
              </a:ext>
            </a:extLst>
          </p:cNvPr>
          <p:cNvSpPr txBox="1"/>
          <p:nvPr/>
        </p:nvSpPr>
        <p:spPr>
          <a:xfrm>
            <a:off x="5943600" y="225379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Months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DCF167-4C06-4789-9B83-8FA882662C1D}"/>
              </a:ext>
            </a:extLst>
          </p:cNvPr>
          <p:cNvCxnSpPr>
            <a:cxnSpLocks/>
          </p:cNvCxnSpPr>
          <p:nvPr/>
        </p:nvCxnSpPr>
        <p:spPr>
          <a:xfrm flipH="1">
            <a:off x="5290457" y="2568459"/>
            <a:ext cx="1110343" cy="2283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D6CAB1-B34B-474B-8E3E-61936C6B1BE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400800" y="2623123"/>
            <a:ext cx="304800" cy="1736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89D2BD-2F1B-45DB-A073-DFFE0CF2DD7B}"/>
              </a:ext>
            </a:extLst>
          </p:cNvPr>
          <p:cNvCxnSpPr/>
          <p:nvPr/>
        </p:nvCxnSpPr>
        <p:spPr>
          <a:xfrm>
            <a:off x="6934200" y="2623123"/>
            <a:ext cx="228600" cy="1736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5C562B-2945-4AE6-9554-C1806DFDDF6A}"/>
              </a:ext>
            </a:extLst>
          </p:cNvPr>
          <p:cNvCxnSpPr/>
          <p:nvPr/>
        </p:nvCxnSpPr>
        <p:spPr>
          <a:xfrm>
            <a:off x="7162800" y="2568459"/>
            <a:ext cx="838200" cy="2283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2BC3C7B-E40D-E7E8-B8A7-D882E3D888A2}"/>
              </a:ext>
            </a:extLst>
          </p:cNvPr>
          <p:cNvSpPr txBox="1"/>
          <p:nvPr/>
        </p:nvSpPr>
        <p:spPr>
          <a:xfrm>
            <a:off x="609600" y="50292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x = Latitude, y= solar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geom_violin</a:t>
            </a:r>
            <a:r>
              <a:rPr lang="en-CA" dirty="0"/>
              <a:t>()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panels: month</a:t>
            </a:r>
          </a:p>
        </p:txBody>
      </p:sp>
    </p:spTree>
    <p:extLst>
      <p:ext uri="{BB962C8B-B14F-4D97-AF65-F5344CB8AC3E}">
        <p14:creationId xmlns:p14="http://schemas.microsoft.com/office/powerpoint/2010/main" val="45677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NASA data: solar radiation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60" y="1136904"/>
            <a:ext cx="4168460" cy="4160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809" y="1981200"/>
            <a:ext cx="3704191" cy="2970044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Arial Narrow" panose="020B0606020202030204" pitchFamily="34" charset="0"/>
              </a:rPr>
              <a:t>&gt; str(nasa)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'data.frame':   64800 obs. of  15 variables: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Lat: int  -90 -90 -90 -90 -90 -90 -90 -90 -90 -90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Lon: int  -180 -179 -178 -177 -176 -175 -174 -173 -172 -171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Jan: num  9.63 9.63 9.63 9.63 9.63 9.63 9.63 9.63 9.63 9.63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Feb: num  5.28 5.28 5.28 5.28 5.28 5.28 5.28 5.28 5.28 5.28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Mar: num  0.75 0.75 0.75 0.75 0.75 0.75 0.75 0.75 0.75 0.75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Apr: num  0 0 0 0 0 0 0 0 0 0 ...</a:t>
            </a:r>
            <a:r>
              <a:rPr lang="en-US" sz="1100" dirty="0"/>
              <a:t> </a:t>
            </a:r>
          </a:p>
          <a:p>
            <a:r>
              <a:rPr lang="en-US" sz="1100" dirty="0">
                <a:latin typeface="Arial Narrow" panose="020B0606020202030204" pitchFamily="34" charset="0"/>
              </a:rPr>
              <a:t> </a:t>
            </a:r>
            <a:r>
              <a:rPr lang="pt-BR" sz="1100" dirty="0">
                <a:latin typeface="Arial Narrow" panose="020B0606020202030204" pitchFamily="34" charset="0"/>
              </a:rPr>
              <a:t>$ May: num  0 0 0 0 0 0 0 0 0 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Jun: num  0 0 0 0 0 0 0 0 0 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Jul: num  0 0 0 0 0 0 0 0 0 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Aug: num  0 0 0 0 0 0 0 0 0 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Sep: num  0.1 0.1 0.1 0.1 0.1 0.1 0.1 0.1 0.1 0.1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Oct: num  3.24 3.24 3.24 3.24 3.24 3.24 3.24 3.24 3.24 3.24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Nov: num  8.28 8.28 8.28 8.28 8.28 8.28 8.28 8.28 8.28 8.28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Dec: num  11 11 11 11 11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</a:t>
            </a:r>
            <a:r>
              <a:rPr lang="pt-BR" sz="1100" b="1" dirty="0">
                <a:latin typeface="Arial Narrow" panose="020B0606020202030204" pitchFamily="34" charset="0"/>
              </a:rPr>
              <a:t>$ Ann: </a:t>
            </a:r>
            <a:r>
              <a:rPr lang="pt-BR" sz="1100" dirty="0">
                <a:latin typeface="Arial Narrow" panose="020B0606020202030204" pitchFamily="34" charset="0"/>
              </a:rPr>
              <a:t>num  3.19 3.19 3.19 3.19 3.19 3.19 3.19 3.19 3.19 3.19 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809" y="1219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easy to do for the total </a:t>
            </a:r>
            <a:r>
              <a:rPr lang="en-US" dirty="0">
                <a:solidFill>
                  <a:srgbClr val="FF0000"/>
                </a:solidFill>
              </a:rPr>
              <a:t>Ann</a:t>
            </a:r>
            <a:r>
              <a:rPr lang="en-US" dirty="0"/>
              <a:t>ual solar radiation, a column in the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809" y="5297424"/>
            <a:ext cx="4694791" cy="138499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nasa</a:t>
            </a:r>
            <a:r>
              <a:rPr lang="en-US" sz="1400" dirty="0"/>
              <a:t> |&gt;</a:t>
            </a:r>
          </a:p>
          <a:p>
            <a:r>
              <a:rPr lang="en-US" sz="1400" dirty="0"/>
              <a:t>     filter(abs(Lat) &lt; 60) |&gt;</a:t>
            </a:r>
          </a:p>
          <a:p>
            <a:r>
              <a:rPr lang="en-US" sz="1400" dirty="0"/>
              <a:t>     mutate(</a:t>
            </a:r>
            <a:r>
              <a:rPr lang="en-US" sz="1400" dirty="0" err="1"/>
              <a:t>Latf</a:t>
            </a:r>
            <a:r>
              <a:rPr lang="en-US" sz="1400" dirty="0"/>
              <a:t> = cut(Lat, pretty(Lat, n=12))) |&gt;</a:t>
            </a:r>
          </a:p>
          <a:p>
            <a:r>
              <a:rPr lang="en-US" sz="1400" dirty="0"/>
              <a:t>     </a:t>
            </a:r>
            <a:r>
              <a:rPr lang="en-US" sz="1400" dirty="0" err="1"/>
              <a:t>ggplot</a:t>
            </a:r>
            <a:r>
              <a:rPr lang="en-US" sz="1400" dirty="0"/>
              <a:t>(</a:t>
            </a:r>
            <a:r>
              <a:rPr lang="en-US" sz="1400" dirty="0" err="1"/>
              <a:t>aes</a:t>
            </a:r>
            <a:r>
              <a:rPr lang="en-US" sz="1400" dirty="0"/>
              <a:t>(x=</a:t>
            </a:r>
            <a:r>
              <a:rPr lang="en-US" sz="1400" dirty="0" err="1"/>
              <a:t>Latf</a:t>
            </a:r>
            <a:r>
              <a:rPr lang="en-US" sz="1400" dirty="0"/>
              <a:t>, y=Ann)) +</a:t>
            </a:r>
          </a:p>
          <a:p>
            <a:r>
              <a:rPr lang="en-US" sz="1400" dirty="0"/>
              <a:t>           </a:t>
            </a:r>
            <a:r>
              <a:rPr lang="en-US" sz="1400" dirty="0" err="1"/>
              <a:t>geom_violin</a:t>
            </a:r>
            <a:r>
              <a:rPr lang="en-US" sz="1400" dirty="0"/>
              <a:t>(fill="pink", alpha=0.3) +</a:t>
            </a:r>
          </a:p>
          <a:p>
            <a:r>
              <a:rPr lang="en-US" sz="1400" dirty="0"/>
              <a:t>           labs(x="Latitude", y="Solar radiation G(0) (kWh/m²)")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96E45D-50A3-4725-886F-90F3B7E6CF55}"/>
              </a:ext>
            </a:extLst>
          </p:cNvPr>
          <p:cNvSpPr/>
          <p:nvPr/>
        </p:nvSpPr>
        <p:spPr>
          <a:xfrm>
            <a:off x="457200" y="4668415"/>
            <a:ext cx="609600" cy="212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A79E9A-19F7-CA95-60F0-B14C35571C07}"/>
              </a:ext>
            </a:extLst>
          </p:cNvPr>
          <p:cNvSpPr txBox="1"/>
          <p:nvPr/>
        </p:nvSpPr>
        <p:spPr>
          <a:xfrm>
            <a:off x="5274552" y="5458476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restrict latitude to [-60, 60]</a:t>
            </a:r>
          </a:p>
          <a:p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bin Lat into ordered levels, using cut()</a:t>
            </a:r>
          </a:p>
          <a:p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violin plot for each</a:t>
            </a:r>
            <a:endParaRPr lang="en-CA" sz="1600" dirty="0">
              <a:effectLst/>
            </a:endParaRPr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9855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Faceting &amp; tidy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75002"/>
            <a:ext cx="4221905" cy="4159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275002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complicated to do for the separate months, because the data structure is </a:t>
            </a:r>
            <a:r>
              <a:rPr lang="en-US" b="1" dirty="0">
                <a:solidFill>
                  <a:srgbClr val="FF0000"/>
                </a:solidFill>
              </a:rPr>
              <a:t>untidy</a:t>
            </a:r>
            <a:r>
              <a:rPr lang="en-US" dirty="0"/>
              <a:t>--- months were in separate variables (wide format)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713" y="2971800"/>
            <a:ext cx="3786487" cy="2970044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Arial Narrow" panose="020B0606020202030204" pitchFamily="34" charset="0"/>
              </a:rPr>
              <a:t>&gt; str(nasa)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'data.frame':   64800 obs. of  15 variables: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Lat: int  -90 -90 -90 -90 -90 -90 -90 -90 -90 -90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Lon: int  -180 -179 -178 -177 -176 -175 -174 -173 -172 -171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Jan: num  9.63 9.63 9.63 9.63 9.63 9.63 9.63 9.63 9.63 9.63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Feb: num  5.28 5.28 5.28 5.28 5.28 5.28 5.28 5.28 5.28 5.28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Mar: num  0.75 0.75 0.75 0.75 0.75 0.75 0.75 0.75 0.75 0.75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Apr: num  0 0 0 0 0 0 0 0 0 0 ...</a:t>
            </a:r>
            <a:r>
              <a:rPr lang="en-US" sz="1100" dirty="0"/>
              <a:t> </a:t>
            </a:r>
            <a:endParaRPr lang="pt-BR" sz="1100" dirty="0">
              <a:latin typeface="Arial Narrow" panose="020B0606020202030204" pitchFamily="34" charset="0"/>
            </a:endParaRPr>
          </a:p>
          <a:p>
            <a:r>
              <a:rPr lang="pt-BR" sz="1100" dirty="0">
                <a:latin typeface="Arial Narrow" panose="020B0606020202030204" pitchFamily="34" charset="0"/>
              </a:rPr>
              <a:t> $ May: num  0 0 0 0 0 0 0 0 0 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Jun: num  0 0 0 0 0 0 0 0 0 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Jul: num  0 0 0 0 0 0 0 0 0 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Aug: num  0 0 0 0 0 0 0 0 0 0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Sep: num  0.1 0.1 0.1 0.1 0.1 0.1 0.1 0.1 0.1 0.1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Oct: num  3.24 3.24 3.24 3.24 3.24 3.24 3.24 3.24 3.24 3.24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Nov: num  8.28 8.28 8.28 8.28 8.28 8.28 8.28 8.28 8.28 8.28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Dec: num  11 11 11 11 11 ...</a:t>
            </a:r>
          </a:p>
          <a:p>
            <a:r>
              <a:rPr lang="pt-BR" sz="1100" dirty="0">
                <a:latin typeface="Arial Narrow" panose="020B0606020202030204" pitchFamily="34" charset="0"/>
              </a:rPr>
              <a:t> $ Ann: num  3.19 3.19 3.19 3.19 3.19 3.19 3.19 3.19 3.19 3.19 ...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BCB4FDAC-4210-2E22-C8F1-34D01ED2008E}"/>
              </a:ext>
            </a:extLst>
          </p:cNvPr>
          <p:cNvSpPr/>
          <p:nvPr/>
        </p:nvSpPr>
        <p:spPr>
          <a:xfrm>
            <a:off x="175913" y="3733800"/>
            <a:ext cx="281287" cy="1905000"/>
          </a:xfrm>
          <a:prstGeom prst="leftBrac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384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tidying the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282077"/>
            <a:ext cx="5105400" cy="2585323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library(</a:t>
            </a:r>
            <a:r>
              <a:rPr lang="en-US" dirty="0" err="1">
                <a:latin typeface="Arial Narrow" panose="020B0606020202030204" pitchFamily="34" charset="0"/>
              </a:rPr>
              <a:t>tidyr</a:t>
            </a:r>
            <a:r>
              <a:rPr lang="en-US" dirty="0">
                <a:latin typeface="Arial Narrow" panose="020B0606020202030204" pitchFamily="34" charset="0"/>
              </a:rPr>
              <a:t>)</a:t>
            </a:r>
          </a:p>
          <a:p>
            <a:r>
              <a:rPr lang="en-US" dirty="0">
                <a:latin typeface="Arial Narrow" panose="020B0606020202030204" pitchFamily="34" charset="0"/>
              </a:rPr>
              <a:t>library(</a:t>
            </a:r>
            <a:r>
              <a:rPr lang="en-US" dirty="0" err="1">
                <a:latin typeface="Arial Narrow" panose="020B0606020202030204" pitchFamily="34" charset="0"/>
              </a:rPr>
              <a:t>dplyr</a:t>
            </a:r>
            <a:r>
              <a:rPr lang="en-US" dirty="0">
                <a:latin typeface="Arial Narrow" panose="020B0606020202030204" pitchFamily="34" charset="0"/>
              </a:rPr>
              <a:t>)</a:t>
            </a:r>
          </a:p>
          <a:p>
            <a:r>
              <a:rPr lang="en-US" dirty="0">
                <a:latin typeface="Arial Narrow" panose="020B0606020202030204" pitchFamily="34" charset="0"/>
              </a:rPr>
              <a:t>library(ggplot2)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 err="1">
                <a:latin typeface="Arial Narrow" panose="020B0606020202030204" pitchFamily="34" charset="0"/>
              </a:rPr>
              <a:t>nasa_long</a:t>
            </a:r>
            <a:r>
              <a:rPr lang="en-US" dirty="0">
                <a:latin typeface="Arial Narrow" panose="020B0606020202030204" pitchFamily="34" charset="0"/>
              </a:rPr>
              <a:t> &lt;- </a:t>
            </a:r>
            <a:r>
              <a:rPr lang="en-US" dirty="0" err="1">
                <a:latin typeface="Arial Narrow" panose="020B0606020202030204" pitchFamily="34" charset="0"/>
              </a:rPr>
              <a:t>nasa</a:t>
            </a:r>
            <a:r>
              <a:rPr lang="en-US" dirty="0">
                <a:latin typeface="Arial Narrow" panose="020B0606020202030204" pitchFamily="34" charset="0"/>
              </a:rPr>
              <a:t> |&gt;</a:t>
            </a:r>
          </a:p>
          <a:p>
            <a:r>
              <a:rPr lang="en-US" dirty="0">
                <a:latin typeface="Arial Narrow" panose="020B0606020202030204" pitchFamily="34" charset="0"/>
              </a:rPr>
              <a:t>    select(-Ann) |&gt;</a:t>
            </a:r>
          </a:p>
          <a:p>
            <a:r>
              <a:rPr lang="en-US" dirty="0">
                <a:latin typeface="Arial Narrow" panose="020B0606020202030204" pitchFamily="34" charset="0"/>
              </a:rPr>
              <a:t>    gather(month, solar, </a:t>
            </a:r>
            <a:r>
              <a:rPr lang="en-US" dirty="0" err="1">
                <a:latin typeface="Arial Narrow" panose="020B0606020202030204" pitchFamily="34" charset="0"/>
              </a:rPr>
              <a:t>Jan:Dec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factor_key</a:t>
            </a:r>
            <a:r>
              <a:rPr lang="en-US" dirty="0">
                <a:latin typeface="Arial Narrow" panose="020B0606020202030204" pitchFamily="34" charset="0"/>
              </a:rPr>
              <a:t>=TRUE) |&gt;</a:t>
            </a:r>
          </a:p>
          <a:p>
            <a:r>
              <a:rPr lang="en-US" dirty="0">
                <a:latin typeface="Arial Narrow" panose="020B0606020202030204" pitchFamily="34" charset="0"/>
              </a:rPr>
              <a:t>    filter( abs(Lat) &lt; 60 ) |&gt;</a:t>
            </a:r>
          </a:p>
          <a:p>
            <a:r>
              <a:rPr lang="en-US" dirty="0">
                <a:latin typeface="Arial Narrow" panose="020B0606020202030204" pitchFamily="34" charset="0"/>
              </a:rPr>
              <a:t>    mutate( </a:t>
            </a:r>
            <a:r>
              <a:rPr lang="en-US" dirty="0" err="1">
                <a:latin typeface="Arial Narrow" panose="020B0606020202030204" pitchFamily="34" charset="0"/>
              </a:rPr>
              <a:t>Lat_f</a:t>
            </a:r>
            <a:r>
              <a:rPr lang="en-US" dirty="0">
                <a:latin typeface="Arial Narrow" panose="020B0606020202030204" pitchFamily="34" charset="0"/>
              </a:rPr>
              <a:t> = cut(</a:t>
            </a:r>
            <a:r>
              <a:rPr lang="en-US" dirty="0" err="1">
                <a:latin typeface="Arial Narrow" panose="020B0606020202030204" pitchFamily="34" charset="0"/>
              </a:rPr>
              <a:t>Lat</a:t>
            </a:r>
            <a:r>
              <a:rPr lang="en-US" dirty="0">
                <a:latin typeface="Arial Narrow" panose="020B0606020202030204" pitchFamily="34" charset="0"/>
              </a:rPr>
              <a:t>, pretty(</a:t>
            </a:r>
            <a:r>
              <a:rPr lang="en-US" dirty="0" err="1">
                <a:latin typeface="Arial Narrow" panose="020B0606020202030204" pitchFamily="34" charset="0"/>
              </a:rPr>
              <a:t>Lat</a:t>
            </a:r>
            <a:r>
              <a:rPr lang="en-US" dirty="0">
                <a:latin typeface="Arial Narrow" panose="020B0606020202030204" pitchFamily="34" charset="0"/>
              </a:rPr>
              <a:t>, 12)))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3282077"/>
            <a:ext cx="2819400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/>
              <a:t>|&gt;  “pipes” data to the next stage</a:t>
            </a:r>
          </a:p>
          <a:p>
            <a:pPr>
              <a:spcAft>
                <a:spcPts val="300"/>
              </a:spcAft>
            </a:pPr>
            <a:endParaRPr lang="en-US" sz="1600" dirty="0"/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</a:rPr>
              <a:t>select()</a:t>
            </a:r>
            <a:r>
              <a:rPr lang="en-US" sz="1600" dirty="0"/>
              <a:t> extracts or drops columns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</a:rPr>
              <a:t>gather()</a:t>
            </a:r>
            <a:r>
              <a:rPr lang="en-US" sz="1600" dirty="0"/>
              <a:t> collapses columns into key-value pairs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</a:rPr>
              <a:t>filter() </a:t>
            </a:r>
            <a:r>
              <a:rPr lang="en-US" sz="1600" dirty="0"/>
              <a:t>subsets observations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</a:rPr>
              <a:t>mutate() </a:t>
            </a:r>
            <a:r>
              <a:rPr lang="en-US" sz="1600" dirty="0"/>
              <a:t>creates new variables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878E8-6EA5-4B62-B6CC-CAD5E5D67A9C}"/>
              </a:ext>
            </a:extLst>
          </p:cNvPr>
          <p:cNvSpPr txBox="1"/>
          <p:nvPr/>
        </p:nvSpPr>
        <p:spPr>
          <a:xfrm>
            <a:off x="457200" y="12954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plot solar radiation against latitude by month (separate panels), we need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the Ann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reshape the data for </a:t>
            </a:r>
            <a:r>
              <a:rPr lang="en-US" dirty="0" err="1"/>
              <a:t>Jan:Dec</a:t>
            </a:r>
            <a:r>
              <a:rPr lang="en-US" dirty="0"/>
              <a:t> to long format, so solar is all in one column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restrict latitude to [-60, 60]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bin Lat into ordered levels, using cut()</a:t>
            </a:r>
          </a:p>
        </p:txBody>
      </p:sp>
    </p:spTree>
    <p:extLst>
      <p:ext uri="{BB962C8B-B14F-4D97-AF65-F5344CB8AC3E}">
        <p14:creationId xmlns:p14="http://schemas.microsoft.com/office/powerpoint/2010/main" val="12755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tidying the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828800"/>
            <a:ext cx="5867400" cy="4308872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&gt; </a:t>
            </a:r>
            <a:r>
              <a:rPr lang="en-US" sz="1600" dirty="0" err="1">
                <a:latin typeface="Arial Narrow" panose="020B0606020202030204" pitchFamily="34" charset="0"/>
              </a:rPr>
              <a:t>str</a:t>
            </a:r>
            <a:r>
              <a:rPr lang="en-US" sz="1600" dirty="0">
                <a:latin typeface="Arial Narrow" panose="020B0606020202030204" pitchFamily="34" charset="0"/>
              </a:rPr>
              <a:t>(</a:t>
            </a:r>
            <a:r>
              <a:rPr lang="en-US" sz="1600" dirty="0" err="1">
                <a:latin typeface="Arial Narrow" panose="020B0606020202030204" pitchFamily="34" charset="0"/>
              </a:rPr>
              <a:t>nasa_long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'</a:t>
            </a:r>
            <a:r>
              <a:rPr lang="en-US" sz="1600" dirty="0" err="1">
                <a:latin typeface="Arial Narrow" panose="020B0606020202030204" pitchFamily="34" charset="0"/>
              </a:rPr>
              <a:t>data.frame</a:t>
            </a:r>
            <a:r>
              <a:rPr lang="en-US" sz="1600" dirty="0">
                <a:latin typeface="Arial Narrow" panose="020B0606020202030204" pitchFamily="34" charset="0"/>
              </a:rPr>
              <a:t>':   514080 obs. of  5 variables: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$ </a:t>
            </a:r>
            <a:r>
              <a:rPr lang="en-US" sz="1600" dirty="0" err="1">
                <a:latin typeface="Arial Narrow" panose="020B0606020202030204" pitchFamily="34" charset="0"/>
              </a:rPr>
              <a:t>Lat</a:t>
            </a:r>
            <a:r>
              <a:rPr lang="en-US" sz="1600" dirty="0">
                <a:latin typeface="Arial Narrow" panose="020B0606020202030204" pitchFamily="34" charset="0"/>
              </a:rPr>
              <a:t>  : </a:t>
            </a:r>
            <a:r>
              <a:rPr lang="en-US" sz="1600" dirty="0" err="1">
                <a:latin typeface="Arial Narrow" panose="020B0606020202030204" pitchFamily="34" charset="0"/>
              </a:rPr>
              <a:t>int</a:t>
            </a:r>
            <a:r>
              <a:rPr lang="en-US" sz="1600" dirty="0">
                <a:latin typeface="Arial Narrow" panose="020B0606020202030204" pitchFamily="34" charset="0"/>
              </a:rPr>
              <a:t>  -59 -59 -59 -59 -59 -59 -59 -59 -59 -59 ...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$ Lon  : </a:t>
            </a:r>
            <a:r>
              <a:rPr lang="en-US" sz="1600" dirty="0" err="1">
                <a:latin typeface="Arial Narrow" panose="020B0606020202030204" pitchFamily="34" charset="0"/>
              </a:rPr>
              <a:t>int</a:t>
            </a:r>
            <a:r>
              <a:rPr lang="en-US" sz="1600" dirty="0">
                <a:latin typeface="Arial Narrow" panose="020B0606020202030204" pitchFamily="34" charset="0"/>
              </a:rPr>
              <a:t>  -180 -179 -178 -177 -176 -175 -174 -173 -172 -171 ...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$ month: Factor w/ 12 levels "</a:t>
            </a:r>
            <a:r>
              <a:rPr lang="en-US" sz="1600" dirty="0" err="1">
                <a:latin typeface="Arial Narrow" panose="020B0606020202030204" pitchFamily="34" charset="0"/>
              </a:rPr>
              <a:t>Jan","Feb","Mar</a:t>
            </a:r>
            <a:r>
              <a:rPr lang="en-US" sz="1600" dirty="0">
                <a:latin typeface="Arial Narrow" panose="020B0606020202030204" pitchFamily="34" charset="0"/>
              </a:rPr>
              <a:t>",..: 1 1 1 1 1 1 1 1 1 1 ...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$ solar: </a:t>
            </a:r>
            <a:r>
              <a:rPr lang="en-US" sz="1600" dirty="0" err="1">
                <a:latin typeface="Arial Narrow" panose="020B0606020202030204" pitchFamily="34" charset="0"/>
              </a:rPr>
              <a:t>num</a:t>
            </a:r>
            <a:r>
              <a:rPr lang="en-US" sz="1600" dirty="0">
                <a:latin typeface="Arial Narrow" panose="020B0606020202030204" pitchFamily="34" charset="0"/>
              </a:rPr>
              <a:t>  5.19 5.19 5.25 5.25 5.17 5.17 5.15 5.15 5.15 5.15 ...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$ </a:t>
            </a:r>
            <a:r>
              <a:rPr lang="en-US" sz="1600" dirty="0" err="1">
                <a:latin typeface="Arial Narrow" panose="020B0606020202030204" pitchFamily="34" charset="0"/>
              </a:rPr>
              <a:t>Lat_f</a:t>
            </a:r>
            <a:r>
              <a:rPr lang="en-US" sz="1600" dirty="0">
                <a:latin typeface="Arial Narrow" panose="020B0606020202030204" pitchFamily="34" charset="0"/>
              </a:rPr>
              <a:t>: Factor w/ 12 levels "(-60,-50]","(-50,-40]",..: 1 1 1 1 1 1 1 1 1 1 ...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r>
              <a:rPr lang="en-US" sz="1600" dirty="0">
                <a:latin typeface="Arial Narrow" panose="020B0606020202030204" pitchFamily="34" charset="0"/>
              </a:rPr>
              <a:t>&gt; head(</a:t>
            </a:r>
            <a:r>
              <a:rPr lang="en-US" sz="1600" dirty="0" err="1">
                <a:latin typeface="Arial Narrow" panose="020B0606020202030204" pitchFamily="34" charset="0"/>
              </a:rPr>
              <a:t>nasa_long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</a:t>
            </a:r>
            <a:r>
              <a:rPr lang="en-US" sz="1600" dirty="0" err="1">
                <a:latin typeface="Arial Narrow" panose="020B0606020202030204" pitchFamily="34" charset="0"/>
              </a:rPr>
              <a:t>Lat</a:t>
            </a:r>
            <a:r>
              <a:rPr lang="en-US" sz="1600" dirty="0">
                <a:latin typeface="Arial Narrow" panose="020B0606020202030204" pitchFamily="34" charset="0"/>
              </a:rPr>
              <a:t>  Lon month solar     </a:t>
            </a:r>
            <a:r>
              <a:rPr lang="en-US" sz="1600" dirty="0" err="1">
                <a:latin typeface="Arial Narrow" panose="020B0606020202030204" pitchFamily="34" charset="0"/>
              </a:rPr>
              <a:t>Lat_f</a:t>
            </a:r>
            <a:endParaRPr lang="en-US" sz="1600" dirty="0">
              <a:latin typeface="Arial Narrow" panose="020B0606020202030204" pitchFamily="34" charset="0"/>
            </a:endParaRPr>
          </a:p>
          <a:p>
            <a:r>
              <a:rPr lang="en-US" sz="1600" dirty="0">
                <a:latin typeface="Arial Narrow" panose="020B0606020202030204" pitchFamily="34" charset="0"/>
              </a:rPr>
              <a:t>1 -59 -180   Jan  5.19 (-60,-50]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2 -59 -179   Jan  5.19 (-60,-50]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3 -59 -178   Jan  5.25 (-60,-50]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4 -59 -177   Jan  5.25 (-60,-50]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5 -59 -176   Jan  5.17 (-60,-50]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6 -59 -175   Jan  5.17 (-60,-50]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57257" y="2516556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ease of plotting, I created a factor version of </a:t>
            </a:r>
            <a:r>
              <a:rPr lang="en-US" dirty="0" err="1"/>
              <a:t>Lat</a:t>
            </a:r>
            <a:r>
              <a:rPr lang="en-US" dirty="0"/>
              <a:t> with 12 levels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3960529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data are now in a form where I can plot solar against </a:t>
            </a:r>
            <a:r>
              <a:rPr lang="en-US" dirty="0" err="1"/>
              <a:t>Lat</a:t>
            </a:r>
            <a:r>
              <a:rPr lang="en-US" dirty="0"/>
              <a:t> or </a:t>
            </a:r>
            <a:r>
              <a:rPr lang="en-US" dirty="0" err="1"/>
              <a:t>Lat_f</a:t>
            </a:r>
            <a:r>
              <a:rPr lang="en-US" dirty="0"/>
              <a:t> and facet by month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61446E-432E-4788-8E05-0F7BE9E8F718}"/>
              </a:ext>
            </a:extLst>
          </p:cNvPr>
          <p:cNvCxnSpPr/>
          <p:nvPr/>
        </p:nvCxnSpPr>
        <p:spPr>
          <a:xfrm flipH="1">
            <a:off x="5867400" y="3122329"/>
            <a:ext cx="457200" cy="3066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877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314" y="1803737"/>
            <a:ext cx="4343400" cy="2031325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nasa_long</a:t>
            </a:r>
            <a:r>
              <a:rPr lang="en-US" dirty="0"/>
              <a:t>, </a:t>
            </a:r>
            <a:r>
              <a:rPr lang="en-US" dirty="0" err="1"/>
              <a:t>aes</a:t>
            </a:r>
            <a:r>
              <a:rPr lang="en-US" dirty="0"/>
              <a:t>(x=</a:t>
            </a:r>
            <a:r>
              <a:rPr lang="en-US" dirty="0" err="1"/>
              <a:t>Lat_f</a:t>
            </a:r>
            <a:r>
              <a:rPr lang="en-US" dirty="0"/>
              <a:t>, y=solar)) +</a:t>
            </a:r>
          </a:p>
          <a:p>
            <a:r>
              <a:rPr lang="en-US" dirty="0"/>
              <a:t>    </a:t>
            </a:r>
            <a:r>
              <a:rPr lang="en-US" dirty="0" err="1"/>
              <a:t>geom_violin</a:t>
            </a:r>
            <a:r>
              <a:rPr lang="en-US" dirty="0"/>
              <a:t>(fill="pink") + </a:t>
            </a:r>
          </a:p>
          <a:p>
            <a:r>
              <a:rPr lang="en-US" dirty="0"/>
              <a:t>    </a:t>
            </a:r>
            <a:r>
              <a:rPr lang="en-US" dirty="0" err="1"/>
              <a:t>facet_wrap</a:t>
            </a:r>
            <a:r>
              <a:rPr lang="en-US" dirty="0"/>
              <a:t>(~ month) +</a:t>
            </a:r>
          </a:p>
          <a:p>
            <a:r>
              <a:rPr lang="en-US" dirty="0"/>
              <a:t>    </a:t>
            </a:r>
            <a:r>
              <a:rPr lang="en-US" dirty="0" err="1"/>
              <a:t>theme_bw</a:t>
            </a:r>
            <a:r>
              <a:rPr lang="en-US" dirty="0"/>
              <a:t>() +</a:t>
            </a:r>
          </a:p>
          <a:p>
            <a:r>
              <a:rPr lang="en-US" dirty="0"/>
              <a:t>    theme(</a:t>
            </a:r>
            <a:r>
              <a:rPr lang="en-US" dirty="0" err="1"/>
              <a:t>axis.text.x</a:t>
            </a:r>
            <a:r>
              <a:rPr lang="en-US" dirty="0"/>
              <a:t> = </a:t>
            </a:r>
          </a:p>
          <a:p>
            <a:r>
              <a:rPr lang="en-US" dirty="0"/>
              <a:t>              </a:t>
            </a:r>
            <a:r>
              <a:rPr lang="en-US" dirty="0" err="1"/>
              <a:t>element_text</a:t>
            </a:r>
            <a:r>
              <a:rPr lang="en-US" dirty="0"/>
              <a:t>(angle = 70, </a:t>
            </a:r>
          </a:p>
          <a:p>
            <a:r>
              <a:rPr lang="en-US" dirty="0"/>
              <a:t>                                      </a:t>
            </a:r>
            <a:r>
              <a:rPr lang="en-US" dirty="0" err="1"/>
              <a:t>hjust</a:t>
            </a:r>
            <a:r>
              <a:rPr lang="en-US" dirty="0"/>
              <a:t> = 1))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plotting the tidy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14" y="2819400"/>
            <a:ext cx="4525715" cy="3970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314" y="1219200"/>
            <a:ext cx="831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</a:t>
            </a:r>
            <a:r>
              <a:rPr lang="en-US" dirty="0" err="1"/>
              <a:t>geom_violin</a:t>
            </a:r>
            <a:r>
              <a:rPr lang="en-US" dirty="0"/>
              <a:t>() shows the shapes of the distributions for levels of </a:t>
            </a:r>
            <a:r>
              <a:rPr lang="en-US" dirty="0" err="1"/>
              <a:t>Lat_f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6314" y="4267200"/>
            <a:ext cx="3439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facet_wrap</a:t>
            </a:r>
            <a:r>
              <a:rPr lang="en-US" dirty="0"/>
              <a:t>(~month) does the right thing: 12 months </a:t>
            </a:r>
            <a:r>
              <a:rPr lang="en-US" dirty="0">
                <a:sym typeface="Symbol" panose="05050102010706020507" pitchFamily="18" charset="2"/>
              </a:rPr>
              <a:t> 3×4 grid</a:t>
            </a:r>
            <a:endParaRPr lang="en-US" dirty="0"/>
          </a:p>
          <a:p>
            <a:endParaRPr lang="en-US" dirty="0"/>
          </a:p>
          <a:p>
            <a:r>
              <a:rPr lang="en-US" dirty="0"/>
              <a:t>I had to rotate the x-axis labels for </a:t>
            </a:r>
            <a:r>
              <a:rPr lang="en-US" dirty="0" err="1"/>
              <a:t>Lat_f</a:t>
            </a:r>
            <a:r>
              <a:rPr lang="en-US" dirty="0"/>
              <a:t> to avoid overplotting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31DFD5-63B1-8AE1-05CF-9ADBCFDD4E1C}"/>
              </a:ext>
            </a:extLst>
          </p:cNvPr>
          <p:cNvCxnSpPr/>
          <p:nvPr/>
        </p:nvCxnSpPr>
        <p:spPr>
          <a:xfrm>
            <a:off x="3124200" y="5638800"/>
            <a:ext cx="1143000" cy="838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51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plotting the tidy data: smoothing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28635"/>
            <a:ext cx="4191000" cy="1200329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ggplot</a:t>
            </a:r>
            <a:r>
              <a:rPr lang="en-US" dirty="0">
                <a:latin typeface="Arial Narrow" panose="020B0606020202030204" pitchFamily="34" charset="0"/>
              </a:rPr>
              <a:t>(</a:t>
            </a:r>
            <a:r>
              <a:rPr lang="en-US" dirty="0" err="1">
                <a:latin typeface="Arial Narrow" panose="020B0606020202030204" pitchFamily="34" charset="0"/>
              </a:rPr>
              <a:t>nasa_long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aes</a:t>
            </a:r>
            <a:r>
              <a:rPr lang="en-US" dirty="0">
                <a:latin typeface="Arial Narrow" panose="020B0606020202030204" pitchFamily="34" charset="0"/>
              </a:rPr>
              <a:t>(x=</a:t>
            </a:r>
            <a:r>
              <a:rPr lang="en-US" dirty="0" err="1">
                <a:latin typeface="Arial Narrow" panose="020B0606020202030204" pitchFamily="34" charset="0"/>
              </a:rPr>
              <a:t>Lat</a:t>
            </a:r>
            <a:r>
              <a:rPr lang="en-US" dirty="0">
                <a:latin typeface="Arial Narrow" panose="020B0606020202030204" pitchFamily="34" charset="0"/>
              </a:rPr>
              <a:t>, y=solar)) +</a:t>
            </a:r>
          </a:p>
          <a:p>
            <a:r>
              <a:rPr lang="en-US" dirty="0">
                <a:latin typeface="Arial Narrow" panose="020B0606020202030204" pitchFamily="34" charset="0"/>
              </a:rPr>
              <a:t>    </a:t>
            </a:r>
            <a:r>
              <a:rPr lang="en-US" b="1" dirty="0" err="1">
                <a:latin typeface="Arial Narrow" panose="020B0606020202030204" pitchFamily="34" charset="0"/>
              </a:rPr>
              <a:t>geom_smooth</a:t>
            </a:r>
            <a:r>
              <a:rPr lang="en-US" b="1" dirty="0">
                <a:latin typeface="Arial Narrow" panose="020B0606020202030204" pitchFamily="34" charset="0"/>
              </a:rPr>
              <a:t>(color="blue" ) </a:t>
            </a:r>
            <a:r>
              <a:rPr lang="en-US" dirty="0">
                <a:latin typeface="Arial Narrow" panose="020B0606020202030204" pitchFamily="34" charset="0"/>
              </a:rPr>
              <a:t>+</a:t>
            </a:r>
          </a:p>
          <a:p>
            <a:r>
              <a:rPr lang="en-US" dirty="0">
                <a:latin typeface="Arial Narrow" panose="020B0606020202030204" pitchFamily="34" charset="0"/>
              </a:rPr>
              <a:t>    </a:t>
            </a:r>
            <a:r>
              <a:rPr lang="en-US" dirty="0" err="1">
                <a:latin typeface="Arial Narrow" panose="020B0606020202030204" pitchFamily="34" charset="0"/>
              </a:rPr>
              <a:t>facet_wrap</a:t>
            </a:r>
            <a:r>
              <a:rPr lang="en-US" dirty="0">
                <a:latin typeface="Arial Narrow" panose="020B0606020202030204" pitchFamily="34" charset="0"/>
              </a:rPr>
              <a:t>(~ month) +</a:t>
            </a:r>
          </a:p>
          <a:p>
            <a:r>
              <a:rPr lang="en-US" dirty="0">
                <a:latin typeface="Arial Narrow" panose="020B0606020202030204" pitchFamily="34" charset="0"/>
              </a:rPr>
              <a:t>    </a:t>
            </a:r>
            <a:r>
              <a:rPr lang="en-US" dirty="0" err="1">
                <a:latin typeface="Arial Narrow" panose="020B0606020202030204" pitchFamily="34" charset="0"/>
              </a:rPr>
              <a:t>theme_bw</a:t>
            </a:r>
            <a:r>
              <a:rPr lang="en-US" dirty="0">
                <a:latin typeface="Arial Narrow" panose="020B0606020202030204" pitchFamily="34" charset="0"/>
              </a:rPr>
              <a:t>()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05000"/>
            <a:ext cx="4785715" cy="4764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895600"/>
            <a:ext cx="335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we treat </a:t>
            </a:r>
            <a:r>
              <a:rPr lang="en-US" dirty="0" err="1"/>
              <a:t>Lat</a:t>
            </a:r>
            <a:r>
              <a:rPr lang="en-US" dirty="0"/>
              <a:t> as quantitative.</a:t>
            </a:r>
          </a:p>
          <a:p>
            <a:r>
              <a:rPr lang="en-US" dirty="0" err="1"/>
              <a:t>geom_smooth</a:t>
            </a:r>
            <a:r>
              <a:rPr lang="en-US" dirty="0"/>
              <a:t>() uses method = “gam” here because of large </a:t>
            </a:r>
            <a:r>
              <a:rPr lang="en-US" i="1" dirty="0"/>
              <a:t>n</a:t>
            </a:r>
          </a:p>
          <a:p>
            <a:endParaRPr lang="en-US" dirty="0"/>
          </a:p>
          <a:p>
            <a:r>
              <a:rPr lang="en-US" dirty="0"/>
              <a:t>The variation in the smoothed trends over the year suggest quite lawful behavior, shifting over the year</a:t>
            </a:r>
          </a:p>
          <a:p>
            <a:endParaRPr lang="en-US" dirty="0"/>
          </a:p>
          <a:p>
            <a:r>
              <a:rPr lang="en-US" dirty="0"/>
              <a:t>Can we express this as a statistical model ?</a:t>
            </a:r>
          </a:p>
        </p:txBody>
      </p:sp>
    </p:spTree>
    <p:extLst>
      <p:ext uri="{BB962C8B-B14F-4D97-AF65-F5344CB8AC3E}">
        <p14:creationId xmlns:p14="http://schemas.microsoft.com/office/powerpoint/2010/main" val="3417431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 a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064603"/>
            <a:ext cx="8153400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library(</a:t>
            </a:r>
            <a:r>
              <a:rPr lang="en-US" sz="1600" dirty="0" err="1">
                <a:latin typeface="Arial Narrow" panose="020B0606020202030204" pitchFamily="34" charset="0"/>
              </a:rPr>
              <a:t>mgcv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600" dirty="0" err="1">
                <a:latin typeface="Arial Narrow" panose="020B0606020202030204" pitchFamily="34" charset="0"/>
              </a:rPr>
              <a:t>nasa.gam</a:t>
            </a:r>
            <a:r>
              <a:rPr lang="en-US" sz="1600" dirty="0">
                <a:latin typeface="Arial Narrow" panose="020B0606020202030204" pitchFamily="34" charset="0"/>
              </a:rPr>
              <a:t> &lt;- gam(solar ~ Lon + month + </a:t>
            </a:r>
            <a:r>
              <a:rPr lang="en-US" sz="1600" b="1" dirty="0">
                <a:highlight>
                  <a:srgbClr val="FFFF00"/>
                </a:highlight>
                <a:latin typeface="Arial Narrow" panose="020B0606020202030204" pitchFamily="34" charset="0"/>
              </a:rPr>
              <a:t>s(</a:t>
            </a:r>
            <a:r>
              <a:rPr lang="en-US" sz="1600" b="1" dirty="0" err="1">
                <a:highlight>
                  <a:srgbClr val="FFFF00"/>
                </a:highlight>
                <a:latin typeface="Arial Narrow" panose="020B0606020202030204" pitchFamily="34" charset="0"/>
              </a:rPr>
              <a:t>Lat</a:t>
            </a:r>
            <a:r>
              <a:rPr lang="en-US" sz="1600" b="1" dirty="0">
                <a:highlight>
                  <a:srgbClr val="FFFF00"/>
                </a:highlight>
                <a:latin typeface="Arial Narrow" panose="020B0606020202030204" pitchFamily="34" charset="0"/>
              </a:rPr>
              <a:t>), </a:t>
            </a:r>
            <a:r>
              <a:rPr lang="en-US" sz="1600" dirty="0">
                <a:latin typeface="Arial Narrow" panose="020B0606020202030204" pitchFamily="34" charset="0"/>
              </a:rPr>
              <a:t>data=</a:t>
            </a:r>
            <a:r>
              <a:rPr lang="en-US" sz="1600" dirty="0" err="1">
                <a:latin typeface="Arial Narrow" panose="020B0606020202030204" pitchFamily="34" charset="0"/>
              </a:rPr>
              <a:t>nasa_long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summary(</a:t>
            </a:r>
            <a:r>
              <a:rPr lang="en-US" sz="1600" dirty="0" err="1">
                <a:latin typeface="Arial Narrow" panose="020B0606020202030204" pitchFamily="34" charset="0"/>
              </a:rPr>
              <a:t>nasa.gam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232190"/>
            <a:ext cx="3886200" cy="3016210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Family: </a:t>
            </a:r>
            <a:r>
              <a:rPr lang="en-US" sz="1200" dirty="0" err="1">
                <a:latin typeface="Arial Narrow" panose="020B0606020202030204" pitchFamily="34" charset="0"/>
              </a:rPr>
              <a:t>gaussian</a:t>
            </a:r>
            <a:r>
              <a:rPr lang="en-US" sz="1200" dirty="0">
                <a:latin typeface="Arial Narrow" panose="020B0606020202030204" pitchFamily="34" charset="0"/>
              </a:rPr>
              <a:t> 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Link function: identity </a:t>
            </a:r>
          </a:p>
          <a:p>
            <a:endParaRPr lang="en-US" sz="1200" dirty="0">
              <a:latin typeface="Arial Narrow" panose="020B0606020202030204" pitchFamily="34" charset="0"/>
            </a:endParaRPr>
          </a:p>
          <a:p>
            <a:r>
              <a:rPr lang="en-US" sz="1200" dirty="0">
                <a:latin typeface="Arial Narrow" panose="020B0606020202030204" pitchFamily="34" charset="0"/>
              </a:rPr>
              <a:t>Formula: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solar ~ Lon + month + s(</a:t>
            </a:r>
            <a:r>
              <a:rPr lang="en-US" sz="1200" dirty="0" err="1">
                <a:latin typeface="Arial Narrow" panose="020B0606020202030204" pitchFamily="34" charset="0"/>
              </a:rPr>
              <a:t>Lat</a:t>
            </a:r>
            <a:r>
              <a:rPr lang="en-US" sz="1200" dirty="0">
                <a:latin typeface="Arial Narrow" panose="020B0606020202030204" pitchFamily="34" charset="0"/>
              </a:rPr>
              <a:t>)</a:t>
            </a:r>
          </a:p>
          <a:p>
            <a:endParaRPr lang="en-US" sz="1200" dirty="0">
              <a:latin typeface="Arial Narrow" panose="020B0606020202030204" pitchFamily="34" charset="0"/>
            </a:endParaRPr>
          </a:p>
          <a:p>
            <a:r>
              <a:rPr lang="en-US" sz="1200" dirty="0">
                <a:latin typeface="Arial Narrow" panose="020B0606020202030204" pitchFamily="34" charset="0"/>
              </a:rPr>
              <a:t>Parametric coefficients: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              Estimate Std. Error t value </a:t>
            </a:r>
            <a:r>
              <a:rPr lang="en-US" sz="1200" dirty="0" err="1">
                <a:latin typeface="Arial Narrow" panose="020B0606020202030204" pitchFamily="34" charset="0"/>
              </a:rPr>
              <a:t>Pr</a:t>
            </a:r>
            <a:r>
              <a:rPr lang="en-US" sz="1200" dirty="0">
                <a:latin typeface="Arial Narrow" panose="020B0606020202030204" pitchFamily="34" charset="0"/>
              </a:rPr>
              <a:t>(&gt;|t|)    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(Intercept)  4.691e+00  6.833e-03 686.409  &lt; 2e-16 ***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Lon         -1.713e-04  1.898e-05  -9.022  &lt; 2e-16 ***</a:t>
            </a:r>
          </a:p>
          <a:p>
            <a:r>
              <a:rPr lang="en-US" sz="1200" dirty="0" err="1">
                <a:latin typeface="Arial Narrow" panose="020B0606020202030204" pitchFamily="34" charset="0"/>
              </a:rPr>
              <a:t>monthFeb</a:t>
            </a:r>
            <a:r>
              <a:rPr lang="en-US" sz="1200" dirty="0">
                <a:latin typeface="Arial Narrow" panose="020B0606020202030204" pitchFamily="34" charset="0"/>
              </a:rPr>
              <a:t>     1.195e-01  9.664e-03  12.364  &lt; 2e-16 ***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  …            …</a:t>
            </a:r>
          </a:p>
          <a:p>
            <a:r>
              <a:rPr lang="en-US" sz="1200" dirty="0" err="1">
                <a:latin typeface="Arial Narrow" panose="020B0606020202030204" pitchFamily="34" charset="0"/>
              </a:rPr>
              <a:t>monthDec</a:t>
            </a:r>
            <a:r>
              <a:rPr lang="en-US" sz="1200" dirty="0">
                <a:latin typeface="Arial Narrow" panose="020B0606020202030204" pitchFamily="34" charset="0"/>
              </a:rPr>
              <a:t>    -8.046e-02  9.664e-03  -8.326  &lt; 2e-16 ***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---</a:t>
            </a:r>
          </a:p>
          <a:p>
            <a:r>
              <a:rPr lang="en-US" sz="1200" dirty="0" err="1">
                <a:latin typeface="Arial Narrow" panose="020B0606020202030204" pitchFamily="34" charset="0"/>
              </a:rPr>
              <a:t>Signif</a:t>
            </a:r>
            <a:r>
              <a:rPr lang="en-US" sz="1200" dirty="0">
                <a:latin typeface="Arial Narrow" panose="020B0606020202030204" pitchFamily="34" charset="0"/>
              </a:rPr>
              <a:t>. codes:  0 ‘***’ 0.001 ‘**’ 0.01 ‘*’ 0.05 ‘.’ 0.1 ‘ ’ 1</a:t>
            </a:r>
          </a:p>
          <a:p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we saw in the plot suggests a </a:t>
            </a:r>
            <a:r>
              <a:rPr lang="en-US" dirty="0">
                <a:solidFill>
                  <a:srgbClr val="FF0000"/>
                </a:solidFill>
              </a:rPr>
              <a:t>generalized additive model, </a:t>
            </a:r>
            <a:r>
              <a:rPr lang="en-US" dirty="0"/>
              <a:t>with a smooth, </a:t>
            </a:r>
            <a:r>
              <a:rPr lang="en-US" b="1" dirty="0">
                <a:solidFill>
                  <a:srgbClr val="0070C0"/>
                </a:solidFill>
              </a:rPr>
              <a:t>s(Lat)</a:t>
            </a:r>
            <a:r>
              <a:rPr lang="en-US" b="1" dirty="0"/>
              <a:t>. </a:t>
            </a:r>
            <a:r>
              <a:rPr lang="en-US" dirty="0"/>
              <a:t>Similar to loess in spirit, but this is a statistical model that can be tested.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3259991"/>
            <a:ext cx="3810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violin plots suggest that variance is not constant. I’m ignoring this here by using the default </a:t>
            </a:r>
            <a:r>
              <a:rPr lang="en-US" sz="1600" dirty="0" err="1"/>
              <a:t>gaussian</a:t>
            </a:r>
            <a:r>
              <a:rPr lang="en-US" sz="1600" dirty="0"/>
              <a:t> model.  </a:t>
            </a:r>
          </a:p>
          <a:p>
            <a:endParaRPr lang="en-US" sz="1600" dirty="0"/>
          </a:p>
          <a:p>
            <a:r>
              <a:rPr lang="en-US" sz="1600" dirty="0"/>
              <a:t>Model terms: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Lon wasn’t included before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month is a factor, for the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s(</a:t>
            </a:r>
            <a:r>
              <a:rPr lang="en-US" sz="1600" dirty="0" err="1"/>
              <a:t>Lat</a:t>
            </a:r>
            <a:r>
              <a:rPr lang="en-US" sz="1600" dirty="0"/>
              <a:t>) fits a </a:t>
            </a:r>
            <a:r>
              <a:rPr lang="en-US" sz="1600" dirty="0">
                <a:solidFill>
                  <a:srgbClr val="FF0000"/>
                </a:solidFill>
              </a:rPr>
              <a:t>smoothed term </a:t>
            </a:r>
            <a:r>
              <a:rPr lang="en-US" sz="1600" dirty="0"/>
              <a:t>in latitude, averaged over other factors</a:t>
            </a:r>
          </a:p>
          <a:p>
            <a:endParaRPr lang="en-US" sz="1600" dirty="0"/>
          </a:p>
          <a:p>
            <a:r>
              <a:rPr lang="en-US" sz="1600" dirty="0"/>
              <a:t>There are other model choices, but it is useful to visualize what we have done so far</a:t>
            </a:r>
          </a:p>
        </p:txBody>
      </p:sp>
    </p:spTree>
    <p:extLst>
      <p:ext uri="{BB962C8B-B14F-4D97-AF65-F5344CB8AC3E}">
        <p14:creationId xmlns:p14="http://schemas.microsoft.com/office/powerpoint/2010/main" val="2226283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Visualize the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3" y="1295400"/>
            <a:ext cx="8305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Effect plots </a:t>
            </a:r>
            <a:r>
              <a:rPr lang="en-US" dirty="0"/>
              <a:t>show the fitted relationship between the response and model terms, averaged over other predictors.</a:t>
            </a:r>
          </a:p>
          <a:p>
            <a:r>
              <a:rPr lang="en-US" dirty="0"/>
              <a:t>The {</a:t>
            </a:r>
            <a:r>
              <a:rPr lang="en-US" dirty="0" err="1"/>
              <a:t>mgcv</a:t>
            </a:r>
            <a:r>
              <a:rPr lang="en-US" dirty="0"/>
              <a:t>} package has its own versions of these: </a:t>
            </a:r>
            <a:r>
              <a:rPr lang="en-US" dirty="0" err="1"/>
              <a:t>termplot</a:t>
            </a:r>
            <a:r>
              <a:rPr lang="en-US" dirty="0"/>
              <a:t>()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2" y="2438400"/>
            <a:ext cx="8305797" cy="830997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plot(</a:t>
            </a:r>
            <a:r>
              <a:rPr lang="en-US" sz="1600" dirty="0" err="1">
                <a:latin typeface="Arial Narrow" panose="020B0606020202030204" pitchFamily="34" charset="0"/>
              </a:rPr>
              <a:t>nasa.gam</a:t>
            </a:r>
            <a:r>
              <a:rPr lang="en-US" sz="1600" dirty="0">
                <a:latin typeface="Arial Narrow" panose="020B0606020202030204" pitchFamily="34" charset="0"/>
              </a:rPr>
              <a:t>, </a:t>
            </a:r>
            <a:r>
              <a:rPr lang="en-US" sz="1600" dirty="0" err="1">
                <a:latin typeface="Arial Narrow" panose="020B0606020202030204" pitchFamily="34" charset="0"/>
              </a:rPr>
              <a:t>cex.lab</a:t>
            </a:r>
            <a:r>
              <a:rPr lang="en-US" sz="1600" dirty="0">
                <a:latin typeface="Arial Narrow" panose="020B0606020202030204" pitchFamily="34" charset="0"/>
              </a:rPr>
              <a:t>=1.25)</a:t>
            </a:r>
          </a:p>
          <a:p>
            <a:r>
              <a:rPr lang="en-US" sz="1600" dirty="0" err="1">
                <a:latin typeface="Arial Narrow" panose="020B0606020202030204" pitchFamily="34" charset="0"/>
              </a:rPr>
              <a:t>termplot</a:t>
            </a:r>
            <a:r>
              <a:rPr lang="en-US" sz="1600" dirty="0">
                <a:latin typeface="Arial Narrow" panose="020B0606020202030204" pitchFamily="34" charset="0"/>
              </a:rPr>
              <a:t>(</a:t>
            </a:r>
            <a:r>
              <a:rPr lang="en-US" sz="1600" dirty="0" err="1">
                <a:latin typeface="Arial Narrow" panose="020B0606020202030204" pitchFamily="34" charset="0"/>
              </a:rPr>
              <a:t>nasa.gam</a:t>
            </a:r>
            <a:r>
              <a:rPr lang="en-US" sz="1600" dirty="0">
                <a:latin typeface="Arial Narrow" panose="020B0606020202030204" pitchFamily="34" charset="0"/>
              </a:rPr>
              <a:t>, terms="month", se=TRUE, </a:t>
            </a:r>
            <a:r>
              <a:rPr lang="en-US" sz="1600" dirty="0" err="1">
                <a:latin typeface="Arial Narrow" panose="020B0606020202030204" pitchFamily="34" charset="0"/>
              </a:rPr>
              <a:t>lwd.term</a:t>
            </a:r>
            <a:r>
              <a:rPr lang="en-US" sz="1600" dirty="0">
                <a:latin typeface="Arial Narrow" panose="020B0606020202030204" pitchFamily="34" charset="0"/>
              </a:rPr>
              <a:t>=3, lwd.se=2, </a:t>
            </a:r>
            <a:r>
              <a:rPr lang="en-US" sz="1600" dirty="0" err="1">
                <a:latin typeface="Arial Narrow" panose="020B0606020202030204" pitchFamily="34" charset="0"/>
              </a:rPr>
              <a:t>cex.lab</a:t>
            </a:r>
            <a:r>
              <a:rPr lang="en-US" sz="1600" dirty="0">
                <a:latin typeface="Arial Narrow" panose="020B0606020202030204" pitchFamily="34" charset="0"/>
              </a:rPr>
              <a:t>=1.25)</a:t>
            </a:r>
          </a:p>
          <a:p>
            <a:r>
              <a:rPr lang="en-US" sz="1600" dirty="0" err="1">
                <a:latin typeface="Arial Narrow" panose="020B0606020202030204" pitchFamily="34" charset="0"/>
              </a:rPr>
              <a:t>termplot</a:t>
            </a:r>
            <a:r>
              <a:rPr lang="en-US" sz="1600" dirty="0">
                <a:latin typeface="Arial Narrow" panose="020B0606020202030204" pitchFamily="34" charset="0"/>
              </a:rPr>
              <a:t>(</a:t>
            </a:r>
            <a:r>
              <a:rPr lang="en-US" sz="1600" dirty="0" err="1">
                <a:latin typeface="Arial Narrow" panose="020B0606020202030204" pitchFamily="34" charset="0"/>
              </a:rPr>
              <a:t>nasa.gam</a:t>
            </a:r>
            <a:r>
              <a:rPr lang="en-US" sz="1600" dirty="0">
                <a:latin typeface="Arial Narrow" panose="020B0606020202030204" pitchFamily="34" charset="0"/>
              </a:rPr>
              <a:t>, terms="Lon", se=TRUE, </a:t>
            </a:r>
            <a:r>
              <a:rPr lang="en-US" sz="1600" dirty="0" err="1">
                <a:latin typeface="Arial Narrow" panose="020B0606020202030204" pitchFamily="34" charset="0"/>
              </a:rPr>
              <a:t>lwd.term</a:t>
            </a:r>
            <a:r>
              <a:rPr lang="en-US" sz="1600" dirty="0">
                <a:latin typeface="Arial Narrow" panose="020B0606020202030204" pitchFamily="34" charset="0"/>
              </a:rPr>
              <a:t>=3, lwd.se=2, </a:t>
            </a:r>
            <a:r>
              <a:rPr lang="en-US" sz="1600" dirty="0" err="1">
                <a:latin typeface="Arial Narrow" panose="020B0606020202030204" pitchFamily="34" charset="0"/>
              </a:rPr>
              <a:t>cex.lab</a:t>
            </a:r>
            <a:r>
              <a:rPr lang="en-US" sz="1600" dirty="0">
                <a:latin typeface="Arial Narrow" panose="020B0606020202030204" pitchFamily="34" charset="0"/>
              </a:rPr>
              <a:t>=1.25)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10770" y="3763480"/>
            <a:ext cx="2433334" cy="2471763"/>
            <a:chOff x="521656" y="4071257"/>
            <a:chExt cx="2433334" cy="24717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56" y="4071257"/>
              <a:ext cx="2433334" cy="183333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7551" y="6019800"/>
              <a:ext cx="2221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why the dip at the equator?</a:t>
              </a:r>
            </a:p>
            <a:p>
              <a:r>
                <a:rPr lang="en-US" sz="1400" dirty="0"/>
                <a:t>s(Lat, 9): gam used 9 </a:t>
              </a:r>
              <a:r>
                <a:rPr lang="en-US" sz="1400" dirty="0" err="1"/>
                <a:t>df</a:t>
              </a:r>
              <a:endParaRPr lang="en-US" sz="1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30166" y="3730823"/>
            <a:ext cx="2538096" cy="2719864"/>
            <a:chOff x="3341052" y="4038600"/>
            <a:chExt cx="2538096" cy="27198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1052" y="4038600"/>
              <a:ext cx="2538096" cy="18285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23127" y="6019800"/>
              <a:ext cx="237394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effect of longitude is very small, but </a:t>
              </a:r>
              <a:r>
                <a:rPr lang="en-US" sz="1400" dirty="0" err="1"/>
                <a:t>signif</a:t>
              </a:r>
              <a:r>
                <a:rPr lang="en-US" sz="1400" dirty="0"/>
                <a:t>. &amp; maybe interpretable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73367" y="3716537"/>
            <a:ext cx="2447619" cy="2518706"/>
            <a:chOff x="6084253" y="4024314"/>
            <a:chExt cx="2447619" cy="25187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253" y="4024314"/>
              <a:ext cx="2447619" cy="18428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66326" y="6019800"/>
              <a:ext cx="2283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month should be modeled as a cyclic time variable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57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86984-AD8F-D52A-5A98-50BCFD61F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model&#10;&#10;AI-generated content may be incorrect.">
            <a:extLst>
              <a:ext uri="{FF2B5EF4-FFF2-40B4-BE49-F238E27FC236}">
                <a16:creationId xmlns:a16="http://schemas.microsoft.com/office/drawing/2014/main" id="{E93768AC-C40D-D1BE-FBB2-193CD62ED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5" y="1290905"/>
            <a:ext cx="6609168" cy="368178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14B30DB-CE5C-865B-A91C-8E1303C9A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/>
              <a:t>tidyverse</a:t>
            </a:r>
            <a:r>
              <a:rPr lang="en-US" dirty="0"/>
              <a:t> expands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13ACD-850E-041C-DC1C-5C9483E1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2B320-ADF4-4EA9-35B6-05966644C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07382"/>
            <a:ext cx="712520" cy="82296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DE05013-09E1-E6A8-2C7D-D88D26533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715618" cy="822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A2A8C1-7980-56C6-978D-D5B915493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64" y="2573082"/>
            <a:ext cx="789451" cy="9144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AD5C46F-4698-D25A-A380-ED9E110DF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7422" y="1174084"/>
            <a:ext cx="792839" cy="914400"/>
          </a:xfrm>
          <a:prstGeom prst="rect">
            <a:avLst/>
          </a:prstGeom>
        </p:spPr>
      </p:pic>
      <p:pic>
        <p:nvPicPr>
          <p:cNvPr id="9" name="Picture 8" descr="A hexagon with white text&#10;&#10;Description automatically generated">
            <a:extLst>
              <a:ext uri="{FF2B5EF4-FFF2-40B4-BE49-F238E27FC236}">
                <a16:creationId xmlns:a16="http://schemas.microsoft.com/office/drawing/2014/main" id="{2D1FB1E8-D4EE-F5D8-BA98-AF4A0D2EE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648" y="3817759"/>
            <a:ext cx="791894" cy="914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739B3-8C19-BC29-A5C8-F3407B450CF4}"/>
              </a:ext>
            </a:extLst>
          </p:cNvPr>
          <p:cNvGrpSpPr/>
          <p:nvPr/>
        </p:nvGrpSpPr>
        <p:grpSpPr>
          <a:xfrm>
            <a:off x="1033696" y="5194068"/>
            <a:ext cx="5098549" cy="1312479"/>
            <a:chOff x="1257440" y="5194068"/>
            <a:chExt cx="5098549" cy="1312479"/>
          </a:xfrm>
        </p:grpSpPr>
        <p:pic>
          <p:nvPicPr>
            <p:cNvPr id="4" name="Picture 3" descr="A white and orange glue bottle&#10;&#10;Description automatically generated">
              <a:extLst>
                <a:ext uri="{FF2B5EF4-FFF2-40B4-BE49-F238E27FC236}">
                  <a16:creationId xmlns:a16="http://schemas.microsoft.com/office/drawing/2014/main" id="{0487F906-E65C-EBB0-1C13-D723CD27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082" y="5479295"/>
              <a:ext cx="745907" cy="86090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657CA0B-58E0-47A0-0FC2-7E475AB5E0DB}"/>
                </a:ext>
              </a:extLst>
            </p:cNvPr>
            <p:cNvGrpSpPr/>
            <p:nvPr/>
          </p:nvGrpSpPr>
          <p:grpSpPr>
            <a:xfrm>
              <a:off x="1257440" y="5194068"/>
              <a:ext cx="4321838" cy="1312479"/>
              <a:chOff x="1257440" y="5194068"/>
              <a:chExt cx="4321838" cy="1312479"/>
            </a:xfrm>
          </p:grpSpPr>
          <p:pic>
            <p:nvPicPr>
              <p:cNvPr id="17" name="Picture 16" descr="A couple of cats in a box&#10;&#10;AI-generated content may be incorrect.">
                <a:extLst>
                  <a:ext uri="{FF2B5EF4-FFF2-40B4-BE49-F238E27FC236}">
                    <a16:creationId xmlns:a16="http://schemas.microsoft.com/office/drawing/2014/main" id="{11E67870-C915-9F02-D073-DA9D0AF98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1695" y="5276607"/>
                <a:ext cx="4247583" cy="1229940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7D532B83-0675-F7B9-58DE-84B60A8BB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3178" y="5496046"/>
                <a:ext cx="742275" cy="86678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887698-9B38-741F-B587-C9278E96B648}"/>
                  </a:ext>
                </a:extLst>
              </p:cNvPr>
              <p:cNvSpPr txBox="1"/>
              <p:nvPr/>
            </p:nvSpPr>
            <p:spPr>
              <a:xfrm>
                <a:off x="1257440" y="5194068"/>
                <a:ext cx="86886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400" dirty="0">
                    <a:solidFill>
                      <a:srgbClr val="002060"/>
                    </a:solidFill>
                  </a:rPr>
                  <a:t>dates</a:t>
                </a:r>
              </a:p>
            </p:txBody>
          </p:sp>
        </p:grpSp>
      </p:grpSp>
      <p:pic>
        <p:nvPicPr>
          <p:cNvPr id="5" name="Picture 4" descr="A paper with a feather and a pen&#10;&#10;AI-generated content may be incorrect.">
            <a:extLst>
              <a:ext uri="{FF2B5EF4-FFF2-40B4-BE49-F238E27FC236}">
                <a16:creationId xmlns:a16="http://schemas.microsoft.com/office/drawing/2014/main" id="{CF6631F7-160C-0D92-B42B-3BFD49525A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715000"/>
            <a:ext cx="712519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 modeling functions [lm(), </a:t>
            </a:r>
            <a:r>
              <a:rPr lang="en-US" sz="2400" dirty="0" err="1"/>
              <a:t>glm</a:t>
            </a:r>
            <a:r>
              <a:rPr lang="en-US" sz="2400" dirty="0"/>
              <a:t>(), …] return model objects, but these are “messy”</a:t>
            </a:r>
          </a:p>
          <a:p>
            <a:pPr lvl="1"/>
            <a:r>
              <a:rPr lang="en-US" sz="2000" dirty="0"/>
              <a:t>extracting coefficients takes several steps: </a:t>
            </a:r>
            <a:r>
              <a:rPr lang="en-US" sz="2000" dirty="0" err="1"/>
              <a:t>data.frame</a:t>
            </a:r>
            <a:r>
              <a:rPr lang="en-US" sz="2000" dirty="0"/>
              <a:t>(</a:t>
            </a:r>
            <a:r>
              <a:rPr lang="en-US" sz="2000" dirty="0" err="1"/>
              <a:t>coef</a:t>
            </a:r>
            <a:r>
              <a:rPr lang="en-US" sz="2000" dirty="0"/>
              <a:t>(</a:t>
            </a:r>
            <a:r>
              <a:rPr lang="en-US" sz="2000" dirty="0" err="1"/>
              <a:t>mymod</a:t>
            </a:r>
            <a:r>
              <a:rPr lang="en-US" sz="2000" dirty="0"/>
              <a:t>))</a:t>
            </a:r>
          </a:p>
          <a:p>
            <a:pPr lvl="1"/>
            <a:r>
              <a:rPr lang="en-US" sz="2000" dirty="0"/>
              <a:t>some info (</a:t>
            </a:r>
            <a:r>
              <a:rPr lang="en-US" sz="2000" i="1" dirty="0"/>
              <a:t>R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i="1" dirty="0"/>
              <a:t>F</a:t>
            </a:r>
            <a:r>
              <a:rPr lang="en-US" sz="2000" dirty="0"/>
              <a:t>, </a:t>
            </a:r>
            <a:r>
              <a:rPr lang="en-US" sz="2000" i="1" dirty="0" err="1"/>
              <a:t>p</a:t>
            </a:r>
            <a:r>
              <a:rPr lang="en-US" sz="2000" dirty="0" err="1"/>
              <a:t>.value</a:t>
            </a:r>
            <a:r>
              <a:rPr lang="en-US" sz="2000" dirty="0"/>
              <a:t>) is computed in print() method, not stored</a:t>
            </a:r>
          </a:p>
          <a:p>
            <a:pPr lvl="1"/>
            <a:r>
              <a:rPr lang="en-US" sz="2000" dirty="0"/>
              <a:t>can’t easily combine models</a:t>
            </a:r>
          </a:p>
          <a:p>
            <a:r>
              <a:rPr lang="en-US" sz="2400" dirty="0"/>
              <a:t>Some have associated plotting functions</a:t>
            </a:r>
          </a:p>
          <a:p>
            <a:pPr lvl="1"/>
            <a:r>
              <a:rPr lang="en-US" sz="2000" dirty="0"/>
              <a:t>plot(model): diagnostic plots</a:t>
            </a: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car</a:t>
            </a:r>
            <a:r>
              <a:rPr lang="en-US" sz="2000" dirty="0"/>
              <a:t> package: many model plot methods</a:t>
            </a:r>
          </a:p>
          <a:p>
            <a:pPr lvl="1"/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effects</a:t>
            </a:r>
            <a:r>
              <a:rPr lang="en-US" sz="2000" dirty="0"/>
              <a:t> package: plot effects for model terms</a:t>
            </a:r>
          </a:p>
          <a:p>
            <a:r>
              <a:rPr lang="en-US" sz="2400" dirty="0"/>
              <a:t>But what if you want to: </a:t>
            </a:r>
          </a:p>
          <a:p>
            <a:pPr lvl="1"/>
            <a:r>
              <a:rPr lang="en-US" sz="2000" dirty="0"/>
              <a:t>make a table of model summary statistics</a:t>
            </a:r>
          </a:p>
          <a:p>
            <a:pPr lvl="1"/>
            <a:r>
              <a:rPr lang="en-US" sz="2000" dirty="0"/>
              <a:t>fit a </a:t>
            </a:r>
            <a:r>
              <a:rPr lang="en-US" sz="2000" dirty="0">
                <a:solidFill>
                  <a:srgbClr val="FF0000"/>
                </a:solidFill>
              </a:rPr>
              <a:t>collection</a:t>
            </a:r>
            <a:r>
              <a:rPr lang="en-US" sz="2000" dirty="0"/>
              <a:t> of models, compare, summarize or visualize them?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3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broom: manipulating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981200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rgbClr val="0070C0"/>
                </a:solidFill>
              </a:rPr>
              <a:t>broom</a:t>
            </a:r>
            <a:r>
              <a:rPr lang="en-US" sz="2400" dirty="0"/>
              <a:t> package turns model objects into tidy data frames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</a:rPr>
              <a:t>glance</a:t>
            </a:r>
            <a:r>
              <a:rPr lang="en-US" sz="2000" dirty="0"/>
              <a:t>(models) extracts model-level summary statistics (R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df</a:t>
            </a:r>
            <a:r>
              <a:rPr lang="en-US" sz="2000" dirty="0"/>
              <a:t>, AIC, BIC)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</a:rPr>
              <a:t>tidy</a:t>
            </a:r>
            <a:r>
              <a:rPr lang="en-US" sz="2000" dirty="0"/>
              <a:t>(models) extracts coefficients, SE, p-values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</a:rPr>
              <a:t>augment</a:t>
            </a:r>
            <a:r>
              <a:rPr lang="en-US" sz="2000" dirty="0"/>
              <a:t>(models) extracts observation-level info (residuals,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200400"/>
            <a:ext cx="7725715" cy="272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248400"/>
            <a:ext cx="678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from: </a:t>
            </a:r>
            <a:r>
              <a:rPr lang="en-US" sz="1200" dirty="0">
                <a:hlinkClick r:id="rId3"/>
              </a:rPr>
              <a:t>https://opr.princeton.edu/workshops/Downloads/2016Jan_BroomRobinson.pdf</a:t>
            </a:r>
            <a:r>
              <a:rPr lang="en-US" sz="1200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838200" cy="9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7FE8A-2060-433F-9941-0F8BC160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</a:t>
            </a:r>
            <a:r>
              <a:rPr lang="en-US" dirty="0" err="1"/>
              <a:t>gapminder</a:t>
            </a:r>
            <a:r>
              <a:rPr lang="en-US" dirty="0"/>
              <a:t>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D7B1D-740A-468A-8D17-E8BB154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F59F621-C4D4-49F7-8B94-250309F26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92" y="2743200"/>
            <a:ext cx="4864608" cy="3474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83A7FB-DF54-4292-B183-310BAF84DB20}"/>
              </a:ext>
            </a:extLst>
          </p:cNvPr>
          <p:cNvSpPr txBox="1"/>
          <p:nvPr/>
        </p:nvSpPr>
        <p:spPr>
          <a:xfrm>
            <a:off x="457200" y="1143000"/>
            <a:ext cx="8153400" cy="92333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 = log(</a:t>
            </a:r>
            <a:r>
              <a:rPr lang="en-US" dirty="0" err="1"/>
              <a:t>gdpPercap</a:t>
            </a:r>
            <a:r>
              <a:rPr lang="en-US" dirty="0"/>
              <a:t>), y=</a:t>
            </a:r>
            <a:r>
              <a:rPr lang="en-US" dirty="0" err="1"/>
              <a:t>lifeExp</a:t>
            </a:r>
            <a:r>
              <a:rPr lang="en-US" dirty="0"/>
              <a:t>, color=continent), data=</a:t>
            </a:r>
            <a:r>
              <a:rPr lang="en-US" dirty="0" err="1"/>
              <a:t>gapminder</a:t>
            </a:r>
            <a:r>
              <a:rPr lang="en-US" dirty="0"/>
              <a:t>) +</a:t>
            </a:r>
          </a:p>
          <a:p>
            <a:r>
              <a:rPr lang="en-US" dirty="0"/>
              <a:t>	</a:t>
            </a:r>
            <a:r>
              <a:rPr lang="en-US" dirty="0" err="1"/>
              <a:t>geom_point</a:t>
            </a:r>
            <a:r>
              <a:rPr lang="en-US" dirty="0"/>
              <a:t>() +</a:t>
            </a:r>
          </a:p>
          <a:p>
            <a:r>
              <a:rPr lang="en-US" dirty="0"/>
              <a:t>	</a:t>
            </a:r>
            <a:r>
              <a:rPr lang="en-US" dirty="0" err="1"/>
              <a:t>geom_smooth</a:t>
            </a:r>
            <a:r>
              <a:rPr lang="en-US" dirty="0"/>
              <a:t>(method = "loess")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171FC-A8D1-4543-BCAC-11319BACEB8E}"/>
              </a:ext>
            </a:extLst>
          </p:cNvPr>
          <p:cNvSpPr txBox="1"/>
          <p:nvPr/>
        </p:nvSpPr>
        <p:spPr>
          <a:xfrm>
            <a:off x="457200" y="2743200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model this?</a:t>
            </a:r>
          </a:p>
          <a:p>
            <a:endParaRPr lang="en-US" dirty="0"/>
          </a:p>
          <a:p>
            <a:r>
              <a:rPr lang="en-US" dirty="0"/>
              <a:t>How to extract &amp; plot model statistics?</a:t>
            </a:r>
          </a:p>
          <a:p>
            <a:endParaRPr lang="en-US" dirty="0"/>
          </a:p>
          <a:p>
            <a:r>
              <a:rPr lang="en-US" dirty="0"/>
              <a:t>How to fit &amp; display multiple models for subsets?</a:t>
            </a:r>
          </a:p>
        </p:txBody>
      </p:sp>
    </p:spTree>
    <p:extLst>
      <p:ext uri="{BB962C8B-B14F-4D97-AF65-F5344CB8AC3E}">
        <p14:creationId xmlns:p14="http://schemas.microsoft.com/office/powerpoint/2010/main" val="3174936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</a:t>
            </a:r>
            <a:r>
              <a:rPr lang="en-US" dirty="0" err="1"/>
              <a:t>gapminder</a:t>
            </a:r>
            <a:r>
              <a:rPr lang="en-US" dirty="0"/>
              <a:t>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676400"/>
            <a:ext cx="8229600" cy="646331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gapmod</a:t>
            </a:r>
            <a:r>
              <a:rPr lang="en-US" dirty="0">
                <a:latin typeface="Arial Narrow" panose="020B0606020202030204" pitchFamily="34" charset="0"/>
              </a:rPr>
              <a:t> &lt;- lm(</a:t>
            </a:r>
            <a:r>
              <a:rPr lang="en-US" dirty="0" err="1">
                <a:latin typeface="Arial Narrow" panose="020B0606020202030204" pitchFamily="34" charset="0"/>
              </a:rPr>
              <a:t>lifeExp</a:t>
            </a:r>
            <a:r>
              <a:rPr lang="en-US" dirty="0">
                <a:latin typeface="Arial Narrow" panose="020B0606020202030204" pitchFamily="34" charset="0"/>
              </a:rPr>
              <a:t> ~ year + pop + log(</a:t>
            </a:r>
            <a:r>
              <a:rPr lang="en-US" dirty="0" err="1">
                <a:latin typeface="Arial Narrow" panose="020B0606020202030204" pitchFamily="34" charset="0"/>
              </a:rPr>
              <a:t>gdpPercap</a:t>
            </a:r>
            <a:r>
              <a:rPr lang="en-US" dirty="0">
                <a:latin typeface="Arial Narrow" panose="020B0606020202030204" pitchFamily="34" charset="0"/>
              </a:rPr>
              <a:t>) + continent, data=</a:t>
            </a:r>
            <a:r>
              <a:rPr lang="en-US" dirty="0" err="1">
                <a:latin typeface="Arial Narrow" panose="020B0606020202030204" pitchFamily="34" charset="0"/>
              </a:rPr>
              <a:t>gapminder</a:t>
            </a:r>
            <a:r>
              <a:rPr lang="en-US" dirty="0">
                <a:latin typeface="Arial Narrow" panose="020B0606020202030204" pitchFamily="34" charset="0"/>
              </a:rPr>
              <a:t>)</a:t>
            </a:r>
          </a:p>
          <a:p>
            <a:r>
              <a:rPr lang="en-US" dirty="0">
                <a:highlight>
                  <a:srgbClr val="FFFF00"/>
                </a:highlight>
                <a:latin typeface="Arial Narrow" panose="020B0606020202030204" pitchFamily="34" charset="0"/>
              </a:rPr>
              <a:t>summary(</a:t>
            </a:r>
            <a:r>
              <a:rPr lang="en-US" dirty="0" err="1">
                <a:highlight>
                  <a:srgbClr val="FFFF00"/>
                </a:highlight>
                <a:latin typeface="Arial Narrow" panose="020B0606020202030204" pitchFamily="34" charset="0"/>
              </a:rPr>
              <a:t>gapmod</a:t>
            </a:r>
            <a:r>
              <a:rPr lang="en-US" dirty="0">
                <a:highlight>
                  <a:srgbClr val="FFFF00"/>
                </a:highlight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11861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 life expectancy from year, population, GDP and continent: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429958"/>
            <a:ext cx="7848600" cy="433965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Call: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lm(formula =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lifeExp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~ year + pop + log(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gdpPercap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 + continent, data =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gapminder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Residuals: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Min      1Q  Median      3Q     Max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-24.928  -3.285   0.314   3.699  15.221 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Coefficients: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Estimate Std. Error t value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(&gt;|t|)   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(Intercept)       -4.58e+02   1.67e+01  -27.43  &lt; 2e-16 ***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year               2.38e-01   8.61e-03   27.58  &lt; 2e-16 ***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pop                5.40e-09   1.38e-09    3.91  9.5e-05 ***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log(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gdpPercap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     5.10e+00   1.60e-01   31.88  &lt; 2e-16 ***</a:t>
            </a:r>
          </a:p>
          <a:p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continentAmericas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8.74e+00   4.63e-01   18.86  &lt; 2e-16 ***</a:t>
            </a:r>
          </a:p>
          <a:p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continentAsia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6.64e+00   4.09e-01   16.22  &lt; 2e-16 ***</a:t>
            </a:r>
          </a:p>
          <a:p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continentEurope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1.23e+01   5.10e-01   24.11  &lt; 2e-16 ***</a:t>
            </a:r>
          </a:p>
          <a:p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continentOceania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1.26e+01   1.27e+00    9.88  &lt; 2e-16 ***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---</a:t>
            </a:r>
          </a:p>
          <a:p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Signif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. codes:  0 ‘***’ 0.001 ‘**’ 0.01 ‘*’ 0.05 ‘.’ 0.1 ‘ ’ 1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Residual standard error: 5.79 on 1696 degrees of freedom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Multiple R-squared:   0.8,      Adjusted R-squared:  0.799 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F-statistic:  969 on 7 and 1696 DF,  p-value: &lt;2e-16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3200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observation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4038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component level (coefficients)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6096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model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F3F8A9-BBBE-F603-3F30-80218B9E937E}"/>
              </a:ext>
            </a:extLst>
          </p:cNvPr>
          <p:cNvCxnSpPr/>
          <p:nvPr/>
        </p:nvCxnSpPr>
        <p:spPr>
          <a:xfrm flipH="1">
            <a:off x="5562600" y="3429000"/>
            <a:ext cx="762000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10DEA6-0AED-944A-8586-7230F7B7A4AF}"/>
              </a:ext>
            </a:extLst>
          </p:cNvPr>
          <p:cNvCxnSpPr>
            <a:cxnSpLocks/>
          </p:cNvCxnSpPr>
          <p:nvPr/>
        </p:nvCxnSpPr>
        <p:spPr>
          <a:xfrm flipH="1">
            <a:off x="6096000" y="6317224"/>
            <a:ext cx="609600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55B6A4-5B6A-C20E-8D68-393EBFAC3C89}"/>
              </a:ext>
            </a:extLst>
          </p:cNvPr>
          <p:cNvCxnSpPr/>
          <p:nvPr/>
        </p:nvCxnSpPr>
        <p:spPr>
          <a:xfrm flipH="1">
            <a:off x="6174658" y="4800600"/>
            <a:ext cx="762000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626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772814"/>
            <a:ext cx="8153400" cy="60016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glance(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gapmod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r.squared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adj.r.squared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sigma statistic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p.value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df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logLik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AIC   BIC deviance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df.residual</a:t>
            </a: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       0.8        0.7992 5.789       969       0  8  -5406 10830 10879    56835        1696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" y="1938528"/>
            <a:ext cx="8001000" cy="178510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tidy(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gapmod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term   estimate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std.error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statistic   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p.value</a:t>
            </a: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       (Intercept) -4.585e+02 1.671e+01   -27.433 1.982e-137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2              year  2.376e-01 8.613e-03    27.584 1.122e-138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3               pop  5.403e-09 1.381e-09     3.912  9.496e-05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4    log(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gdpPercap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  5.103e+00 1.601e-01    31.876 4.096e-175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5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continentAmericas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8.739e+00 4.635e-01    18.856  3.758e-72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6    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continentAsia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6.635e+00 4.091e-01    16.219  4.167e-55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7  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continentEurope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1.230e+01 5.102e-01    24.113 1.044e-110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8 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continentOceania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1.256e+01 1.270e+00     9.884  1.943e-22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" y="4572000"/>
            <a:ext cx="8153400" cy="178510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augment(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gapmod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) |&gt; slice(1:5)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# A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tibble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: 5 x 12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lifeExp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year      pop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log.gdpPercap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. continent .fitted .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se.fit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.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resid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.hat .sigma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 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       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    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 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    28.8  1952  8425333           6.66 Asia         46.0   0.408  -17.1 0.00496   5.78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2    30.3  1957  9240934           6.71 Asia         47.4   0.390  -17.1 0.00454   5.78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3    32.0  1962 10267083           6.75 Asia         48.8   0.376  -16.8 0.00423   5.78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4    34.0  1967 11537966           6.73 Asia         49.9   0.372  -15.9 0.00413   5.78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5    36.1  1972 13079460           6.61 Asia         50.5   0.382  -14.4 0.00435   5.78</a:t>
            </a:r>
          </a:p>
          <a:p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# ... with 2 more variables: .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cooksd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&gt;, .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std.resid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dbl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" y="381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glance() </a:t>
            </a:r>
            <a:r>
              <a:rPr lang="en-US" dirty="0"/>
              <a:t>gives the </a:t>
            </a:r>
            <a:r>
              <a:rPr lang="en-US" dirty="0">
                <a:solidFill>
                  <a:srgbClr val="00B050"/>
                </a:solidFill>
              </a:rPr>
              <a:t>model level </a:t>
            </a:r>
            <a:r>
              <a:rPr lang="en-US" dirty="0"/>
              <a:t>summary statistics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" y="1600200"/>
            <a:ext cx="806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tidy() </a:t>
            </a:r>
            <a:r>
              <a:rPr lang="en-US" dirty="0"/>
              <a:t>gives the </a:t>
            </a:r>
            <a:r>
              <a:rPr lang="en-US" dirty="0">
                <a:solidFill>
                  <a:srgbClr val="00B050"/>
                </a:solidFill>
              </a:rPr>
              <a:t>model component </a:t>
            </a:r>
            <a:r>
              <a:rPr lang="en-US" dirty="0"/>
              <a:t>(term) statistics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" y="400664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augment() </a:t>
            </a:r>
            <a:r>
              <a:rPr lang="en-US" dirty="0"/>
              <a:t>gives the </a:t>
            </a:r>
            <a:r>
              <a:rPr lang="en-US" dirty="0">
                <a:solidFill>
                  <a:srgbClr val="00B050"/>
                </a:solidFill>
              </a:rPr>
              <a:t>observation level </a:t>
            </a:r>
            <a:r>
              <a:rPr lang="en-US" dirty="0"/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17035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F96A02-321A-4C5D-86E7-31517104C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tidyr</a:t>
            </a:r>
            <a:r>
              <a:rPr lang="en-US" dirty="0"/>
              <a:t>:: “nest – map – </a:t>
            </a:r>
            <a:r>
              <a:rPr lang="en-US" dirty="0" err="1"/>
              <a:t>unnest</a:t>
            </a:r>
            <a:r>
              <a:rPr lang="en-US" dirty="0"/>
              <a:t>” trick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4C932E-0A9D-4414-9654-7D38DBB85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many cases, we want to perform analysis for each subset of a dataset defined by one or more variables</a:t>
            </a:r>
          </a:p>
          <a:p>
            <a:pPr lvl="1"/>
            <a:r>
              <a:rPr lang="en-US" sz="2000" dirty="0" err="1"/>
              <a:t>dplyr</a:t>
            </a:r>
            <a:r>
              <a:rPr lang="en-US" sz="2000" dirty="0"/>
              <a:t>::</a:t>
            </a:r>
            <a:r>
              <a:rPr lang="en-US" sz="2000" dirty="0" err="1"/>
              <a:t>group_by</a:t>
            </a:r>
            <a:r>
              <a:rPr lang="en-US" sz="2000" dirty="0"/>
              <a:t>(), </a:t>
            </a:r>
            <a:r>
              <a:rPr lang="en-US" sz="2000" dirty="0" err="1"/>
              <a:t>summarise</a:t>
            </a:r>
            <a:r>
              <a:rPr lang="en-US" sz="2000" dirty="0"/>
              <a:t>(), ungroup() is one way</a:t>
            </a:r>
          </a:p>
          <a:p>
            <a:r>
              <a:rPr lang="en-US" sz="2400" dirty="0" err="1"/>
              <a:t>tidyr</a:t>
            </a:r>
            <a:r>
              <a:rPr lang="en-US" sz="2400" dirty="0"/>
              <a:t>::nest(), </a:t>
            </a:r>
            <a:r>
              <a:rPr lang="en-US" sz="2400" dirty="0" err="1"/>
              <a:t>purrr</a:t>
            </a:r>
            <a:r>
              <a:rPr lang="en-US" sz="2400" dirty="0"/>
              <a:t>::map(), </a:t>
            </a:r>
            <a:r>
              <a:rPr lang="en-US" sz="2400" dirty="0" err="1"/>
              <a:t>tidyr</a:t>
            </a:r>
            <a:r>
              <a:rPr lang="en-US" sz="2400" dirty="0"/>
              <a:t>::</a:t>
            </a:r>
            <a:r>
              <a:rPr lang="en-US" sz="2400" dirty="0" err="1"/>
              <a:t>unnest</a:t>
            </a:r>
            <a:r>
              <a:rPr lang="en-US" sz="2400" dirty="0"/>
              <a:t>() is more general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8A252-B35E-4D82-92BD-9E459E23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EC10E8-15CE-4157-9EEF-C1954C89576E}"/>
              </a:ext>
            </a:extLst>
          </p:cNvPr>
          <p:cNvGrpSpPr/>
          <p:nvPr/>
        </p:nvGrpSpPr>
        <p:grpSpPr>
          <a:xfrm>
            <a:off x="609600" y="3221658"/>
            <a:ext cx="2627489" cy="2804160"/>
            <a:chOff x="609600" y="3221658"/>
            <a:chExt cx="2627489" cy="2804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82DB16-E844-48AF-8FBA-E0CA324F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" y="3831258"/>
              <a:ext cx="1202499" cy="21945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635B87-E310-4DE1-A4DF-FF5721946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4488399"/>
              <a:ext cx="1332089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EF7AE6-669B-4B59-9201-8A2BEC4FCC7A}"/>
                </a:ext>
              </a:extLst>
            </p:cNvPr>
            <p:cNvSpPr txBox="1"/>
            <p:nvPr/>
          </p:nvSpPr>
          <p:spPr>
            <a:xfrm>
              <a:off x="1240975" y="3221658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nest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15D9F5-556C-428D-A774-E97795E5D027}"/>
              </a:ext>
            </a:extLst>
          </p:cNvPr>
          <p:cNvGrpSpPr/>
          <p:nvPr/>
        </p:nvGrpSpPr>
        <p:grpSpPr>
          <a:xfrm>
            <a:off x="3461870" y="3211025"/>
            <a:ext cx="2153633" cy="2486048"/>
            <a:chOff x="3461870" y="3211025"/>
            <a:chExt cx="2153633" cy="2486048"/>
          </a:xfrm>
        </p:grpSpPr>
        <p:pic>
          <p:nvPicPr>
            <p:cNvPr id="8" name="Picture 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53670FC-02FA-487E-B9BC-FF8BE18D3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870" y="4051153"/>
              <a:ext cx="2153633" cy="16459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82F6EB-13B1-4FFB-890C-74AF56B87727}"/>
                </a:ext>
              </a:extLst>
            </p:cNvPr>
            <p:cNvSpPr txBox="1"/>
            <p:nvPr/>
          </p:nvSpPr>
          <p:spPr>
            <a:xfrm>
              <a:off x="3886200" y="3211025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23F897-0F5F-4A61-A080-1455940B4840}"/>
              </a:ext>
            </a:extLst>
          </p:cNvPr>
          <p:cNvGrpSpPr/>
          <p:nvPr/>
        </p:nvGrpSpPr>
        <p:grpSpPr>
          <a:xfrm>
            <a:off x="5911125" y="3221658"/>
            <a:ext cx="2623275" cy="2749735"/>
            <a:chOff x="5911125" y="3221658"/>
            <a:chExt cx="2623275" cy="27497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50F3EA-CD39-47F9-802B-EC23F72DB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2723" y="3776833"/>
              <a:ext cx="1321677" cy="219456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0D0DB7-2961-48E8-9455-4CC0C4D72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1125" y="4416913"/>
              <a:ext cx="1332089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8B1EAE-C289-4011-9296-EF4C238DDF6A}"/>
                </a:ext>
              </a:extLst>
            </p:cNvPr>
            <p:cNvSpPr txBox="1"/>
            <p:nvPr/>
          </p:nvSpPr>
          <p:spPr>
            <a:xfrm>
              <a:off x="6577169" y="3221658"/>
              <a:ext cx="1219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unnest</a:t>
              </a:r>
              <a:endParaRPr lang="en-US" sz="28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3481D2-18B8-4EDC-ACC3-F9D6A3AE376F}"/>
              </a:ext>
            </a:extLst>
          </p:cNvPr>
          <p:cNvSpPr txBox="1"/>
          <p:nvPr/>
        </p:nvSpPr>
        <p:spPr>
          <a:xfrm>
            <a:off x="838200" y="6248400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See: </a:t>
            </a:r>
            <a:r>
              <a:rPr lang="en-US" sz="1400" dirty="0">
                <a:hlinkClick r:id="rId6"/>
              </a:rPr>
              <a:t>https://cran.r-project.org/web/packages/broom/vignettes/broom_and_dplyr.html</a:t>
            </a:r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974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30C21-21FF-49FE-9B0F-F94E99A2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A24C9-A006-4AEB-9980-5136DC6FF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476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6239D-EDCA-4EA8-B351-55FCC9589A30}"/>
              </a:ext>
            </a:extLst>
          </p:cNvPr>
          <p:cNvSpPr txBox="1"/>
          <p:nvPr/>
        </p:nvSpPr>
        <p:spPr>
          <a:xfrm>
            <a:off x="381000" y="457200"/>
            <a:ext cx="8001000" cy="646331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n_iris</a:t>
            </a:r>
            <a:r>
              <a:rPr lang="en-US" dirty="0"/>
              <a:t> &lt;- iris |&gt;  </a:t>
            </a:r>
            <a:r>
              <a:rPr lang="en-US" dirty="0" err="1"/>
              <a:t>group_by</a:t>
            </a:r>
            <a:r>
              <a:rPr lang="en-US" dirty="0"/>
              <a:t>(Species) |&gt; nest()         </a:t>
            </a:r>
            <a:r>
              <a:rPr lang="en-US" dirty="0">
                <a:solidFill>
                  <a:srgbClr val="00B050"/>
                </a:solidFill>
              </a:rPr>
              <a:t># group by Species, then nest</a:t>
            </a:r>
          </a:p>
          <a:p>
            <a:r>
              <a:rPr lang="en-US" dirty="0" err="1"/>
              <a:t>n_iris</a:t>
            </a:r>
            <a:r>
              <a:rPr lang="en-US" dirty="0"/>
              <a:t> &lt;- iris |&gt;  nest(-Species)                                 </a:t>
            </a:r>
            <a:r>
              <a:rPr lang="en-US" dirty="0">
                <a:solidFill>
                  <a:srgbClr val="00B050"/>
                </a:solidFill>
              </a:rPr>
              <a:t># nest </a:t>
            </a:r>
            <a:r>
              <a:rPr lang="en-US" b="1" dirty="0">
                <a:solidFill>
                  <a:srgbClr val="00B050"/>
                </a:solidFill>
              </a:rPr>
              <a:t>all other </a:t>
            </a:r>
            <a:r>
              <a:rPr lang="en-US" dirty="0">
                <a:solidFill>
                  <a:srgbClr val="00B050"/>
                </a:solidFill>
              </a:rPr>
              <a:t>cols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68155-2E34-BCA8-1EC8-CFA8DDFFD177}"/>
              </a:ext>
            </a:extLst>
          </p:cNvPr>
          <p:cNvSpPr txBox="1"/>
          <p:nvPr/>
        </p:nvSpPr>
        <p:spPr>
          <a:xfrm>
            <a:off x="5486400" y="23622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err="1">
                <a:solidFill>
                  <a:srgbClr val="0070C0"/>
                </a:solidFill>
              </a:rPr>
              <a:t>setosa</a:t>
            </a:r>
            <a:endParaRPr lang="en-CA" sz="1600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652229-5400-45C5-8549-66B8909BA0D0}"/>
              </a:ext>
            </a:extLst>
          </p:cNvPr>
          <p:cNvSpPr txBox="1"/>
          <p:nvPr/>
        </p:nvSpPr>
        <p:spPr>
          <a:xfrm>
            <a:off x="5510981" y="4800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648E3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703284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72C1-581D-4BCF-BC08-D36BBD92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purrr</a:t>
            </a:r>
            <a:r>
              <a:rPr lang="en-US" dirty="0"/>
              <a:t>::map() &amp; friends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0F26D5-B1B9-4163-8AEA-C8EE649C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5F4E5C8-8D64-4753-BD88-B54681638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68" y="1295400"/>
            <a:ext cx="2514600" cy="1921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304EA-465D-4081-B0F7-D738CF24C6AB}"/>
              </a:ext>
            </a:extLst>
          </p:cNvPr>
          <p:cNvSpPr txBox="1"/>
          <p:nvPr/>
        </p:nvSpPr>
        <p:spPr>
          <a:xfrm>
            <a:off x="457200" y="1295400"/>
            <a:ext cx="541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fundamental operation is doing something, f(), to each element of a vector, list, or column of a </a:t>
            </a:r>
            <a:r>
              <a:rPr lang="en-US" dirty="0" err="1"/>
              <a:t>data.frame</a:t>
            </a:r>
            <a:endParaRPr lang="en-US" dirty="0"/>
          </a:p>
          <a:p>
            <a:endParaRPr lang="en-US" dirty="0"/>
          </a:p>
          <a:p>
            <a:r>
              <a:rPr lang="en-US" dirty="0"/>
              <a:t>     map(1:3, log)    </a:t>
            </a:r>
            <a:r>
              <a:rPr lang="en-US" dirty="0">
                <a:sym typeface="Symbol" panose="05050102010706020507" pitchFamily="18" charset="2"/>
              </a:rPr>
              <a:t> list(log(1), log(2), log(3))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  <a:sym typeface="Symbol" panose="05050102010706020507" pitchFamily="18" charset="2"/>
              </a:rPr>
              <a:t>map(x, f) </a:t>
            </a:r>
            <a:r>
              <a:rPr lang="en-US" dirty="0">
                <a:sym typeface="Symbol" panose="05050102010706020507" pitchFamily="18" charset="2"/>
              </a:rPr>
              <a:t>returns a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list</a:t>
            </a:r>
            <a:r>
              <a:rPr lang="en-US" dirty="0">
                <a:sym typeface="Symbol" panose="05050102010706020507" pitchFamily="18" charset="2"/>
              </a:rPr>
              <a:t> of f() applied to each of x</a:t>
            </a:r>
          </a:p>
          <a:p>
            <a:r>
              <a:rPr lang="en-US" dirty="0">
                <a:sym typeface="Symbol" panose="05050102010706020507" pitchFamily="18" charset="2"/>
              </a:rPr>
              <a:t>Other variants, map_{</a:t>
            </a:r>
            <a:r>
              <a:rPr lang="en-US" dirty="0" err="1">
                <a:sym typeface="Symbol" panose="05050102010706020507" pitchFamily="18" charset="2"/>
              </a:rPr>
              <a:t>dbl</a:t>
            </a:r>
            <a:r>
              <a:rPr lang="en-US" dirty="0">
                <a:sym typeface="Symbol" panose="05050102010706020507" pitchFamily="18" charset="2"/>
              </a:rPr>
              <a:t>, int, </a:t>
            </a:r>
            <a:r>
              <a:rPr lang="en-US" dirty="0" err="1">
                <a:sym typeface="Symbol" panose="05050102010706020507" pitchFamily="18" charset="2"/>
              </a:rPr>
              <a:t>chr</a:t>
            </a:r>
            <a:r>
              <a:rPr lang="en-US" dirty="0">
                <a:sym typeface="Symbol" panose="05050102010706020507" pitchFamily="18" charset="2"/>
              </a:rPr>
              <a:t>} return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vectors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2A74DB9-1021-4D0E-B734-E41058B11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521990"/>
            <a:ext cx="3245366" cy="164592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19DF3-BBF4-4CBC-8B92-EEB96EAA320C}"/>
              </a:ext>
            </a:extLst>
          </p:cNvPr>
          <p:cNvGrpSpPr/>
          <p:nvPr/>
        </p:nvGrpSpPr>
        <p:grpSpPr>
          <a:xfrm>
            <a:off x="991048" y="4653076"/>
            <a:ext cx="3580952" cy="1819048"/>
            <a:chOff x="4603419" y="728571"/>
            <a:chExt cx="3580952" cy="18190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F6979CE-5602-4521-AB6B-0A684A0A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3419" y="728571"/>
              <a:ext cx="3580952" cy="18190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AD44DB-9607-4646-AA6E-77C054B857AF}"/>
                </a:ext>
              </a:extLst>
            </p:cNvPr>
            <p:cNvSpPr txBox="1"/>
            <p:nvPr/>
          </p:nvSpPr>
          <p:spPr>
            <a:xfrm>
              <a:off x="5664915" y="2082615"/>
              <a:ext cx="22598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map(df, mean)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6C385E-CF7F-4F13-826F-DD58AE0D9C41}"/>
              </a:ext>
            </a:extLst>
          </p:cNvPr>
          <p:cNvSpPr txBox="1"/>
          <p:nvPr/>
        </p:nvSpPr>
        <p:spPr>
          <a:xfrm>
            <a:off x="6728083" y="120062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00F17-E548-4B7B-8E0C-A885BADC70BD}"/>
              </a:ext>
            </a:extLst>
          </p:cNvPr>
          <p:cNvSpPr txBox="1"/>
          <p:nvPr/>
        </p:nvSpPr>
        <p:spPr>
          <a:xfrm>
            <a:off x="6672594" y="33119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list</a:t>
            </a:r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967B22F-6F24-41D5-A36A-311F2FDCDE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94018"/>
            <a:ext cx="838200" cy="97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154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Fitting multiple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0396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may be different effects by continent ( GDP x continent interaction)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if want to fit (and visualize) a </a:t>
            </a:r>
            <a:r>
              <a:rPr lang="en-US" dirty="0">
                <a:solidFill>
                  <a:srgbClr val="0070C0"/>
                </a:solidFill>
              </a:rPr>
              <a:t>separate</a:t>
            </a:r>
            <a:r>
              <a:rPr lang="en-US" dirty="0"/>
              <a:t> model for each continent?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rgbClr val="0070C0"/>
                </a:solidFill>
              </a:rPr>
              <a:t>nest by continent</a:t>
            </a:r>
            <a:r>
              <a:rPr lang="en-US" dirty="0"/>
              <a:t>, then {fit, tidy, glance, augment}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441448"/>
            <a:ext cx="7848600" cy="203132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models &lt;-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gapminder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|&gt;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filter(continent != "Oceania") |&gt;       </a:t>
            </a:r>
            <a:r>
              <a:rPr lang="en-US" sz="14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only two countries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nest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(data = </a:t>
            </a:r>
            <a:r>
              <a:rPr lang="en-US" sz="1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-continent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|&gt;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mutate(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fit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map(data, ~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lm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lifeExp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~ year + pop + log(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gdpPercap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), data = </a:t>
            </a:r>
            <a:r>
              <a:rPr lang="en-US" sz="1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.x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)),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tidied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map(fit, tidy),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glanced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map(fit, glance),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augmented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map(fit, augment)</a:t>
            </a: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FA91D-D213-4DB0-9AA0-E6AA7E19C7FF}"/>
              </a:ext>
            </a:extLst>
          </p:cNvPr>
          <p:cNvSpPr txBox="1"/>
          <p:nvPr/>
        </p:nvSpPr>
        <p:spPr>
          <a:xfrm>
            <a:off x="478465" y="5509442"/>
            <a:ext cx="7848600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names(models)</a:t>
            </a:r>
          </a:p>
          <a:p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[1] "continent" "data"      "fit"       "tidied"    "glanced"   "augmented"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55BA6-AF4E-453D-8910-0A44D00FAEBB}"/>
              </a:ext>
            </a:extLst>
          </p:cNvPr>
          <p:cNvSpPr txBox="1"/>
          <p:nvPr/>
        </p:nvSpPr>
        <p:spPr>
          <a:xfrm>
            <a:off x="457200" y="4730711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What’s in this object?</a:t>
            </a:r>
          </a:p>
        </p:txBody>
      </p:sp>
    </p:spTree>
    <p:extLst>
      <p:ext uri="{BB962C8B-B14F-4D97-AF65-F5344CB8AC3E}">
        <p14:creationId xmlns:p14="http://schemas.microsoft.com/office/powerpoint/2010/main" val="3996218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83BB5-34C9-4738-BE93-7488CC97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49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A011A7-F326-4B73-A68F-765D6A970C67}"/>
              </a:ext>
            </a:extLst>
          </p:cNvPr>
          <p:cNvGrpSpPr/>
          <p:nvPr/>
        </p:nvGrpSpPr>
        <p:grpSpPr>
          <a:xfrm>
            <a:off x="492642" y="400968"/>
            <a:ext cx="7508358" cy="2731470"/>
            <a:chOff x="492642" y="400968"/>
            <a:chExt cx="7508358" cy="27314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CCE541-8C8B-4C10-AD12-8E56EEBA7462}"/>
                </a:ext>
              </a:extLst>
            </p:cNvPr>
            <p:cNvSpPr txBox="1"/>
            <p:nvPr/>
          </p:nvSpPr>
          <p:spPr>
            <a:xfrm>
              <a:off x="492642" y="1562778"/>
              <a:ext cx="7508358" cy="15696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# A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tibble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: 4 x 13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 continent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r.squared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adj.r.squared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sigma statistic  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p.value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   df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logLik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  AIC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fct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 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 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1 Asia          0.696         0.694  6.56      299. 5.27e-101     3 -1305. 2620.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2 Europe        0.797         0.795  2.46      466. 7.42e-123     3  -833. 1675.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3 Africa        0.500         0.498  6.48      207. 5.90e- 93     3 -2050. 4110.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4 Americas      0.720         0.718  4.97      254. 1.39e- 81     3  -904. 1819.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# ... with 4 more variables: BIC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&gt;, deviance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&gt;,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df.residual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&lt;int&gt;,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EA4DC7-F690-482A-AE8B-3DDFFC0B2D03}"/>
                </a:ext>
              </a:extLst>
            </p:cNvPr>
            <p:cNvSpPr txBox="1"/>
            <p:nvPr/>
          </p:nvSpPr>
          <p:spPr>
            <a:xfrm>
              <a:off x="492642" y="400968"/>
              <a:ext cx="6898758" cy="1077218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# view model summaries</a:t>
              </a:r>
            </a:p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models |&gt; </a:t>
              </a:r>
            </a:p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  select(continent, glanced) |&gt;</a:t>
              </a:r>
            </a:p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  </a:t>
              </a:r>
              <a:r>
                <a:rPr lang="en-US" sz="1600" dirty="0" err="1">
                  <a:highlight>
                    <a:srgbClr val="FFFF00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unnest</a:t>
              </a:r>
              <a:r>
                <a:rPr lang="en-US" sz="1600" dirty="0">
                  <a:highlight>
                    <a:srgbClr val="FFFF00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(glanced)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D59345-3B3D-421C-AECF-8EA01879AF3A}"/>
              </a:ext>
            </a:extLst>
          </p:cNvPr>
          <p:cNvGrpSpPr/>
          <p:nvPr/>
        </p:nvGrpSpPr>
        <p:grpSpPr>
          <a:xfrm>
            <a:off x="492642" y="3414253"/>
            <a:ext cx="7355958" cy="3032165"/>
            <a:chOff x="492642" y="3414253"/>
            <a:chExt cx="7355958" cy="30321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4F2A8D-D0BA-473C-8DE7-2FF13E991561}"/>
                </a:ext>
              </a:extLst>
            </p:cNvPr>
            <p:cNvSpPr txBox="1"/>
            <p:nvPr/>
          </p:nvSpPr>
          <p:spPr>
            <a:xfrm>
              <a:off x="492642" y="3414253"/>
              <a:ext cx="7315200" cy="1077218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# model coefficients &amp; tests</a:t>
              </a:r>
            </a:p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models |&gt; </a:t>
              </a:r>
            </a:p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  select(continent, tidied) |&gt;</a:t>
              </a:r>
            </a:p>
            <a:p>
              <a:r>
                <a:rPr lang="en-US" sz="1600" dirty="0">
                  <a:latin typeface="Consolas" panose="020B0609020204030204" pitchFamily="49" charset="0"/>
                  <a:cs typeface="Consolas" panose="020B0609020204030204" pitchFamily="49" charset="0"/>
                </a:rPr>
                <a:t>  </a:t>
              </a:r>
              <a:r>
                <a:rPr lang="en-US" sz="1600" dirty="0" err="1">
                  <a:highlight>
                    <a:srgbClr val="FFFF00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unnest</a:t>
              </a:r>
              <a:r>
                <a:rPr lang="en-US" sz="1600" dirty="0">
                  <a:highlight>
                    <a:srgbClr val="FFFF00"/>
                  </a:highlight>
                  <a:latin typeface="Consolas" panose="020B0609020204030204" pitchFamily="49" charset="0"/>
                  <a:cs typeface="Consolas" panose="020B0609020204030204" pitchFamily="49" charset="0"/>
                </a:rPr>
                <a:t>(tidied)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73FB2E-196C-4F97-817D-ACB63DEB1FFA}"/>
                </a:ext>
              </a:extLst>
            </p:cNvPr>
            <p:cNvSpPr txBox="1"/>
            <p:nvPr/>
          </p:nvSpPr>
          <p:spPr>
            <a:xfrm>
              <a:off x="492642" y="4692092"/>
              <a:ext cx="7355958" cy="17543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# A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tibble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: 16 x 6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  continent term           estimate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std.error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statistic  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p.value</a:t>
              </a:r>
              <a:endParaRPr lang="en-US" sz="1200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fct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chr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     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    &lt;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dbl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&gt;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1 Asia      (Intercept)    -6.20e+2   4.00e+1   -15.5   1.34e-42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2 Asia      year            3.23e-1   2.06e-2    15.7   2.41e-43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3 Asia      pop             5.13e-9   1.66e-9     3.09  2.15e- 3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4 Asia      log(</a:t>
              </a:r>
              <a:r>
                <a:rPr lang="en-US" sz="1200" dirty="0" err="1">
                  <a:latin typeface="Consolas" panose="020B0609020204030204" pitchFamily="49" charset="0"/>
                  <a:cs typeface="Consolas" panose="020B0609020204030204" pitchFamily="49" charset="0"/>
                </a:rPr>
                <a:t>gdpPercap</a:t>
              </a:r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)  5.04e+0   2.76e-1    18.3   2.25e-54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 5 Europe    (Intercept)    -1.72e+2   1.72e+1   -10.0   4.51e-21</a:t>
              </a:r>
            </a:p>
            <a:p>
              <a:r>
                <a:rPr lang="en-US" sz="1200" dirty="0">
                  <a:latin typeface="Consolas" panose="020B0609020204030204" pitchFamily="49" charset="0"/>
                  <a:cs typeface="Consolas" panose="020B0609020204030204" pitchFamily="49" charset="0"/>
                </a:rPr>
                <a:t># ...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B7E4A0-0898-4103-BD94-D75C22CC85DC}"/>
              </a:ext>
            </a:extLst>
          </p:cNvPr>
          <p:cNvSpPr txBox="1"/>
          <p:nvPr/>
        </p:nvSpPr>
        <p:spPr>
          <a:xfrm>
            <a:off x="6909391" y="400968"/>
            <a:ext cx="17526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Model summary statistics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5EAEF-1485-4E97-A205-E158E36172A0}"/>
              </a:ext>
            </a:extLst>
          </p:cNvPr>
          <p:cNvSpPr txBox="1"/>
          <p:nvPr/>
        </p:nvSpPr>
        <p:spPr>
          <a:xfrm>
            <a:off x="7231912" y="3414253"/>
            <a:ext cx="143007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Coefficients</a:t>
            </a:r>
          </a:p>
        </p:txBody>
      </p:sp>
    </p:spTree>
    <p:extLst>
      <p:ext uri="{BB962C8B-B14F-4D97-AF65-F5344CB8AC3E}">
        <p14:creationId xmlns:p14="http://schemas.microsoft.com/office/powerpoint/2010/main" val="11202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rush Script MT" panose="03060802040406070304" pitchFamily="66" charset="0"/>
              </a:rPr>
              <a:t>Topics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import / export</a:t>
            </a:r>
          </a:p>
          <a:p>
            <a:r>
              <a:rPr lang="en-US" dirty="0"/>
              <a:t>Data wrangling: getting your data into shape</a:t>
            </a:r>
          </a:p>
          <a:p>
            <a:pPr lvl="1"/>
            <a:r>
              <a:rPr lang="en-US" dirty="0" err="1"/>
              <a:t>dplyr</a:t>
            </a:r>
            <a:r>
              <a:rPr lang="en-US" dirty="0"/>
              <a:t> &amp; </a:t>
            </a:r>
            <a:r>
              <a:rPr lang="en-US" dirty="0" err="1"/>
              <a:t>tidyr</a:t>
            </a:r>
            <a:endParaRPr lang="en-US" dirty="0"/>
          </a:p>
          <a:p>
            <a:pPr lvl="1"/>
            <a:r>
              <a:rPr lang="en-US" dirty="0"/>
              <a:t>pipes: %&gt;%, now: |&gt;</a:t>
            </a:r>
          </a:p>
          <a:p>
            <a:pPr lvl="1"/>
            <a:r>
              <a:rPr lang="en-US" dirty="0"/>
              <a:t>grouping &amp; summarizing</a:t>
            </a:r>
          </a:p>
          <a:p>
            <a:pPr lvl="1"/>
            <a:r>
              <a:rPr lang="en-US" dirty="0"/>
              <a:t>Example: NASA data on solar radiation</a:t>
            </a:r>
          </a:p>
          <a:p>
            <a:r>
              <a:rPr lang="en-US" dirty="0"/>
              <a:t>Working with models: broom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gapminder</a:t>
            </a:r>
            <a:r>
              <a:rPr lang="en-US" dirty="0"/>
              <a:t> data</a:t>
            </a:r>
          </a:p>
          <a:p>
            <a:r>
              <a:rPr lang="en-US" dirty="0"/>
              <a:t>Nice tables in R</a:t>
            </a:r>
          </a:p>
          <a:p>
            <a:r>
              <a:rPr lang="en-US" dirty="0"/>
              <a:t>Writing &amp;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055F3-9A11-411F-89A6-339A3046C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1914286" cy="685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8EC3D-F9FB-4CB7-A72D-095D333CB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478" y="2894175"/>
            <a:ext cx="1933408" cy="118235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8ADEC5-45FC-4577-AEF0-7FB530FBE5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7600" y="4878566"/>
            <a:ext cx="499426" cy="576000"/>
          </a:xfrm>
          <a:prstGeom prst="rect">
            <a:avLst/>
          </a:prstGeom>
        </p:spPr>
      </p:pic>
      <p:pic>
        <p:nvPicPr>
          <p:cNvPr id="11" name="Picture 10" descr="A logo with a ball of yarn and needles&#10;&#10;Description automatically generated">
            <a:extLst>
              <a:ext uri="{FF2B5EF4-FFF2-40B4-BE49-F238E27FC236}">
                <a16:creationId xmlns:a16="http://schemas.microsoft.com/office/drawing/2014/main" id="{D3896C90-5E34-8F65-357E-B95518C184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5334000"/>
            <a:ext cx="558623" cy="6480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5C92566-C452-EF42-A9D4-5041A6FB9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362956"/>
            <a:ext cx="563478" cy="6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3A8780-9245-CF8C-C751-2D43606B44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91" y="3962400"/>
            <a:ext cx="559017" cy="6480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6A072EC-7CE9-244F-7788-DEF0299EA0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182" y="1035050"/>
            <a:ext cx="559636" cy="648000"/>
          </a:xfrm>
          <a:prstGeom prst="rect">
            <a:avLst/>
          </a:prstGeom>
        </p:spPr>
      </p:pic>
      <p:pic>
        <p:nvPicPr>
          <p:cNvPr id="8" name="Picture 7" descr="A paper with a feather and a pen&#10;&#10;AI-generated content may be incorrect.">
            <a:extLst>
              <a:ext uri="{FF2B5EF4-FFF2-40B4-BE49-F238E27FC236}">
                <a16:creationId xmlns:a16="http://schemas.microsoft.com/office/drawing/2014/main" id="{37EC03F7-896A-FB6D-BA71-FAC7D42435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56" y="5362956"/>
            <a:ext cx="55418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43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0B0F0-A2A1-4AD6-B640-D46DFB26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79745-B8E2-44D8-A8AD-916CF97A9869}"/>
              </a:ext>
            </a:extLst>
          </p:cNvPr>
          <p:cNvSpPr txBox="1"/>
          <p:nvPr/>
        </p:nvSpPr>
        <p:spPr>
          <a:xfrm>
            <a:off x="708835" y="2667000"/>
            <a:ext cx="7368365" cy="2677656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# A 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tibble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: 1,680 x 10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  continent 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lifeExp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 year      pop `log(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gdpPercap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)` .fitted    .hat .sigma .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cooksd</a:t>
            </a:r>
            <a:endParaRPr lang="en-US" sz="1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  &lt;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fct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&gt;       &lt;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dbl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&gt; &lt;int&gt;    &lt;int&gt;            &lt;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dbl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&gt;   &lt;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dbl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&gt;   &lt;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dbl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&gt;  &lt;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dbl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&gt;   &lt;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dbl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1 Asia         28.8  1952  8425333             6.66    43.7 0.0101    6.53 0.0133 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2 Asia         30.3  1957  9240934             6.71    45.6 0.00822   6.53 0.0113 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3 Asia         32.0  1962 10267083             6.75    47.4 0.00685   6.53 0.00957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4 Asia         34.0  1967 11537966             6.73    48.9 0.00616   6.53 0.00805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5 Asia         36.1  1972 13079460             6.61    49.9 0.00645   6.54 0.00727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6 Asia         38.4  1977 14880372             6.67    51.9 0.00640   6.54 0.00678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7 Asia         39.9  1982 12881816             6.89    54.6 0.00607   6.53 0.00771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8 Asia         40.8  1987 13867957             6.75    55.5 0.00795   6.53 0.0101 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9 Asia         41.7  1992 16317921             6.48    55.8 0.0114    6.53 0.0134 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10 Asia         41.8  1997 22227415             6.45    57.3 0.0138    6.53 0.0198 </a:t>
            </a:r>
          </a:p>
          <a:p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# ... with 1,670 more rows, and 1 more variable: .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std.resid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 &lt;</a:t>
            </a:r>
            <a:r>
              <a:rPr lang="en-US" sz="1200" dirty="0" err="1">
                <a:latin typeface="Consolas" panose="020B0609020204030204" pitchFamily="49" charset="0"/>
                <a:cs typeface="Consolas" panose="020B0609020204030204" pitchFamily="49" charset="0"/>
              </a:rPr>
              <a:t>dbl</a:t>
            </a:r>
            <a:r>
              <a:rPr lang="en-US" sz="1200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09B6C-83D4-4A26-9F3C-95939F9C0AF0}"/>
              </a:ext>
            </a:extLst>
          </p:cNvPr>
          <p:cNvSpPr txBox="1"/>
          <p:nvPr/>
        </p:nvSpPr>
        <p:spPr>
          <a:xfrm>
            <a:off x="609600" y="1051679"/>
            <a:ext cx="6934200" cy="1200329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observation-</a:t>
            </a:r>
            <a:r>
              <a:rPr lang="fr-FR" dirty="0" err="1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level</a:t>
            </a:r>
            <a:r>
              <a:rPr lang="fr-FR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fr-FR" dirty="0" err="1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statistics</a:t>
            </a:r>
            <a:endParaRPr lang="fr-FR" dirty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fr-FR" dirty="0" err="1">
                <a:latin typeface="Consolas" panose="020B0609020204030204" pitchFamily="49" charset="0"/>
                <a:cs typeface="Consolas" panose="020B0609020204030204" pitchFamily="49" charset="0"/>
              </a:rPr>
              <a:t>models</a:t>
            </a:r>
            <a:r>
              <a:rPr lang="fr-FR" dirty="0">
                <a:latin typeface="Consolas" panose="020B0609020204030204" pitchFamily="49" charset="0"/>
                <a:cs typeface="Consolas" panose="020B0609020204030204" pitchFamily="49" charset="0"/>
              </a:rPr>
              <a:t> |&gt; </a:t>
            </a:r>
          </a:p>
          <a:p>
            <a:r>
              <a:rPr lang="fr-FR" dirty="0">
                <a:latin typeface="Consolas" panose="020B0609020204030204" pitchFamily="49" charset="0"/>
                <a:cs typeface="Consolas" panose="020B0609020204030204" pitchFamily="49" charset="0"/>
              </a:rPr>
              <a:t>  select(continent, </a:t>
            </a:r>
            <a:r>
              <a:rPr lang="fr-FR" dirty="0" err="1">
                <a:latin typeface="Consolas" panose="020B0609020204030204" pitchFamily="49" charset="0"/>
                <a:cs typeface="Consolas" panose="020B0609020204030204" pitchFamily="49" charset="0"/>
              </a:rPr>
              <a:t>augmented</a:t>
            </a:r>
            <a:r>
              <a:rPr lang="fr-FR" dirty="0">
                <a:latin typeface="Consolas" panose="020B0609020204030204" pitchFamily="49" charset="0"/>
                <a:cs typeface="Consolas" panose="020B0609020204030204" pitchFamily="49" charset="0"/>
              </a:rPr>
              <a:t>) |&gt;</a:t>
            </a:r>
          </a:p>
          <a:p>
            <a:r>
              <a:rPr lang="fr-FR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fr-FR" dirty="0" err="1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unnest</a:t>
            </a:r>
            <a:r>
              <a:rPr lang="fr-FR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fr-FR" dirty="0" err="1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augmented</a:t>
            </a:r>
            <a:r>
              <a:rPr lang="fr-FR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81CB49F1-C525-4F3C-BB9A-0CBFBEE45B55}"/>
              </a:ext>
            </a:extLst>
          </p:cNvPr>
          <p:cNvSpPr/>
          <p:nvPr/>
        </p:nvSpPr>
        <p:spPr>
          <a:xfrm rot="16200000">
            <a:off x="3758379" y="4283766"/>
            <a:ext cx="272028" cy="2454786"/>
          </a:xfrm>
          <a:prstGeom prst="leftBrace">
            <a:avLst>
              <a:gd name="adj1" fmla="val 8333"/>
              <a:gd name="adj2" fmla="val 49254"/>
            </a:avLst>
          </a:prstGeom>
          <a:ln w="25400">
            <a:solidFill>
              <a:srgbClr val="FF0000">
                <a:alpha val="5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EEBAFDB-1C26-49B7-8E02-802402787057}"/>
              </a:ext>
            </a:extLst>
          </p:cNvPr>
          <p:cNvSpPr/>
          <p:nvPr/>
        </p:nvSpPr>
        <p:spPr>
          <a:xfrm rot="16200000">
            <a:off x="6811005" y="4736338"/>
            <a:ext cx="322592" cy="1600201"/>
          </a:xfrm>
          <a:prstGeom prst="leftBrace">
            <a:avLst>
              <a:gd name="adj1" fmla="val 8333"/>
              <a:gd name="adj2" fmla="val 54293"/>
            </a:avLst>
          </a:prstGeom>
          <a:ln w="25400">
            <a:solidFill>
              <a:srgbClr val="FF0000">
                <a:alpha val="5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949A8-B561-4D04-9EE5-ED7234F90E42}"/>
              </a:ext>
            </a:extLst>
          </p:cNvPr>
          <p:cNvSpPr txBox="1"/>
          <p:nvPr/>
        </p:nvSpPr>
        <p:spPr>
          <a:xfrm>
            <a:off x="3200400" y="5707905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predictors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31891-CC3B-4C23-981F-D423859834FB}"/>
              </a:ext>
            </a:extLst>
          </p:cNvPr>
          <p:cNvSpPr txBox="1"/>
          <p:nvPr/>
        </p:nvSpPr>
        <p:spPr>
          <a:xfrm>
            <a:off x="6400800" y="570790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diagnostics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4CE51-770D-42DD-980C-27974839EFD5}"/>
              </a:ext>
            </a:extLst>
          </p:cNvPr>
          <p:cNvSpPr txBox="1"/>
          <p:nvPr/>
        </p:nvSpPr>
        <p:spPr>
          <a:xfrm>
            <a:off x="2133600" y="531495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30D60-54C5-4FDB-BEF6-EF995F1EE312}"/>
              </a:ext>
            </a:extLst>
          </p:cNvPr>
          <p:cNvSpPr txBox="1"/>
          <p:nvPr/>
        </p:nvSpPr>
        <p:spPr>
          <a:xfrm>
            <a:off x="5350386" y="5331916"/>
            <a:ext cx="593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̂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756EC-859B-4CE0-986D-82E8543985A1}"/>
              </a:ext>
            </a:extLst>
          </p:cNvPr>
          <p:cNvSpPr txBox="1"/>
          <p:nvPr/>
        </p:nvSpPr>
        <p:spPr>
          <a:xfrm>
            <a:off x="7267354" y="899142"/>
            <a:ext cx="143007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3395851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Visualizing multiple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5968" y="1734312"/>
            <a:ext cx="6961632" cy="156966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models |&gt;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select(continent, glanced) |&gt; </a:t>
            </a:r>
            <a:r>
              <a:rPr lang="en-US" sz="16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unnest(glanced) 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|&gt;    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ggplot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aes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r.squared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reorder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(continent,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r.squared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))) +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geom_point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(size=4) + 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geom_segment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aes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xend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= 0,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yend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= ..y..)) +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ylab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("Continent")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968" y="1143000"/>
            <a:ext cx="818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visual summary might be a plot of R</a:t>
            </a:r>
            <a:r>
              <a:rPr lang="en-US" baseline="30000" dirty="0"/>
              <a:t>2</a:t>
            </a:r>
            <a:r>
              <a:rPr lang="en-US" dirty="0"/>
              <a:t> values, ordered by continent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F7759B70-03A8-4FD9-B0E7-623DBDEE3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730111"/>
            <a:ext cx="594360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coefficients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12954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3608" y="1617226"/>
            <a:ext cx="7543800" cy="203132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models |&gt; select(continent, </a:t>
            </a:r>
            <a:r>
              <a:rPr lang="en-US" sz="1400" dirty="0">
                <a:highlight>
                  <a:srgbClr val="FFFF00"/>
                </a:highlight>
                <a:latin typeface="Arial Narrow" panose="020B0606020202030204" pitchFamily="34" charset="0"/>
              </a:rPr>
              <a:t>tidied</a:t>
            </a:r>
            <a:r>
              <a:rPr lang="en-US" sz="1400" dirty="0">
                <a:latin typeface="Arial Narrow" panose="020B0606020202030204" pitchFamily="34" charset="0"/>
              </a:rPr>
              <a:t>) |&gt; unnest(tidied)                                     </a:t>
            </a:r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</a:rPr>
              <a:t># get model stats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filter(term != "(Intercept)") |&gt;                                                                          </a:t>
            </a:r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</a:rPr>
              <a:t># ignore the intercept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mutate(term=factor(term, levels=c("log(</a:t>
            </a:r>
            <a:r>
              <a:rPr lang="en-US" sz="1400" dirty="0" err="1">
                <a:latin typeface="Arial Narrow" panose="020B0606020202030204" pitchFamily="34" charset="0"/>
              </a:rPr>
              <a:t>gdpPercap</a:t>
            </a:r>
            <a:r>
              <a:rPr lang="en-US" sz="1400" dirty="0">
                <a:latin typeface="Arial Narrow" panose="020B0606020202030204" pitchFamily="34" charset="0"/>
              </a:rPr>
              <a:t>)", "year", "pop"))) |&gt;       </a:t>
            </a:r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</a:rPr>
              <a:t>#  reorder terms sensibly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</a:t>
            </a:r>
            <a:r>
              <a:rPr lang="en-US" sz="1400" dirty="0" err="1">
                <a:latin typeface="Arial Narrow" panose="020B0606020202030204" pitchFamily="34" charset="0"/>
              </a:rPr>
              <a:t>ggplot</a:t>
            </a:r>
            <a:r>
              <a:rPr lang="en-US" sz="1400" dirty="0">
                <a:latin typeface="Arial Narrow" panose="020B0606020202030204" pitchFamily="34" charset="0"/>
              </a:rPr>
              <a:t>(</a:t>
            </a:r>
            <a:r>
              <a:rPr lang="en-US" sz="1400" dirty="0" err="1">
                <a:latin typeface="Arial Narrow" panose="020B0606020202030204" pitchFamily="34" charset="0"/>
              </a:rPr>
              <a:t>aes</a:t>
            </a:r>
            <a:r>
              <a:rPr lang="en-US" sz="1400" dirty="0">
                <a:latin typeface="Arial Narrow" panose="020B0606020202030204" pitchFamily="34" charset="0"/>
              </a:rPr>
              <a:t>(x=term, y=</a:t>
            </a:r>
            <a:r>
              <a:rPr lang="en-US" sz="1400" dirty="0">
                <a:highlight>
                  <a:srgbClr val="FFFF00"/>
                </a:highlight>
                <a:latin typeface="Arial Narrow" panose="020B0606020202030204" pitchFamily="34" charset="0"/>
              </a:rPr>
              <a:t>statistic</a:t>
            </a:r>
            <a:r>
              <a:rPr lang="en-US" sz="1400" dirty="0">
                <a:latin typeface="Arial Narrow" panose="020B0606020202030204" pitchFamily="34" charset="0"/>
              </a:rPr>
              <a:t>, color=continent, group=continent)) + 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    </a:t>
            </a:r>
            <a:r>
              <a:rPr lang="en-US" sz="1400" dirty="0" err="1">
                <a:latin typeface="Arial Narrow" panose="020B0606020202030204" pitchFamily="34" charset="0"/>
              </a:rPr>
              <a:t>geom_point</a:t>
            </a:r>
            <a:r>
              <a:rPr lang="en-US" sz="1400" dirty="0">
                <a:latin typeface="Arial Narrow" panose="020B0606020202030204" pitchFamily="34" charset="0"/>
              </a:rPr>
              <a:t>(size=5, alpha=0.5) +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    </a:t>
            </a:r>
            <a:r>
              <a:rPr lang="en-US" sz="1400" dirty="0" err="1">
                <a:latin typeface="Arial Narrow" panose="020B0606020202030204" pitchFamily="34" charset="0"/>
              </a:rPr>
              <a:t>geom_line</a:t>
            </a:r>
            <a:r>
              <a:rPr lang="en-US" sz="1400" dirty="0">
                <a:latin typeface="Arial Narrow" panose="020B0606020202030204" pitchFamily="34" charset="0"/>
              </a:rPr>
              <a:t>(size=1.5) +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    </a:t>
            </a:r>
            <a:r>
              <a:rPr lang="en-US" sz="1400" dirty="0" err="1">
                <a:latin typeface="Arial Narrow" panose="020B0606020202030204" pitchFamily="34" charset="0"/>
              </a:rPr>
              <a:t>geom_hline</a:t>
            </a:r>
            <a:r>
              <a:rPr lang="en-US" sz="1400" dirty="0">
                <a:latin typeface="Arial Narrow" panose="020B0606020202030204" pitchFamily="34" charset="0"/>
              </a:rPr>
              <a:t>(</a:t>
            </a:r>
            <a:r>
              <a:rPr lang="en-US" sz="1400" dirty="0" err="1">
                <a:latin typeface="Arial Narrow" panose="020B0606020202030204" pitchFamily="34" charset="0"/>
              </a:rPr>
              <a:t>yintercept</a:t>
            </a:r>
            <a:r>
              <a:rPr lang="en-US" sz="1400" dirty="0">
                <a:latin typeface="Arial Narrow" panose="020B0606020202030204" pitchFamily="34" charset="0"/>
              </a:rPr>
              <a:t>=c(-2, 0, 2),  color = c("red", "black", "red")) +              </a:t>
            </a:r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</a:rPr>
              <a:t># </a:t>
            </a:r>
            <a:r>
              <a:rPr lang="en-US" sz="1400" dirty="0" err="1">
                <a:solidFill>
                  <a:srgbClr val="00B050"/>
                </a:solidFill>
                <a:latin typeface="Arial Narrow" panose="020B0606020202030204" pitchFamily="34" charset="0"/>
              </a:rPr>
              <a:t>hlines</a:t>
            </a:r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</a:rPr>
              <a:t> for non-significance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    </a:t>
            </a:r>
            <a:r>
              <a:rPr lang="en-US" sz="1400" dirty="0" err="1">
                <a:latin typeface="Arial Narrow" panose="020B0606020202030204" pitchFamily="34" charset="0"/>
              </a:rPr>
              <a:t>ylab</a:t>
            </a:r>
            <a:r>
              <a:rPr lang="en-US" sz="1400" dirty="0">
                <a:latin typeface="Arial Narrow" panose="020B0606020202030204" pitchFamily="34" charset="0"/>
              </a:rPr>
              <a:t>("t statistic") +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        </a:t>
            </a:r>
            <a:r>
              <a:rPr lang="en-US" sz="1400" dirty="0" err="1">
                <a:latin typeface="Arial Narrow" panose="020B0606020202030204" pitchFamily="34" charset="0"/>
              </a:rPr>
              <a:t>theme_minimal</a:t>
            </a:r>
            <a:r>
              <a:rPr lang="en-US" sz="1400" dirty="0">
                <a:latin typeface="Arial Narrow" panose="020B0606020202030204" pitchFamily="34" charset="0"/>
              </a:rPr>
              <a:t>() + theme(</a:t>
            </a:r>
            <a:r>
              <a:rPr lang="en-US" sz="1400" dirty="0" err="1">
                <a:latin typeface="Arial Narrow" panose="020B0606020202030204" pitchFamily="34" charset="0"/>
              </a:rPr>
              <a:t>legend.position</a:t>
            </a:r>
            <a:r>
              <a:rPr lang="en-US" sz="1400" dirty="0">
                <a:latin typeface="Arial Narrow" panose="020B0606020202030204" pitchFamily="34" charset="0"/>
              </a:rPr>
              <a:t>=c(0.9, 0.8))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Coefficient plots are often useful, but these are on different scales.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4191000"/>
            <a:ext cx="281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Here, I plot the </a:t>
            </a:r>
            <a:r>
              <a:rPr lang="en-US" i="1" dirty="0"/>
              <a:t>t</a:t>
            </a:r>
            <a:r>
              <a:rPr lang="en-US" dirty="0"/>
              <a:t>-statistics, </a:t>
            </a:r>
            <a:r>
              <a:rPr lang="en-US" i="1" dirty="0"/>
              <a:t>t=</a:t>
            </a:r>
            <a:r>
              <a:rPr lang="en-US" i="1" dirty="0" err="1"/>
              <a:t>b</a:t>
            </a:r>
            <a:r>
              <a:rPr lang="en-US" i="1" baseline="-25000" dirty="0" err="1"/>
              <a:t>ij</a:t>
            </a:r>
            <a:r>
              <a:rPr lang="en-US" i="1" dirty="0"/>
              <a:t>/se(</a:t>
            </a:r>
            <a:r>
              <a:rPr lang="en-US" i="1" dirty="0" err="1"/>
              <a:t>b</a:t>
            </a:r>
            <a:r>
              <a:rPr lang="en-US" i="1" baseline="-25000" dirty="0" err="1"/>
              <a:t>ij</a:t>
            </a:r>
            <a:r>
              <a:rPr lang="en-US" i="1" dirty="0"/>
              <a:t>) </a:t>
            </a:r>
            <a:r>
              <a:rPr lang="en-US" dirty="0"/>
              <a:t>for all terms in all models.</a:t>
            </a:r>
          </a:p>
          <a:p>
            <a:pPr>
              <a:spcAft>
                <a:spcPts val="1200"/>
              </a:spcAft>
            </a:pPr>
            <a:r>
              <a:rPr lang="en-US" dirty="0"/>
              <a:t>Any values outside ~ ±2 are significant, p &lt; 0.5!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B428FC79-412B-47D7-B48E-E0D312189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96" y="3945342"/>
            <a:ext cx="466344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38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607C-16E2-43D0-8F8C-1C29B6C8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Visualizing model fits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B3529E-0BEF-4D80-B10E-EFB8E05B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0233C-DE88-46DB-9BA2-6E18136C13FD}"/>
              </a:ext>
            </a:extLst>
          </p:cNvPr>
          <p:cNvSpPr txBox="1"/>
          <p:nvPr/>
        </p:nvSpPr>
        <p:spPr>
          <a:xfrm>
            <a:off x="457200" y="1143000"/>
            <a:ext cx="8229600" cy="147732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models |&gt;  select(continent, </a:t>
            </a:r>
            <a:r>
              <a:rPr lang="en-US" dirty="0">
                <a:highlight>
                  <a:srgbClr val="FFFF00"/>
                </a:highlight>
              </a:rPr>
              <a:t>augmented</a:t>
            </a:r>
            <a:r>
              <a:rPr lang="en-US" dirty="0"/>
              <a:t>) |&gt; unnest(augmented) |&gt;</a:t>
            </a:r>
          </a:p>
          <a:p>
            <a:r>
              <a:rPr lang="en-US" dirty="0"/>
              <a:t>  </a:t>
            </a:r>
            <a:r>
              <a:rPr lang="en-US" dirty="0" err="1"/>
              <a:t>ggplot</a:t>
            </a:r>
            <a:r>
              <a:rPr lang="en-US" dirty="0"/>
              <a:t>(</a:t>
            </a:r>
            <a:r>
              <a:rPr lang="en-US" dirty="0" err="1"/>
              <a:t>aes</a:t>
            </a:r>
            <a:r>
              <a:rPr lang="en-US" dirty="0"/>
              <a:t>(x=`log(</a:t>
            </a:r>
            <a:r>
              <a:rPr lang="en-US" dirty="0" err="1"/>
              <a:t>gdpPercap</a:t>
            </a:r>
            <a:r>
              <a:rPr lang="en-US" dirty="0"/>
              <a:t>)`, y=</a:t>
            </a:r>
            <a:r>
              <a:rPr lang="en-US" dirty="0">
                <a:highlight>
                  <a:srgbClr val="FFFF00"/>
                </a:highlight>
              </a:rPr>
              <a:t>.fitted</a:t>
            </a:r>
            <a:r>
              <a:rPr lang="en-US" dirty="0"/>
              <a:t>, color=continent, fill=continent)) + </a:t>
            </a:r>
          </a:p>
          <a:p>
            <a:r>
              <a:rPr lang="en-US" dirty="0"/>
              <a:t>  </a:t>
            </a:r>
            <a:r>
              <a:rPr lang="en-US" dirty="0" err="1"/>
              <a:t>geom_point</a:t>
            </a:r>
            <a:r>
              <a:rPr lang="en-US" dirty="0"/>
              <a:t>(size = 0.8, alpha=0.5) +</a:t>
            </a:r>
          </a:p>
          <a:p>
            <a:r>
              <a:rPr lang="en-US" dirty="0"/>
              <a:t>  </a:t>
            </a:r>
            <a:r>
              <a:rPr lang="en-US" dirty="0" err="1"/>
              <a:t>geom_smooth</a:t>
            </a:r>
            <a:r>
              <a:rPr lang="en-US" dirty="0"/>
              <a:t>(method = "</a:t>
            </a:r>
            <a:r>
              <a:rPr lang="en-US" dirty="0" err="1"/>
              <a:t>lm</a:t>
            </a:r>
            <a:r>
              <a:rPr lang="en-US" dirty="0"/>
              <a:t>", alpha=0.5) +</a:t>
            </a:r>
          </a:p>
          <a:p>
            <a:r>
              <a:rPr lang="en-US" dirty="0"/>
              <a:t>  </a:t>
            </a:r>
            <a:r>
              <a:rPr lang="en-US" dirty="0" err="1"/>
              <a:t>ylab</a:t>
            </a:r>
            <a:r>
              <a:rPr lang="en-US" dirty="0"/>
              <a:t>("Fitted Life Expectancy")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68C5C0A6-1C49-4CE3-ADD0-4E9FCFF7A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36899"/>
            <a:ext cx="4572009" cy="41148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EDBF7-8EC4-4693-A947-F07DA45B9712}"/>
              </a:ext>
            </a:extLst>
          </p:cNvPr>
          <p:cNvSpPr txBox="1"/>
          <p:nvPr/>
        </p:nvSpPr>
        <p:spPr>
          <a:xfrm>
            <a:off x="609600" y="3452035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slope for the Americas is noticeably larger than for other continents</a:t>
            </a:r>
          </a:p>
        </p:txBody>
      </p:sp>
    </p:spTree>
    <p:extLst>
      <p:ext uri="{BB962C8B-B14F-4D97-AF65-F5344CB8AC3E}">
        <p14:creationId xmlns:p14="http://schemas.microsoft.com/office/powerpoint/2010/main" val="33776914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Nice tables in 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Not a </a:t>
            </a:r>
            <a:r>
              <a:rPr lang="en-US" sz="2400" dirty="0" err="1"/>
              <a:t>ggplot</a:t>
            </a:r>
            <a:r>
              <a:rPr lang="en-US" sz="2400" dirty="0"/>
              <a:t> topic, but it is useful to know how you can  produce beautiful tables in R</a:t>
            </a:r>
          </a:p>
          <a:p>
            <a:r>
              <a:rPr lang="en-US" sz="2000" dirty="0"/>
              <a:t>There are many packages for this: See the </a:t>
            </a:r>
            <a:r>
              <a:rPr lang="en-US" sz="2000" dirty="0">
                <a:hlinkClick r:id="rId2"/>
              </a:rPr>
              <a:t>CRAN Task View on Reproducible Research</a:t>
            </a:r>
            <a:endParaRPr lang="en-US" sz="2000" dirty="0"/>
          </a:p>
          <a:p>
            <a:pPr lvl="1"/>
            <a:r>
              <a:rPr lang="en-US" sz="2000" dirty="0" err="1"/>
              <a:t>xtable</a:t>
            </a:r>
            <a:r>
              <a:rPr lang="en-US" sz="2000" dirty="0"/>
              <a:t>: Exports tables to LaTeX or HTML, with lots of control</a:t>
            </a:r>
          </a:p>
          <a:p>
            <a:pPr lvl="1"/>
            <a:r>
              <a:rPr lang="en-US" sz="2000" dirty="0" err="1">
                <a:hlinkClick r:id="rId3"/>
              </a:rPr>
              <a:t>gt</a:t>
            </a:r>
            <a:r>
              <a:rPr lang="en-US" sz="2000" dirty="0"/>
              <a:t>: the </a:t>
            </a:r>
            <a:r>
              <a:rPr lang="en-US" sz="2000" dirty="0" err="1"/>
              <a:t>ggplot</a:t>
            </a:r>
            <a:r>
              <a:rPr lang="en-US" sz="2000" dirty="0"/>
              <a:t> of tables!</a:t>
            </a:r>
          </a:p>
          <a:p>
            <a:pPr lvl="1"/>
            <a:r>
              <a:rPr lang="en-US" sz="2000" dirty="0" err="1">
                <a:hlinkClick r:id="rId4"/>
              </a:rPr>
              <a:t>flextable</a:t>
            </a:r>
            <a:r>
              <a:rPr lang="en-US" sz="2000" dirty="0"/>
              <a:t>: similar to </a:t>
            </a:r>
            <a:r>
              <a:rPr lang="en-US" sz="2000" dirty="0" err="1"/>
              <a:t>gt</a:t>
            </a:r>
            <a:r>
              <a:rPr lang="en-US" sz="2000" dirty="0"/>
              <a:t>, but with themes</a:t>
            </a:r>
          </a:p>
          <a:p>
            <a:pPr lvl="1"/>
            <a:r>
              <a:rPr lang="en-US" sz="2000" dirty="0">
                <a:hlinkClick r:id="rId5"/>
              </a:rPr>
              <a:t>stargazer</a:t>
            </a:r>
            <a:r>
              <a:rPr lang="en-US" sz="2000" dirty="0"/>
              <a:t>: Well-formatted model summary tables, side-by-side</a:t>
            </a:r>
          </a:p>
          <a:p>
            <a:pPr lvl="1"/>
            <a:r>
              <a:rPr lang="en-US" sz="2000" dirty="0" err="1">
                <a:hlinkClick r:id="rId6"/>
              </a:rPr>
              <a:t>apaStyle</a:t>
            </a:r>
            <a:r>
              <a:rPr lang="en-US" sz="2000" dirty="0"/>
              <a:t>: Generate APA Tables for MS Word</a:t>
            </a:r>
          </a:p>
          <a:p>
            <a:pPr lvl="1"/>
            <a:r>
              <a:rPr lang="en-US" sz="2000" dirty="0" err="1">
                <a:hlinkClick r:id="rId7"/>
              </a:rPr>
              <a:t>tinytable</a:t>
            </a:r>
            <a:r>
              <a:rPr lang="en-US" sz="2000" dirty="0"/>
              <a:t>: Simple yet powerful tables for </a:t>
            </a:r>
            <a:r>
              <a:rPr lang="en-CA" sz="1600" dirty="0"/>
              <a:t>HTML, LaTeX, Word, Markdown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Tables in R: </a:t>
            </a:r>
            <a:r>
              <a:rPr lang="en-US" dirty="0" err="1"/>
              <a:t>xtable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954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a few examples, stolen from </a:t>
            </a:r>
            <a:r>
              <a:rPr lang="en-US" dirty="0" err="1"/>
              <a:t>xtable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vignette(“xtableGallery.pdf”)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680878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58769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0" y="48006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Too many decimals are used here, but you can control all that</a:t>
            </a:r>
          </a:p>
        </p:txBody>
      </p:sp>
    </p:spTree>
    <p:extLst>
      <p:ext uri="{BB962C8B-B14F-4D97-AF65-F5344CB8AC3E}">
        <p14:creationId xmlns:p14="http://schemas.microsoft.com/office/powerpoint/2010/main" val="19679823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7D48-5E3A-453F-A8F8-34F8AA77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Tables with {</a:t>
            </a:r>
            <a:r>
              <a:rPr lang="en-CA" dirty="0" err="1"/>
              <a:t>gt</a:t>
            </a:r>
            <a:r>
              <a:rPr lang="en-CA" dirty="0"/>
              <a:t>}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23496-F9E8-4926-A0B8-A456525FF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{</a:t>
            </a:r>
            <a:r>
              <a:rPr lang="en-CA" dirty="0" err="1"/>
              <a:t>gt</a:t>
            </a:r>
            <a:r>
              <a:rPr lang="en-CA" dirty="0"/>
              <a:t>} package aims to provide a grammar of tables just as ggplot2 does for graphs</a:t>
            </a:r>
          </a:p>
          <a:p>
            <a:pPr lvl="1"/>
            <a:r>
              <a:rPr lang="en-CA" dirty="0"/>
              <a:t>Designed to be simple to use, yet powerful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36F5F-875B-4099-99A6-2715CAA6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56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93D0304-6D9C-48E1-B229-596508B48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4200" y="3038475"/>
            <a:ext cx="5724525" cy="35909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5FA4095-B1F1-4F36-9A14-A871C9F9F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4668359"/>
            <a:ext cx="1502128" cy="1732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9C7449-7837-4C33-AF9D-A3577D7CA6B8}"/>
              </a:ext>
            </a:extLst>
          </p:cNvPr>
          <p:cNvSpPr txBox="1"/>
          <p:nvPr/>
        </p:nvSpPr>
        <p:spPr>
          <a:xfrm>
            <a:off x="1066800" y="2624465"/>
            <a:ext cx="2514600" cy="52322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800" dirty="0"/>
              <a:t>iris |&gt; </a:t>
            </a:r>
            <a:r>
              <a:rPr lang="en-CA" sz="2800" dirty="0" err="1"/>
              <a:t>gt</a:t>
            </a:r>
            <a:r>
              <a:rPr lang="en-CA" sz="28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441571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2B1A-20B2-4E74-A350-1055255F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{</a:t>
            </a:r>
            <a:r>
              <a:rPr lang="en-CA" dirty="0" err="1"/>
              <a:t>gt</a:t>
            </a:r>
            <a:r>
              <a:rPr lang="en-CA" dirty="0"/>
              <a:t>}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00EEF-8543-40D5-9378-3D6A68BCA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Data table -&gt; </a:t>
            </a:r>
            <a:r>
              <a:rPr lang="en-CA" dirty="0" err="1"/>
              <a:t>gt_tbl</a:t>
            </a:r>
            <a:r>
              <a:rPr lang="en-CA" dirty="0"/>
              <a:t> object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30ECD-9952-4DA9-AB73-E8EB15B4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57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84C816-EDED-41F5-81E3-8F61F50E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3124200"/>
            <a:ext cx="8572500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2C0B5F-F434-47E6-A46E-3DEA86B0EE01}"/>
              </a:ext>
            </a:extLst>
          </p:cNvPr>
          <p:cNvSpPr txBox="1"/>
          <p:nvPr/>
        </p:nvSpPr>
        <p:spPr>
          <a:xfrm>
            <a:off x="877019" y="2057400"/>
            <a:ext cx="7428781" cy="92333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iris |&gt; </a:t>
            </a:r>
            <a:r>
              <a:rPr lang="en-CA" dirty="0" err="1"/>
              <a:t>gt</a:t>
            </a:r>
            <a:r>
              <a:rPr lang="en-CA" dirty="0"/>
              <a:t>() |&gt; </a:t>
            </a:r>
          </a:p>
          <a:p>
            <a:r>
              <a:rPr lang="en-CA" dirty="0"/>
              <a:t>                       </a:t>
            </a:r>
            <a:r>
              <a:rPr lang="en-CA" dirty="0" err="1"/>
              <a:t>tab_header</a:t>
            </a:r>
            <a:r>
              <a:rPr lang="en-CA" dirty="0"/>
              <a:t>(…) |&gt; </a:t>
            </a:r>
          </a:p>
          <a:p>
            <a:r>
              <a:rPr lang="en-CA" dirty="0"/>
              <a:t>                                                  </a:t>
            </a:r>
            <a:r>
              <a:rPr lang="en-CA" dirty="0" err="1"/>
              <a:t>tab_options</a:t>
            </a:r>
            <a:r>
              <a:rPr lang="en-CA" dirty="0"/>
              <a:t>(…) |&gt; </a:t>
            </a:r>
            <a:r>
              <a:rPr lang="en-CA" dirty="0" err="1"/>
              <a:t>gtsave</a:t>
            </a:r>
            <a:r>
              <a:rPr lang="en-CA" dirty="0"/>
              <a:t>()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40F4EE-8E8E-4722-2013-275A2575A6C7}"/>
              </a:ext>
            </a:extLst>
          </p:cNvPr>
          <p:cNvSpPr txBox="1"/>
          <p:nvPr/>
        </p:nvSpPr>
        <p:spPr>
          <a:xfrm>
            <a:off x="609600" y="6356350"/>
            <a:ext cx="662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See: </a:t>
            </a:r>
            <a:r>
              <a:rPr lang="en-CA" sz="1600" dirty="0">
                <a:hlinkClick r:id="rId4"/>
              </a:rPr>
              <a:t>https://gt.rstudio.com/</a:t>
            </a:r>
            <a:r>
              <a:rPr lang="en-CA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0038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44B26-EEF9-4485-B153-F119816B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DC176-B8A4-417F-9216-347F082DFAC1}"/>
              </a:ext>
            </a:extLst>
          </p:cNvPr>
          <p:cNvSpPr txBox="1"/>
          <p:nvPr/>
        </p:nvSpPr>
        <p:spPr>
          <a:xfrm>
            <a:off x="609600" y="609600"/>
            <a:ext cx="3962400" cy="2031325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 err="1"/>
              <a:t>iris_tab</a:t>
            </a:r>
            <a:r>
              <a:rPr lang="en-CA" dirty="0"/>
              <a:t> &lt;-</a:t>
            </a:r>
          </a:p>
          <a:p>
            <a:r>
              <a:rPr lang="en-CA" dirty="0"/>
              <a:t>iris |&gt;</a:t>
            </a:r>
          </a:p>
          <a:p>
            <a:r>
              <a:rPr lang="en-CA" dirty="0"/>
              <a:t>  slice(1:5) |&gt;</a:t>
            </a:r>
          </a:p>
          <a:p>
            <a:r>
              <a:rPr lang="en-CA" dirty="0"/>
              <a:t>  </a:t>
            </a:r>
            <a:r>
              <a:rPr lang="en-CA" dirty="0" err="1"/>
              <a:t>gt</a:t>
            </a:r>
            <a:r>
              <a:rPr lang="en-CA" dirty="0"/>
              <a:t>() |&gt;</a:t>
            </a:r>
          </a:p>
          <a:p>
            <a:r>
              <a:rPr lang="en-CA" dirty="0"/>
              <a:t>  </a:t>
            </a:r>
            <a:r>
              <a:rPr lang="en-CA" dirty="0" err="1"/>
              <a:t>tab_header</a:t>
            </a:r>
            <a:r>
              <a:rPr lang="en-CA" dirty="0"/>
              <a:t>(</a:t>
            </a:r>
          </a:p>
          <a:p>
            <a:r>
              <a:rPr lang="en-CA" dirty="0"/>
              <a:t>    title = "Anderson's Iris Data",</a:t>
            </a:r>
          </a:p>
          <a:p>
            <a:r>
              <a:rPr lang="en-CA" dirty="0"/>
              <a:t>    subtitle = "(Collected in …)")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73741-C1D3-4676-BE89-6CE42F5F4ECB}"/>
              </a:ext>
            </a:extLst>
          </p:cNvPr>
          <p:cNvSpPr txBox="1"/>
          <p:nvPr/>
        </p:nvSpPr>
        <p:spPr>
          <a:xfrm>
            <a:off x="4603898" y="1066800"/>
            <a:ext cx="1644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5 rows</a:t>
            </a:r>
          </a:p>
          <a:p>
            <a:r>
              <a:rPr lang="en-US" dirty="0"/>
              <a:t>pipe to </a:t>
            </a:r>
            <a:r>
              <a:rPr lang="en-US" dirty="0" err="1"/>
              <a:t>gt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add header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714C963-DE9C-4807-A65E-B1E8E1591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5848"/>
            <a:ext cx="3959352" cy="25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868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44B26-EEF9-4485-B153-F119816B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DC176-B8A4-417F-9216-347F082DFAC1}"/>
              </a:ext>
            </a:extLst>
          </p:cNvPr>
          <p:cNvSpPr txBox="1"/>
          <p:nvPr/>
        </p:nvSpPr>
        <p:spPr>
          <a:xfrm>
            <a:off x="609600" y="609600"/>
            <a:ext cx="3733800" cy="2031325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 err="1"/>
              <a:t>iris_tab</a:t>
            </a:r>
            <a:r>
              <a:rPr lang="en-CA" dirty="0"/>
              <a:t> &lt;-</a:t>
            </a:r>
          </a:p>
          <a:p>
            <a:r>
              <a:rPr lang="en-CA" dirty="0"/>
              <a:t>iris |&gt;</a:t>
            </a:r>
          </a:p>
          <a:p>
            <a:r>
              <a:rPr lang="en-CA" dirty="0"/>
              <a:t>  slice(1:5) |&gt;</a:t>
            </a:r>
          </a:p>
          <a:p>
            <a:r>
              <a:rPr lang="en-CA" dirty="0"/>
              <a:t>  </a:t>
            </a:r>
            <a:r>
              <a:rPr lang="en-CA" dirty="0" err="1"/>
              <a:t>gt</a:t>
            </a:r>
            <a:r>
              <a:rPr lang="en-CA" dirty="0"/>
              <a:t>() |&gt;</a:t>
            </a:r>
          </a:p>
          <a:p>
            <a:r>
              <a:rPr lang="en-CA" dirty="0"/>
              <a:t>  </a:t>
            </a:r>
            <a:r>
              <a:rPr lang="en-CA" dirty="0" err="1"/>
              <a:t>tab_header</a:t>
            </a:r>
            <a:r>
              <a:rPr lang="en-CA" dirty="0"/>
              <a:t>(</a:t>
            </a:r>
          </a:p>
          <a:p>
            <a:r>
              <a:rPr lang="en-CA" dirty="0"/>
              <a:t>    title = "Anderson's Iris Data",</a:t>
            </a:r>
          </a:p>
          <a:p>
            <a:r>
              <a:rPr lang="en-CA" dirty="0"/>
              <a:t>    subtitle = "(Collected in …)")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A135D6-5DAA-477F-A924-D0F4E99CFE51}"/>
              </a:ext>
            </a:extLst>
          </p:cNvPr>
          <p:cNvSpPr txBox="1"/>
          <p:nvPr/>
        </p:nvSpPr>
        <p:spPr>
          <a:xfrm>
            <a:off x="609600" y="2971800"/>
            <a:ext cx="3733800" cy="2862322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 err="1"/>
              <a:t>iris_tab</a:t>
            </a:r>
            <a:r>
              <a:rPr lang="en-CA" dirty="0"/>
              <a:t> &lt;-</a:t>
            </a:r>
          </a:p>
          <a:p>
            <a:r>
              <a:rPr lang="en-CA" dirty="0"/>
              <a:t>  </a:t>
            </a:r>
            <a:r>
              <a:rPr lang="en-CA" dirty="0" err="1"/>
              <a:t>iris_tab</a:t>
            </a:r>
            <a:r>
              <a:rPr lang="en-CA" dirty="0"/>
              <a:t> |&gt;</a:t>
            </a:r>
          </a:p>
          <a:p>
            <a:r>
              <a:rPr lang="en-CA" dirty="0"/>
              <a:t>  </a:t>
            </a:r>
            <a:r>
              <a:rPr lang="en-CA" dirty="0" err="1">
                <a:highlight>
                  <a:srgbClr val="FFFF00"/>
                </a:highlight>
              </a:rPr>
              <a:t>tab_spanner</a:t>
            </a:r>
            <a:r>
              <a:rPr lang="en-CA" dirty="0"/>
              <a:t>(</a:t>
            </a:r>
          </a:p>
          <a:p>
            <a:r>
              <a:rPr lang="en-CA" dirty="0"/>
              <a:t>    label = "Sepal",</a:t>
            </a:r>
          </a:p>
          <a:p>
            <a:r>
              <a:rPr lang="en-CA" dirty="0"/>
              <a:t>    columns = c(</a:t>
            </a:r>
            <a:r>
              <a:rPr lang="en-CA" dirty="0" err="1"/>
              <a:t>Sepal.Length</a:t>
            </a:r>
            <a:r>
              <a:rPr lang="en-CA" dirty="0"/>
              <a:t>,</a:t>
            </a:r>
          </a:p>
          <a:p>
            <a:r>
              <a:rPr lang="en-CA" dirty="0"/>
              <a:t>                          </a:t>
            </a:r>
            <a:r>
              <a:rPr lang="en-CA" dirty="0" err="1"/>
              <a:t>Sepal.Width</a:t>
            </a:r>
            <a:r>
              <a:rPr lang="en-CA" dirty="0"/>
              <a:t>))    |&gt;</a:t>
            </a:r>
          </a:p>
          <a:p>
            <a:r>
              <a:rPr lang="en-CA" dirty="0"/>
              <a:t>  </a:t>
            </a:r>
            <a:r>
              <a:rPr lang="en-CA" dirty="0" err="1">
                <a:highlight>
                  <a:srgbClr val="FFFF00"/>
                </a:highlight>
              </a:rPr>
              <a:t>tab_spanner</a:t>
            </a:r>
            <a:r>
              <a:rPr lang="en-CA" dirty="0"/>
              <a:t>(</a:t>
            </a:r>
          </a:p>
          <a:p>
            <a:r>
              <a:rPr lang="en-CA" dirty="0"/>
              <a:t>    label = "Petal",</a:t>
            </a:r>
          </a:p>
          <a:p>
            <a:r>
              <a:rPr lang="en-CA" dirty="0"/>
              <a:t>    columns = c(</a:t>
            </a:r>
            <a:r>
              <a:rPr lang="en-CA" dirty="0" err="1"/>
              <a:t>Petal.Length</a:t>
            </a:r>
            <a:r>
              <a:rPr lang="en-CA" dirty="0"/>
              <a:t>,</a:t>
            </a:r>
          </a:p>
          <a:p>
            <a:r>
              <a:rPr lang="en-CA" dirty="0"/>
              <a:t>                          </a:t>
            </a:r>
            <a:r>
              <a:rPr lang="en-CA" dirty="0" err="1"/>
              <a:t>Petal.Width</a:t>
            </a:r>
            <a:r>
              <a:rPr lang="en-CA" dirty="0"/>
              <a:t>))     |&gt;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B760013-6BEA-4956-BB19-6B15850DA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5848"/>
            <a:ext cx="3959352" cy="287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889D31-B652-44F1-9900-F57016260823}"/>
              </a:ext>
            </a:extLst>
          </p:cNvPr>
          <p:cNvSpPr txBox="1"/>
          <p:nvPr/>
        </p:nvSpPr>
        <p:spPr>
          <a:xfrm>
            <a:off x="591879" y="6049181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table column spanning headers</a:t>
            </a:r>
          </a:p>
        </p:txBody>
      </p:sp>
    </p:spTree>
    <p:extLst>
      <p:ext uri="{BB962C8B-B14F-4D97-AF65-F5344CB8AC3E}">
        <p14:creationId xmlns:p14="http://schemas.microsoft.com/office/powerpoint/2010/main" val="27737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73092-741E-430C-B8E8-C1B651030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picture containing person, person, sport, outdoor&#10;&#10;Description automatically generated">
            <a:extLst>
              <a:ext uri="{FF2B5EF4-FFF2-40B4-BE49-F238E27FC236}">
                <a16:creationId xmlns:a16="http://schemas.microsoft.com/office/drawing/2014/main" id="{B0C2468F-A876-4F6E-9D38-76E87E8A9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546689"/>
            <a:ext cx="7803492" cy="4015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2A9AF2-B3AF-4759-883F-7C390FB1B3D1}"/>
              </a:ext>
            </a:extLst>
          </p:cNvPr>
          <p:cNvSpPr txBox="1"/>
          <p:nvPr/>
        </p:nvSpPr>
        <p:spPr>
          <a:xfrm>
            <a:off x="1219200" y="5334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/>
              <a:t>Ready for some heavy lifting?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EFA440-A1EA-EDA4-F91B-C86C5605CE7A}"/>
              </a:ext>
            </a:extLst>
          </p:cNvPr>
          <p:cNvSpPr txBox="1"/>
          <p:nvPr/>
        </p:nvSpPr>
        <p:spPr>
          <a:xfrm>
            <a:off x="914401" y="5791200"/>
            <a:ext cx="780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New ideas, ways of thinking &amp; working are on the table!</a:t>
            </a:r>
          </a:p>
        </p:txBody>
      </p:sp>
    </p:spTree>
    <p:extLst>
      <p:ext uri="{BB962C8B-B14F-4D97-AF65-F5344CB8AC3E}">
        <p14:creationId xmlns:p14="http://schemas.microsoft.com/office/powerpoint/2010/main" val="1320882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44B26-EEF9-4485-B153-F119816B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DC176-B8A4-417F-9216-347F082DFAC1}"/>
              </a:ext>
            </a:extLst>
          </p:cNvPr>
          <p:cNvSpPr txBox="1"/>
          <p:nvPr/>
        </p:nvSpPr>
        <p:spPr>
          <a:xfrm>
            <a:off x="609600" y="609600"/>
            <a:ext cx="3733800" cy="2031325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 err="1"/>
              <a:t>iris_tab</a:t>
            </a:r>
            <a:r>
              <a:rPr lang="en-CA" dirty="0"/>
              <a:t> &lt;-</a:t>
            </a:r>
          </a:p>
          <a:p>
            <a:r>
              <a:rPr lang="en-CA" dirty="0"/>
              <a:t>iris |&gt;</a:t>
            </a:r>
          </a:p>
          <a:p>
            <a:r>
              <a:rPr lang="en-CA" dirty="0"/>
              <a:t>  slice(1:5) |&gt;</a:t>
            </a:r>
          </a:p>
          <a:p>
            <a:r>
              <a:rPr lang="en-CA" dirty="0"/>
              <a:t>  </a:t>
            </a:r>
            <a:r>
              <a:rPr lang="en-CA" dirty="0" err="1"/>
              <a:t>gt</a:t>
            </a:r>
            <a:r>
              <a:rPr lang="en-CA" dirty="0"/>
              <a:t>() |&gt;</a:t>
            </a:r>
          </a:p>
          <a:p>
            <a:r>
              <a:rPr lang="en-CA" dirty="0"/>
              <a:t>  </a:t>
            </a:r>
            <a:r>
              <a:rPr lang="en-CA" dirty="0" err="1"/>
              <a:t>tab_header</a:t>
            </a:r>
            <a:r>
              <a:rPr lang="en-CA" dirty="0"/>
              <a:t>(</a:t>
            </a:r>
          </a:p>
          <a:p>
            <a:r>
              <a:rPr lang="en-CA" dirty="0"/>
              <a:t>    title = "Anderson's Iris Data",</a:t>
            </a:r>
          </a:p>
          <a:p>
            <a:r>
              <a:rPr lang="en-CA" dirty="0"/>
              <a:t>    subtitle = "(Collected in …)")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A135D6-5DAA-477F-A924-D0F4E99CFE51}"/>
              </a:ext>
            </a:extLst>
          </p:cNvPr>
          <p:cNvSpPr txBox="1"/>
          <p:nvPr/>
        </p:nvSpPr>
        <p:spPr>
          <a:xfrm>
            <a:off x="609600" y="2971800"/>
            <a:ext cx="3733800" cy="2862322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 err="1"/>
              <a:t>iris_tab</a:t>
            </a:r>
            <a:r>
              <a:rPr lang="en-CA" dirty="0"/>
              <a:t> &lt;-</a:t>
            </a:r>
          </a:p>
          <a:p>
            <a:r>
              <a:rPr lang="en-CA" dirty="0"/>
              <a:t>  </a:t>
            </a:r>
            <a:r>
              <a:rPr lang="en-CA" dirty="0" err="1"/>
              <a:t>iris_tab</a:t>
            </a:r>
            <a:r>
              <a:rPr lang="en-CA" dirty="0"/>
              <a:t> |&gt;</a:t>
            </a:r>
          </a:p>
          <a:p>
            <a:r>
              <a:rPr lang="en-CA" dirty="0"/>
              <a:t>  </a:t>
            </a:r>
            <a:r>
              <a:rPr lang="en-CA" dirty="0" err="1"/>
              <a:t>tab_spanner</a:t>
            </a:r>
            <a:r>
              <a:rPr lang="en-CA" dirty="0"/>
              <a:t>(</a:t>
            </a:r>
          </a:p>
          <a:p>
            <a:r>
              <a:rPr lang="en-CA" dirty="0"/>
              <a:t>    label = "Sepal",</a:t>
            </a:r>
          </a:p>
          <a:p>
            <a:r>
              <a:rPr lang="en-CA" dirty="0"/>
              <a:t>    columns = c(</a:t>
            </a:r>
            <a:r>
              <a:rPr lang="en-CA" dirty="0" err="1"/>
              <a:t>Sepal.Length</a:t>
            </a:r>
            <a:r>
              <a:rPr lang="en-CA" dirty="0"/>
              <a:t>,</a:t>
            </a:r>
          </a:p>
          <a:p>
            <a:r>
              <a:rPr lang="en-CA" dirty="0"/>
              <a:t>                          </a:t>
            </a:r>
            <a:r>
              <a:rPr lang="en-CA" dirty="0" err="1"/>
              <a:t>Sepal.Width</a:t>
            </a:r>
            <a:r>
              <a:rPr lang="en-CA" dirty="0"/>
              <a:t>))    |&gt;</a:t>
            </a:r>
          </a:p>
          <a:p>
            <a:r>
              <a:rPr lang="en-CA" dirty="0"/>
              <a:t>  </a:t>
            </a:r>
            <a:r>
              <a:rPr lang="en-CA" dirty="0" err="1"/>
              <a:t>tab_spanner</a:t>
            </a:r>
            <a:r>
              <a:rPr lang="en-CA" dirty="0"/>
              <a:t>(</a:t>
            </a:r>
          </a:p>
          <a:p>
            <a:r>
              <a:rPr lang="en-CA" dirty="0"/>
              <a:t>    label = "Petal",</a:t>
            </a:r>
          </a:p>
          <a:p>
            <a:r>
              <a:rPr lang="en-CA" dirty="0"/>
              <a:t>    columns = c(</a:t>
            </a:r>
            <a:r>
              <a:rPr lang="en-CA" dirty="0" err="1"/>
              <a:t>Petal.Length</a:t>
            </a:r>
            <a:r>
              <a:rPr lang="en-CA" dirty="0"/>
              <a:t>,</a:t>
            </a:r>
          </a:p>
          <a:p>
            <a:r>
              <a:rPr lang="en-CA" dirty="0"/>
              <a:t>                          </a:t>
            </a:r>
            <a:r>
              <a:rPr lang="en-CA" dirty="0" err="1"/>
              <a:t>Petal.Width</a:t>
            </a:r>
            <a:r>
              <a:rPr lang="en-CA" dirty="0"/>
              <a:t>))     |&gt;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CFBAF-B94E-47B5-B5E3-2FF383A1A506}"/>
              </a:ext>
            </a:extLst>
          </p:cNvPr>
          <p:cNvSpPr txBox="1"/>
          <p:nvPr/>
        </p:nvSpPr>
        <p:spPr>
          <a:xfrm>
            <a:off x="4495800" y="590107"/>
            <a:ext cx="4191000" cy="2308324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iris_tab</a:t>
            </a:r>
            <a:r>
              <a:rPr lang="en-US" sz="1600" dirty="0"/>
              <a:t> &lt;- </a:t>
            </a:r>
            <a:r>
              <a:rPr lang="en-US" sz="1600" dirty="0" err="1"/>
              <a:t>iris_tab</a:t>
            </a:r>
            <a:r>
              <a:rPr lang="en-US" sz="1600" dirty="0"/>
              <a:t> |&gt;</a:t>
            </a:r>
          </a:p>
          <a:p>
            <a:r>
              <a:rPr lang="en-US" sz="1600" dirty="0"/>
              <a:t>  </a:t>
            </a:r>
            <a:r>
              <a:rPr lang="en-US" sz="1600" dirty="0" err="1">
                <a:highlight>
                  <a:srgbClr val="FFFF00"/>
                </a:highlight>
              </a:rPr>
              <a:t>cols_label</a:t>
            </a:r>
            <a:r>
              <a:rPr lang="en-US" sz="1600" dirty="0"/>
              <a:t>(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Sepal.Length</a:t>
            </a:r>
            <a:r>
              <a:rPr lang="en-US" sz="1600" dirty="0"/>
              <a:t> = "Length",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Sepal.Width</a:t>
            </a:r>
            <a:r>
              <a:rPr lang="en-US" sz="1600" dirty="0"/>
              <a:t> = "Width",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Petal.Length</a:t>
            </a:r>
            <a:r>
              <a:rPr lang="en-US" sz="1600" dirty="0"/>
              <a:t> = "Length",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Petal.Width</a:t>
            </a:r>
            <a:r>
              <a:rPr lang="en-US" sz="1600" dirty="0"/>
              <a:t> = "Width") |&gt;</a:t>
            </a:r>
          </a:p>
          <a:p>
            <a:r>
              <a:rPr lang="en-US" sz="1600" dirty="0"/>
              <a:t>  </a:t>
            </a:r>
            <a:r>
              <a:rPr lang="en-US" sz="1600" dirty="0" err="1">
                <a:highlight>
                  <a:srgbClr val="FFFF00"/>
                </a:highlight>
              </a:rPr>
              <a:t>tab_options</a:t>
            </a:r>
            <a:r>
              <a:rPr lang="en-US" sz="1600" dirty="0"/>
              <a:t>(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heading.background.color</a:t>
            </a:r>
            <a:r>
              <a:rPr lang="en-US" sz="1600" dirty="0"/>
              <a:t> = "</a:t>
            </a:r>
            <a:r>
              <a:rPr lang="en-US" sz="1600" dirty="0">
                <a:highlight>
                  <a:srgbClr val="C6DBEF"/>
                </a:highlight>
              </a:rPr>
              <a:t>#c6dbef</a:t>
            </a:r>
            <a:r>
              <a:rPr lang="en-US" sz="1600" dirty="0"/>
              <a:t>",</a:t>
            </a:r>
          </a:p>
          <a:p>
            <a:r>
              <a:rPr lang="en-US" sz="1600" dirty="0"/>
              <a:t>    </a:t>
            </a:r>
            <a:r>
              <a:rPr lang="en-US" sz="1600" dirty="0" err="1"/>
              <a:t>column_labels.background.color</a:t>
            </a:r>
            <a:r>
              <a:rPr lang="en-US" sz="1600" dirty="0"/>
              <a:t> = </a:t>
            </a:r>
            <a:r>
              <a:rPr lang="en-US" sz="1600" dirty="0">
                <a:highlight>
                  <a:srgbClr val="EDF8FB"/>
                </a:highlight>
              </a:rPr>
              <a:t>"#edf8fb")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C83AAAD-F7FE-4B66-ACA9-DED8EDEF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8" y="2980944"/>
            <a:ext cx="3425658" cy="37490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D7BC73-7D4F-4DF0-95A7-7C13F96D12A0}"/>
              </a:ext>
            </a:extLst>
          </p:cNvPr>
          <p:cNvSpPr txBox="1"/>
          <p:nvPr/>
        </p:nvSpPr>
        <p:spPr>
          <a:xfrm>
            <a:off x="7239000" y="757366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Re-label columns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Colorize headings</a:t>
            </a:r>
          </a:p>
        </p:txBody>
      </p:sp>
    </p:spTree>
    <p:extLst>
      <p:ext uri="{BB962C8B-B14F-4D97-AF65-F5344CB8AC3E}">
        <p14:creationId xmlns:p14="http://schemas.microsoft.com/office/powerpoint/2010/main" val="40800762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2970-0622-91BA-2B85-512E990B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>
                <a:latin typeface="Lucida Console" panose="020B0609040504020204" pitchFamily="49" charset="0"/>
              </a:rPr>
              <a:t>tinytable</a:t>
            </a:r>
            <a:endParaRPr lang="en-CA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B5E29D-A232-3FA3-1478-941F8198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 descr="A drawing of a table&#10;&#10;Description automatically generated">
            <a:extLst>
              <a:ext uri="{FF2B5EF4-FFF2-40B4-BE49-F238E27FC236}">
                <a16:creationId xmlns:a16="http://schemas.microsoft.com/office/drawing/2014/main" id="{B2285D89-5D03-EF70-5CF6-4204EFC2D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90600"/>
            <a:ext cx="4038600" cy="2269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962C66-497C-E963-A0B2-E0FC3E241B40}"/>
              </a:ext>
            </a:extLst>
          </p:cNvPr>
          <p:cNvSpPr txBox="1"/>
          <p:nvPr/>
        </p:nvSpPr>
        <p:spPr>
          <a:xfrm>
            <a:off x="457200" y="11430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tinytable</a:t>
            </a:r>
            <a:r>
              <a:rPr lang="en-CA" dirty="0"/>
              <a:t> is a lightweight but full-featured table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simple interface, easy 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flexible output for all formats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D2C07-1A05-65A3-2B6A-DE7B194E39EB}"/>
              </a:ext>
            </a:extLst>
          </p:cNvPr>
          <p:cNvSpPr txBox="1"/>
          <p:nvPr/>
        </p:nvSpPr>
        <p:spPr>
          <a:xfrm>
            <a:off x="609600" y="3810000"/>
            <a:ext cx="3657600" cy="92333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library(</a:t>
            </a:r>
            <a:r>
              <a:rPr lang="en-CA" dirty="0" err="1"/>
              <a:t>tinytable</a:t>
            </a:r>
            <a:r>
              <a:rPr lang="en-CA" dirty="0"/>
              <a:t>)</a:t>
            </a:r>
          </a:p>
          <a:p>
            <a:r>
              <a:rPr lang="en-CA" dirty="0"/>
              <a:t>x &lt;- </a:t>
            </a:r>
            <a:r>
              <a:rPr lang="en-CA" dirty="0" err="1"/>
              <a:t>mtcars</a:t>
            </a:r>
            <a:r>
              <a:rPr lang="en-CA" dirty="0"/>
              <a:t>[1:5, 1:5]</a:t>
            </a:r>
          </a:p>
          <a:p>
            <a:r>
              <a:rPr lang="en-CA" dirty="0" err="1"/>
              <a:t>tt</a:t>
            </a:r>
            <a:r>
              <a:rPr lang="en-CA" dirty="0"/>
              <a:t>(x)</a:t>
            </a:r>
          </a:p>
        </p:txBody>
      </p:sp>
      <p:pic>
        <p:nvPicPr>
          <p:cNvPr id="11" name="Picture 10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FBB33739-414C-E5F9-7FD5-9CF207DCA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87" y="3744636"/>
            <a:ext cx="3224567" cy="2329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99B6A8-CBBE-69F0-2EFD-A849E66F3E50}"/>
              </a:ext>
            </a:extLst>
          </p:cNvPr>
          <p:cNvSpPr txBox="1"/>
          <p:nvPr/>
        </p:nvSpPr>
        <p:spPr>
          <a:xfrm>
            <a:off x="685800" y="6477000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See: </a:t>
            </a:r>
            <a:r>
              <a:rPr lang="en-CA" sz="1400" dirty="0">
                <a:hlinkClick r:id="rId4"/>
              </a:rPr>
              <a:t>https://vincentarelbundock.github.io/tinytable/</a:t>
            </a:r>
            <a:r>
              <a:rPr lang="en-CA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8707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EDD8D-40F3-ABA2-D4C8-7EF288BC7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err="1">
                <a:latin typeface="Lucida Console" panose="020B0609040504020204" pitchFamily="49" charset="0"/>
              </a:rPr>
              <a:t>tinytable</a:t>
            </a:r>
            <a:endParaRPr lang="en-CA" sz="4000" dirty="0">
              <a:latin typeface="Lucida Console" panose="020B0609040504020204" pitchFamily="49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4F0D7-0348-F3FB-355F-79256095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64F3C-1368-D130-F35C-A1BD2FFA5A94}"/>
              </a:ext>
            </a:extLst>
          </p:cNvPr>
          <p:cNvSpPr txBox="1"/>
          <p:nvPr/>
        </p:nvSpPr>
        <p:spPr>
          <a:xfrm>
            <a:off x="457200" y="1646872"/>
            <a:ext cx="8229600" cy="2031325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/>
              <a:t>data |&gt; </a:t>
            </a:r>
            <a:r>
              <a:rPr lang="en-CA" dirty="0" err="1"/>
              <a:t>tt</a:t>
            </a:r>
            <a:r>
              <a:rPr lang="en-CA" dirty="0"/>
              <a:t>() |&gt;             </a:t>
            </a:r>
            <a:r>
              <a:rPr lang="en-CA" dirty="0">
                <a:solidFill>
                  <a:srgbClr val="00B050"/>
                </a:solidFill>
              </a:rPr>
              <a:t># basic table</a:t>
            </a:r>
          </a:p>
          <a:p>
            <a:r>
              <a:rPr lang="en-CA" dirty="0"/>
              <a:t>    </a:t>
            </a:r>
            <a:r>
              <a:rPr lang="en-CA" dirty="0" err="1"/>
              <a:t>format_tt</a:t>
            </a:r>
            <a:r>
              <a:rPr lang="en-CA" dirty="0"/>
              <a:t>() |&gt;         </a:t>
            </a:r>
            <a:r>
              <a:rPr lang="en-CA" dirty="0">
                <a:solidFill>
                  <a:srgbClr val="00B050"/>
                </a:solidFill>
              </a:rPr>
              <a:t># format columns: significant digits, decimal points, …</a:t>
            </a:r>
          </a:p>
          <a:p>
            <a:r>
              <a:rPr lang="en-CA" dirty="0"/>
              <a:t>    </a:t>
            </a:r>
            <a:r>
              <a:rPr lang="en-CA" dirty="0" err="1"/>
              <a:t>style_tt</a:t>
            </a:r>
            <a:r>
              <a:rPr lang="en-CA" dirty="0"/>
              <a:t>() |&gt;             </a:t>
            </a:r>
            <a:r>
              <a:rPr lang="en-CA" dirty="0">
                <a:solidFill>
                  <a:srgbClr val="00B050"/>
                </a:solidFill>
              </a:rPr>
              <a:t># align, colors, …</a:t>
            </a:r>
          </a:p>
          <a:p>
            <a:r>
              <a:rPr lang="en-CA" dirty="0"/>
              <a:t>    </a:t>
            </a:r>
            <a:r>
              <a:rPr lang="en-CA" dirty="0" err="1"/>
              <a:t>theme_tt</a:t>
            </a:r>
            <a:r>
              <a:rPr lang="en-CA" dirty="0"/>
              <a:t>() |&gt;          </a:t>
            </a:r>
            <a:r>
              <a:rPr lang="en-CA" dirty="0">
                <a:solidFill>
                  <a:srgbClr val="00B050"/>
                </a:solidFill>
              </a:rPr>
              <a:t># themes for LaTeX, HTML, …</a:t>
            </a:r>
          </a:p>
          <a:p>
            <a:r>
              <a:rPr lang="en-CA" dirty="0"/>
              <a:t>    </a:t>
            </a:r>
            <a:r>
              <a:rPr lang="en-CA" dirty="0" err="1"/>
              <a:t>group_tt</a:t>
            </a:r>
            <a:r>
              <a:rPr lang="en-CA" dirty="0"/>
              <a:t>()                </a:t>
            </a:r>
            <a:r>
              <a:rPr lang="en-CA" dirty="0">
                <a:solidFill>
                  <a:srgbClr val="00B050"/>
                </a:solidFill>
              </a:rPr>
              <a:t># spanning labels for groups of rows/ columns</a:t>
            </a:r>
          </a:p>
          <a:p>
            <a:endParaRPr lang="en-CA" dirty="0"/>
          </a:p>
          <a:p>
            <a:r>
              <a:rPr lang="en-CA" dirty="0" err="1"/>
              <a:t>save_tt</a:t>
            </a:r>
            <a:r>
              <a:rPr lang="en-CA" dirty="0"/>
              <a:t>(x, filename)   </a:t>
            </a:r>
            <a:r>
              <a:rPr lang="en-CA" dirty="0">
                <a:solidFill>
                  <a:srgbClr val="00B050"/>
                </a:solidFill>
              </a:rPr>
              <a:t># save to  .docx, .html, .</a:t>
            </a:r>
            <a:r>
              <a:rPr lang="en-CA" dirty="0" err="1">
                <a:solidFill>
                  <a:srgbClr val="00B050"/>
                </a:solidFill>
              </a:rPr>
              <a:t>png</a:t>
            </a:r>
            <a:r>
              <a:rPr lang="en-CA" dirty="0">
                <a:solidFill>
                  <a:srgbClr val="00B050"/>
                </a:solidFill>
              </a:rPr>
              <a:t>, .pdf, .</a:t>
            </a:r>
            <a:r>
              <a:rPr lang="en-CA" dirty="0" err="1">
                <a:solidFill>
                  <a:srgbClr val="00B050"/>
                </a:solidFill>
              </a:rPr>
              <a:t>tex</a:t>
            </a:r>
            <a:r>
              <a:rPr lang="en-CA" dirty="0">
                <a:solidFill>
                  <a:srgbClr val="00B050"/>
                </a:solidFill>
              </a:rPr>
              <a:t>, or render in </a:t>
            </a:r>
            <a:r>
              <a:rPr lang="en-CA" dirty="0" err="1">
                <a:solidFill>
                  <a:srgbClr val="00B050"/>
                </a:solidFill>
              </a:rPr>
              <a:t>Rmarkdown</a:t>
            </a:r>
            <a:r>
              <a:rPr lang="en-CA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04328-B4AD-76F1-D160-353E06FA766F}"/>
              </a:ext>
            </a:extLst>
          </p:cNvPr>
          <p:cNvSpPr txBox="1"/>
          <p:nvPr/>
        </p:nvSpPr>
        <p:spPr>
          <a:xfrm>
            <a:off x="457200" y="1143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 few simple functions for constructing nice tables:</a:t>
            </a:r>
          </a:p>
        </p:txBody>
      </p:sp>
    </p:spTree>
    <p:extLst>
      <p:ext uri="{BB962C8B-B14F-4D97-AF65-F5344CB8AC3E}">
        <p14:creationId xmlns:p14="http://schemas.microsoft.com/office/powerpoint/2010/main" val="1706911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38BF7-6F9B-99B2-4DD7-8CE03EC5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Writing &amp; publishing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D6CA5-9D83-601E-B07C-03C5A92B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BEC7B5-A672-7A00-2E9C-4AB0AE27E83D}"/>
              </a:ext>
            </a:extLst>
          </p:cNvPr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 variety of R packages make it easy to write and publish research reports, slide presentations in various formats (HTML, Word, LaTeX, …), all within R Studio </a:t>
            </a:r>
          </a:p>
        </p:txBody>
      </p:sp>
      <p:pic>
        <p:nvPicPr>
          <p:cNvPr id="8" name="Picture 3" descr="C:\Dropbox\Documents\SCS\RGraphics\images\RStudio\knitr.png">
            <a:extLst>
              <a:ext uri="{FF2B5EF4-FFF2-40B4-BE49-F238E27FC236}">
                <a16:creationId xmlns:a16="http://schemas.microsoft.com/office/drawing/2014/main" id="{EF694434-69F7-DC4F-5B69-12BAE838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4131"/>
            <a:ext cx="609602" cy="7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Dropbox\Documents\SCS\RGraphics\images\RStudio\rmarkdown.png">
            <a:extLst>
              <a:ext uri="{FF2B5EF4-FFF2-40B4-BE49-F238E27FC236}">
                <a16:creationId xmlns:a16="http://schemas.microsoft.com/office/drawing/2014/main" id="{EEAD3E75-46B1-E1C8-BAAA-30D8DFFE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94131"/>
            <a:ext cx="609602" cy="70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8D09ED4-DB0C-F07A-F74D-35C2BFCA7A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2" y="3050236"/>
            <a:ext cx="612250" cy="704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D4C3E-5ADE-8C22-8507-C7858D65A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75" y="3050236"/>
            <a:ext cx="609600" cy="704088"/>
          </a:xfrm>
          <a:prstGeom prst="rect">
            <a:avLst/>
          </a:prstGeom>
        </p:spPr>
      </p:pic>
      <p:pic>
        <p:nvPicPr>
          <p:cNvPr id="12" name="Picture 11" descr="A hexagon with white text&#10;&#10;Description automatically generated">
            <a:extLst>
              <a:ext uri="{FF2B5EF4-FFF2-40B4-BE49-F238E27FC236}">
                <a16:creationId xmlns:a16="http://schemas.microsoft.com/office/drawing/2014/main" id="{823B1272-7F21-5381-DF16-7EABF39C8B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52" y="3050236"/>
            <a:ext cx="617677" cy="713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EC2532-75DE-1A4A-EC58-A20F62BE6FF6}"/>
              </a:ext>
            </a:extLst>
          </p:cNvPr>
          <p:cNvSpPr txBox="1"/>
          <p:nvPr/>
        </p:nvSpPr>
        <p:spPr>
          <a:xfrm>
            <a:off x="3429000" y="209413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Write R scripts or documents comprising reproducible code and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E9379C-5D0C-3017-B912-FAF9AEC8E386}"/>
              </a:ext>
            </a:extLst>
          </p:cNvPr>
          <p:cNvSpPr txBox="1"/>
          <p:nvPr/>
        </p:nvSpPr>
        <p:spPr>
          <a:xfrm>
            <a:off x="3505200" y="3050236"/>
            <a:ext cx="5181600" cy="378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Special format for books, blogs, websites,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8979DC-C2FB-4610-82F4-6C8BFA7B228B}"/>
              </a:ext>
            </a:extLst>
          </p:cNvPr>
          <p:cNvSpPr txBox="1"/>
          <p:nvPr/>
        </p:nvSpPr>
        <p:spPr>
          <a:xfrm>
            <a:off x="530752" y="4114800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Organize your work with: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R Studio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err="1"/>
              <a:t>Github</a:t>
            </a:r>
            <a:r>
              <a:rPr lang="en-CA" dirty="0"/>
              <a:t> for version control &amp; collaboration</a:t>
            </a:r>
          </a:p>
          <a:p>
            <a:endParaRPr lang="en-CA" dirty="0"/>
          </a:p>
          <a:p>
            <a:r>
              <a:rPr lang="en-CA" dirty="0"/>
              <a:t>Publish online with </a:t>
            </a:r>
            <a:r>
              <a:rPr lang="en-CA" dirty="0" err="1"/>
              <a:t>github</a:t>
            </a:r>
            <a:r>
              <a:rPr lang="en-CA" dirty="0"/>
              <a:t>-pages, Netlify, …</a:t>
            </a:r>
          </a:p>
        </p:txBody>
      </p:sp>
    </p:spTree>
    <p:extLst>
      <p:ext uri="{BB962C8B-B14F-4D97-AF65-F5344CB8AC3E}">
        <p14:creationId xmlns:p14="http://schemas.microsoft.com/office/powerpoint/2010/main" val="23529245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Studio projects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908572" cy="4937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45" y="2052862"/>
            <a:ext cx="2552381" cy="1795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26" y="3962400"/>
            <a:ext cx="2547619" cy="1804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1295400"/>
            <a:ext cx="3995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Studio projects are a handy way to organize your work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419600" y="1941731"/>
            <a:ext cx="1371600" cy="43883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91200" y="2514600"/>
            <a:ext cx="0" cy="14478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C555F74-3E60-49E8-AA1C-E3D152785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419" y="6074024"/>
            <a:ext cx="1123810" cy="247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401952-A774-40DB-9C95-F28DECD71FBC}"/>
              </a:ext>
            </a:extLst>
          </p:cNvPr>
          <p:cNvSpPr txBox="1"/>
          <p:nvPr/>
        </p:nvSpPr>
        <p:spPr>
          <a:xfrm>
            <a:off x="5912845" y="5937946"/>
            <a:ext cx="2621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.</a:t>
            </a:r>
            <a:r>
              <a:rPr lang="en-US" sz="1400" dirty="0" err="1"/>
              <a:t>Rproj</a:t>
            </a:r>
            <a:r>
              <a:rPr lang="en-US" sz="1400" dirty="0"/>
              <a:t> item opens the project in R Studio</a:t>
            </a:r>
          </a:p>
        </p:txBody>
      </p:sp>
    </p:spTree>
    <p:extLst>
      <p:ext uri="{BB962C8B-B14F-4D97-AF65-F5344CB8AC3E}">
        <p14:creationId xmlns:p14="http://schemas.microsoft.com/office/powerpoint/2010/main" val="24908441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Studio projects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7985715" cy="4723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192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R Studio project for a </a:t>
            </a:r>
            <a:r>
              <a:rPr lang="en-US" dirty="0">
                <a:solidFill>
                  <a:srgbClr val="FF0000"/>
                </a:solidFill>
              </a:rPr>
              <a:t>research paper</a:t>
            </a:r>
            <a:r>
              <a:rPr lang="en-US" dirty="0"/>
              <a:t>: R files (scripts), </a:t>
            </a:r>
            <a:r>
              <a:rPr lang="en-US" dirty="0" err="1"/>
              <a:t>Rmd</a:t>
            </a:r>
            <a:r>
              <a:rPr lang="en-US" dirty="0"/>
              <a:t> files (text, R “chunks”) </a:t>
            </a:r>
          </a:p>
        </p:txBody>
      </p:sp>
    </p:spTree>
    <p:extLst>
      <p:ext uri="{BB962C8B-B14F-4D97-AF65-F5344CB8AC3E}">
        <p14:creationId xmlns:p14="http://schemas.microsoft.com/office/powerpoint/2010/main" val="2731504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Organizing an R project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124200"/>
          </a:xfrm>
        </p:spPr>
        <p:txBody>
          <a:bodyPr>
            <a:normAutofit/>
          </a:bodyPr>
          <a:lstStyle/>
          <a:p>
            <a:r>
              <a:rPr lang="en-US" dirty="0"/>
              <a:t>Use a separate folder for each project</a:t>
            </a:r>
          </a:p>
          <a:p>
            <a:r>
              <a:rPr lang="en-US" dirty="0"/>
              <a:t>Use sub-folders for various parts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263961"/>
            <a:ext cx="6864287" cy="1735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4572000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files: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raw data (.csv)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saved R data (.</a:t>
            </a:r>
            <a:r>
              <a:rPr lang="en-US" sz="1600" dirty="0" err="1"/>
              <a:t>Rdata</a:t>
            </a:r>
            <a:r>
              <a:rPr lang="en-US" sz="160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2600" y="4572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analysis plots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4470082"/>
            <a:ext cx="685714" cy="899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7000" y="45720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 files: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import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analysis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4700" y="5403209"/>
            <a:ext cx="1638300" cy="7386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Write</a:t>
            </a:r>
            <a:r>
              <a:rPr lang="en-US" sz="1400" dirty="0"/>
              <a:t> up files will go here (.</a:t>
            </a:r>
            <a:r>
              <a:rPr lang="en-US" sz="1400" dirty="0" err="1"/>
              <a:t>Rmd</a:t>
            </a:r>
            <a:r>
              <a:rPr lang="en-US" sz="1400" dirty="0"/>
              <a:t>, .</a:t>
            </a:r>
            <a:r>
              <a:rPr lang="en-US" sz="1400" dirty="0" err="1"/>
              <a:t>docx</a:t>
            </a:r>
            <a:r>
              <a:rPr lang="en-US" sz="1400" dirty="0"/>
              <a:t>, .pdf)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828800" y="3999676"/>
            <a:ext cx="990600" cy="5723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3860800" y="3999676"/>
            <a:ext cx="838200" cy="5723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930900" y="3999676"/>
            <a:ext cx="774700" cy="5723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0"/>
          </p:cNvCxnSpPr>
          <p:nvPr/>
        </p:nvCxnSpPr>
        <p:spPr>
          <a:xfrm flipV="1">
            <a:off x="7848557" y="3657600"/>
            <a:ext cx="43" cy="8124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575144" y="2362200"/>
            <a:ext cx="914400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" y="5867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project, saved in a </a:t>
            </a:r>
            <a:r>
              <a:rPr lang="en-US" sz="1600" dirty="0">
                <a:solidFill>
                  <a:srgbClr val="FF0000"/>
                </a:solidFill>
              </a:rPr>
              <a:t>Dropbox</a:t>
            </a:r>
            <a:r>
              <a:rPr lang="en-US" sz="1600" dirty="0"/>
              <a:t> folder automatically syncs with all my computers &amp; collaborators.  I use </a:t>
            </a:r>
            <a:r>
              <a:rPr lang="en-US" sz="1600" dirty="0" err="1"/>
              <a:t>Git</a:t>
            </a:r>
            <a:r>
              <a:rPr lang="en-US" sz="1600" dirty="0"/>
              <a:t> &amp; </a:t>
            </a:r>
            <a:r>
              <a:rPr lang="en-US" sz="1600" dirty="0">
                <a:solidFill>
                  <a:srgbClr val="FF0000"/>
                </a:solidFill>
              </a:rPr>
              <a:t>GitHub</a:t>
            </a:r>
            <a:r>
              <a:rPr lang="en-US" sz="1600" dirty="0"/>
              <a:t> for more serious work.</a:t>
            </a:r>
          </a:p>
        </p:txBody>
      </p:sp>
    </p:spTree>
    <p:extLst>
      <p:ext uri="{BB962C8B-B14F-4D97-AF65-F5344CB8AC3E}">
        <p14:creationId xmlns:p14="http://schemas.microsoft.com/office/powerpoint/2010/main" val="271582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Organizing an 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676400"/>
          </a:xfrm>
        </p:spPr>
        <p:txBody>
          <a:bodyPr/>
          <a:lstStyle/>
          <a:p>
            <a:r>
              <a:rPr lang="en-US" dirty="0"/>
              <a:t>Use separate R files for different steps:</a:t>
            </a:r>
          </a:p>
          <a:p>
            <a:pPr lvl="1"/>
            <a:r>
              <a:rPr lang="en-US" dirty="0"/>
              <a:t>Data import, data cleaning, … </a:t>
            </a:r>
            <a:r>
              <a:rPr lang="en-US" dirty="0">
                <a:sym typeface="Symbol"/>
              </a:rPr>
              <a:t> save as an </a:t>
            </a:r>
            <a:r>
              <a:rPr lang="en-US" dirty="0" err="1">
                <a:sym typeface="Symbol"/>
              </a:rPr>
              <a:t>RData</a:t>
            </a:r>
            <a:r>
              <a:rPr lang="en-US" dirty="0">
                <a:sym typeface="Symbol"/>
              </a:rPr>
              <a:t> file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  <a:sym typeface="Symbol"/>
              </a:rPr>
              <a:t>Analysis: load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sym typeface="Symbol"/>
              </a:rPr>
              <a:t>RData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Symbol"/>
              </a:rPr>
              <a:t>, 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3429000"/>
            <a:ext cx="8001000" cy="206210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>
                <a:solidFill>
                  <a:srgbClr val="00B050"/>
                </a:solidFill>
              </a:rPr>
              <a:t># read the data; better yet: use </a:t>
            </a:r>
            <a:r>
              <a:rPr lang="en-US" sz="1600" dirty="0" err="1">
                <a:solidFill>
                  <a:srgbClr val="00B050"/>
                </a:solidFill>
              </a:rPr>
              <a:t>RStudio</a:t>
            </a:r>
            <a:r>
              <a:rPr lang="en-US" sz="1600" dirty="0">
                <a:solidFill>
                  <a:srgbClr val="00B050"/>
                </a:solidFill>
              </a:rPr>
              <a:t> File -&gt; Import Dataset ...</a:t>
            </a:r>
          </a:p>
          <a:p>
            <a:r>
              <a:rPr lang="en-US" sz="1600" dirty="0" err="1"/>
              <a:t>mydata</a:t>
            </a:r>
            <a:r>
              <a:rPr lang="en-US" sz="1600" dirty="0"/>
              <a:t> &lt;- read.csv("data/mydata.csv")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B050"/>
                </a:solidFill>
              </a:rPr>
              <a:t># data cleaning: </a:t>
            </a:r>
          </a:p>
          <a:p>
            <a:r>
              <a:rPr lang="en-US" sz="1600" dirty="0">
                <a:solidFill>
                  <a:srgbClr val="00B050"/>
                </a:solidFill>
              </a:rPr>
              <a:t>#         filter missing, make factors, transform variables, ....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B050"/>
                </a:solidFill>
              </a:rPr>
              <a:t># save the current state</a:t>
            </a:r>
          </a:p>
          <a:p>
            <a:r>
              <a:rPr lang="en-US" sz="1600" dirty="0"/>
              <a:t>save("data/</a:t>
            </a:r>
            <a:r>
              <a:rPr lang="en-US" sz="1600" dirty="0" err="1"/>
              <a:t>mydata.RData</a:t>
            </a:r>
            <a:r>
              <a:rPr lang="en-US" sz="1600" dirty="0"/>
              <a:t>")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574" y="2939534"/>
            <a:ext cx="80198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read-</a:t>
            </a:r>
            <a:r>
              <a:rPr lang="en-US" dirty="0" err="1"/>
              <a:t>mydata.R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984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Organizing an 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676400"/>
          </a:xfrm>
        </p:spPr>
        <p:txBody>
          <a:bodyPr/>
          <a:lstStyle/>
          <a:p>
            <a:r>
              <a:rPr lang="en-US" dirty="0"/>
              <a:t>Use separate R files for different steps: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Data import, data cleaning, …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Symbol"/>
              </a:rPr>
              <a:t> save as an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sym typeface="Symbol"/>
              </a:rPr>
              <a:t>RData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Symbol"/>
              </a:rPr>
              <a:t> file</a:t>
            </a:r>
          </a:p>
          <a:p>
            <a:pPr lvl="1"/>
            <a:r>
              <a:rPr lang="en-US" dirty="0">
                <a:sym typeface="Symbol"/>
              </a:rPr>
              <a:t>Analysis: load </a:t>
            </a:r>
            <a:r>
              <a:rPr lang="en-US" dirty="0" err="1">
                <a:sym typeface="Symbol"/>
              </a:rPr>
              <a:t>RData</a:t>
            </a:r>
            <a:r>
              <a:rPr lang="en-US" dirty="0">
                <a:sym typeface="Symbol"/>
              </a:rPr>
              <a:t>, 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3200400"/>
            <a:ext cx="8001000" cy="3046988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 #’ ## load the data</a:t>
            </a:r>
          </a:p>
          <a:p>
            <a:r>
              <a:rPr lang="en-US" sz="1600" dirty="0"/>
              <a:t>load("data/</a:t>
            </a:r>
            <a:r>
              <a:rPr lang="en-US" sz="1600" dirty="0" err="1"/>
              <a:t>mydata.RData</a:t>
            </a:r>
            <a:r>
              <a:rPr lang="en-US" sz="1600" dirty="0"/>
              <a:t>")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B050"/>
                </a:solidFill>
              </a:rPr>
              <a:t>#’ ## do the analysis – exploratory plots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mydata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B050"/>
                </a:solidFill>
              </a:rPr>
              <a:t>#’ ## fit models</a:t>
            </a:r>
          </a:p>
          <a:p>
            <a:r>
              <a:rPr lang="en-US" sz="1600" dirty="0"/>
              <a:t>mymod.1 &lt;- lm(y ~ X1 + X2 + X3, data=</a:t>
            </a:r>
            <a:r>
              <a:rPr lang="en-US" sz="1600" dirty="0" err="1"/>
              <a:t>mydata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B050"/>
                </a:solidFill>
              </a:rPr>
              <a:t>#’ ## plot models, extract model summaries</a:t>
            </a:r>
          </a:p>
          <a:p>
            <a:r>
              <a:rPr lang="en-US" sz="1600" dirty="0"/>
              <a:t>plot(mymod.1)</a:t>
            </a:r>
          </a:p>
          <a:p>
            <a:r>
              <a:rPr lang="en-US" sz="1600" dirty="0"/>
              <a:t>summary(mymod.1)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674" y="2754868"/>
            <a:ext cx="799472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analyse.R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32766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NB: </a:t>
            </a:r>
            <a:r>
              <a:rPr lang="en-US" sz="1600" dirty="0">
                <a:solidFill>
                  <a:srgbClr val="00B050"/>
                </a:solidFill>
              </a:rPr>
              <a:t>#’ ## </a:t>
            </a:r>
            <a:r>
              <a:rPr lang="en-US" sz="1600" dirty="0"/>
              <a:t>is a special R comment for a H2 heading in an R “notebook” script</a:t>
            </a:r>
          </a:p>
        </p:txBody>
      </p:sp>
    </p:spTree>
    <p:extLst>
      <p:ext uri="{BB962C8B-B14F-4D97-AF65-F5344CB8AC3E}">
        <p14:creationId xmlns:p14="http://schemas.microsoft.com/office/powerpoint/2010/main" val="18651493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Reproducible analysis &amp; reporting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69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4476191" cy="3714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1447800"/>
            <a:ext cx="3352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Studio, together with the </a:t>
            </a:r>
            <a:r>
              <a:rPr lang="en-US" dirty="0" err="1"/>
              <a:t>knitr</a:t>
            </a:r>
            <a:r>
              <a:rPr lang="en-US" dirty="0"/>
              <a:t> and </a:t>
            </a:r>
            <a:r>
              <a:rPr lang="en-US" dirty="0" err="1"/>
              <a:t>rmarkdown</a:t>
            </a:r>
            <a:r>
              <a:rPr lang="en-US" dirty="0"/>
              <a:t> packages provide an easy way to combine writing, analysis, and R output into complete documents</a:t>
            </a:r>
          </a:p>
          <a:p>
            <a:endParaRPr lang="en-US" dirty="0"/>
          </a:p>
          <a:p>
            <a:r>
              <a:rPr lang="en-US" dirty="0"/>
              <a:t>.</a:t>
            </a:r>
            <a:r>
              <a:rPr lang="en-US" dirty="0" err="1"/>
              <a:t>Rmd</a:t>
            </a:r>
            <a:r>
              <a:rPr lang="en-US" dirty="0"/>
              <a:t> files are just text files, using </a:t>
            </a:r>
            <a:r>
              <a:rPr lang="en-US" dirty="0" err="1"/>
              <a:t>rmarkdown</a:t>
            </a:r>
            <a:r>
              <a:rPr lang="en-US" dirty="0"/>
              <a:t> markup and </a:t>
            </a:r>
            <a:r>
              <a:rPr lang="en-US" dirty="0" err="1"/>
              <a:t>knitr</a:t>
            </a:r>
            <a:r>
              <a:rPr lang="en-US" dirty="0"/>
              <a:t> to run R on “code chunks”</a:t>
            </a:r>
          </a:p>
          <a:p>
            <a:endParaRPr lang="en-US" dirty="0"/>
          </a:p>
          <a:p>
            <a:r>
              <a:rPr lang="en-US" dirty="0"/>
              <a:t>A given document can be rendered in different output formats: </a:t>
            </a:r>
          </a:p>
        </p:txBody>
      </p:sp>
      <p:pic>
        <p:nvPicPr>
          <p:cNvPr id="2050" name="Picture 2" descr="C:\Dropbox\Documents\SCS\RGraphics\images\rmarkdown-kn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28" y="5162086"/>
            <a:ext cx="1308167" cy="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25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5F578-588C-4BF9-B1CB-D978B66E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Import / Export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9550-3E0C-4B45-BE4A-67CD2EAFD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87" y="1143000"/>
            <a:ext cx="8229600" cy="51054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Lucida Console" panose="020B0609040504020204" pitchFamily="49" charset="0"/>
              </a:rPr>
              <a:t>readr</a:t>
            </a:r>
            <a:r>
              <a:rPr lang="en-US" dirty="0"/>
              <a:t> package is the modern, tidy way to import and export data</a:t>
            </a:r>
          </a:p>
          <a:p>
            <a:pPr lvl="1"/>
            <a:r>
              <a:rPr lang="en-US" dirty="0"/>
              <a:t>Tabular data: </a:t>
            </a:r>
          </a:p>
          <a:p>
            <a:pPr lvl="2"/>
            <a:r>
              <a:rPr lang="en-US" dirty="0"/>
              <a:t>comma delimited (read.csv)</a:t>
            </a:r>
          </a:p>
          <a:p>
            <a:pPr lvl="2"/>
            <a:r>
              <a:rPr lang="en-US" dirty="0"/>
              <a:t>any other delimiters (“;” = read.csv2; &lt;tab&gt; = </a:t>
            </a:r>
            <a:r>
              <a:rPr lang="en-US" dirty="0" err="1"/>
              <a:t>read_tsv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Data types:</a:t>
            </a:r>
          </a:p>
          <a:p>
            <a:pPr lvl="2"/>
            <a:r>
              <a:rPr lang="en-US" dirty="0"/>
              <a:t>specify column types or let functions guess</a:t>
            </a:r>
          </a:p>
          <a:p>
            <a:r>
              <a:rPr lang="en-US" dirty="0"/>
              <a:t>Other data formats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CABB4D-F43C-47E8-8E25-4224394E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9A5678E-6FA8-4E33-8293-ECF986A8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190131"/>
              </p:ext>
            </p:extLst>
          </p:nvPr>
        </p:nvGraphicFramePr>
        <p:xfrm>
          <a:off x="1219200" y="4648200"/>
          <a:ext cx="53340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769">
                  <a:extLst>
                    <a:ext uri="{9D8B030D-6E8A-4147-A177-3AD203B41FA5}">
                      <a16:colId xmlns:a16="http://schemas.microsoft.com/office/drawing/2014/main" val="1273925961"/>
                    </a:ext>
                  </a:extLst>
                </a:gridCol>
                <a:gridCol w="4308231">
                  <a:extLst>
                    <a:ext uri="{9D8B030D-6E8A-4147-A177-3AD203B41FA5}">
                      <a16:colId xmlns:a16="http://schemas.microsoft.com/office/drawing/2014/main" val="2931014834"/>
                    </a:ext>
                  </a:extLst>
                </a:gridCol>
              </a:tblGrid>
              <a:tr h="326571">
                <a:tc>
                  <a:txBody>
                    <a:bodyPr/>
                    <a:lstStyle/>
                    <a:p>
                      <a:r>
                        <a:rPr lang="en-US" sz="1600" dirty="0"/>
                        <a:t>package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 types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527982"/>
                  </a:ext>
                </a:extLst>
              </a:tr>
              <a:tr h="299357">
                <a:tc>
                  <a:txBody>
                    <a:bodyPr/>
                    <a:lstStyle/>
                    <a:p>
                      <a:r>
                        <a:rPr lang="en-US" sz="1600" dirty="0"/>
                        <a:t>haven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SAS, SPSS, Stata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838898"/>
                  </a:ext>
                </a:extLst>
              </a:tr>
              <a:tr h="299357">
                <a:tc>
                  <a:txBody>
                    <a:bodyPr/>
                    <a:lstStyle/>
                    <a:p>
                      <a:r>
                        <a:rPr lang="en-US" sz="1600" dirty="0" err="1"/>
                        <a:t>readxl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Excel files (.</a:t>
                      </a:r>
                      <a:r>
                        <a:rPr lang="en-US" sz="1600" dirty="0" err="1"/>
                        <a:t>xls</a:t>
                      </a:r>
                      <a:r>
                        <a:rPr lang="en-US" sz="1600" dirty="0"/>
                        <a:t> and xlsx)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957750"/>
                  </a:ext>
                </a:extLst>
              </a:tr>
              <a:tr h="299357">
                <a:tc>
                  <a:txBody>
                    <a:bodyPr/>
                    <a:lstStyle/>
                    <a:p>
                      <a:r>
                        <a:rPr lang="en-US" sz="1600" dirty="0"/>
                        <a:t>DBI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Databases (SQL, 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350207"/>
                  </a:ext>
                </a:extLst>
              </a:tr>
              <a:tr h="299357">
                <a:tc>
                  <a:txBody>
                    <a:bodyPr/>
                    <a:lstStyle/>
                    <a:p>
                      <a:r>
                        <a:rPr lang="en-US" sz="1600" dirty="0" err="1"/>
                        <a:t>rvest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HTML (web scraping)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610872"/>
                  </a:ext>
                </a:extLst>
              </a:tr>
            </a:tbl>
          </a:graphicData>
        </a:graphic>
      </p:graphicFrame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E270706-7564-43BF-BFAC-A36257577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08" y="1752600"/>
            <a:ext cx="995363" cy="1152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120C12-7464-5490-B255-6FB896F1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32" y="4797035"/>
            <a:ext cx="628571" cy="666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CF9FC8-277A-AFA6-8EB1-F267C8009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358" y="5073226"/>
            <a:ext cx="704762" cy="780952"/>
          </a:xfrm>
          <a:prstGeom prst="rect">
            <a:avLst/>
          </a:prstGeom>
        </p:spPr>
      </p:pic>
      <p:pic>
        <p:nvPicPr>
          <p:cNvPr id="14" name="Picture 13" descr="A red hexagon with a logo&#10;&#10;AI-generated content may be incorrect.">
            <a:extLst>
              <a:ext uri="{FF2B5EF4-FFF2-40B4-BE49-F238E27FC236}">
                <a16:creationId xmlns:a16="http://schemas.microsoft.com/office/drawing/2014/main" id="{F508ECEA-5B33-004B-E2EA-929C24EB4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26" y="5741632"/>
            <a:ext cx="634337" cy="71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302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Output formats and templates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70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8" y="1600200"/>
            <a:ext cx="4029075" cy="4057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14478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integration of R, R Studio, </a:t>
            </a:r>
            <a:r>
              <a:rPr lang="en-US" dirty="0" err="1"/>
              <a:t>knitr</a:t>
            </a:r>
            <a:r>
              <a:rPr lang="en-US" dirty="0"/>
              <a:t>, </a:t>
            </a:r>
            <a:r>
              <a:rPr lang="en-US" dirty="0" err="1"/>
              <a:t>rmarkdown</a:t>
            </a:r>
            <a:r>
              <a:rPr lang="en-US" dirty="0"/>
              <a:t> and other tools is now highly advanced.</a:t>
            </a:r>
          </a:p>
        </p:txBody>
      </p:sp>
      <p:pic>
        <p:nvPicPr>
          <p:cNvPr id="3074" name="Picture 2" descr="C:\Dropbox\Documents\DDAR\images\ddar-co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2" y="2667268"/>
            <a:ext cx="783334" cy="12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9650" y="2717602"/>
            <a:ext cx="2540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My 2</a:t>
            </a:r>
            <a:r>
              <a:rPr lang="en-US" sz="1400" baseline="30000" dirty="0"/>
              <a:t>nd</a:t>
            </a:r>
            <a:r>
              <a:rPr lang="en-US" sz="1400" dirty="0"/>
              <a:t> last book was written entirely in R Studio, using .</a:t>
            </a:r>
            <a:r>
              <a:rPr lang="en-US" sz="1400" dirty="0" err="1"/>
              <a:t>Rnw</a:t>
            </a:r>
            <a:r>
              <a:rPr lang="en-US" sz="1400" dirty="0"/>
              <a:t> syntax </a:t>
            </a:r>
            <a:r>
              <a:rPr lang="en-US" sz="1400" dirty="0">
                <a:latin typeface="Arial"/>
                <a:cs typeface="Arial"/>
              </a:rPr>
              <a:t>→</a:t>
            </a:r>
            <a:r>
              <a:rPr lang="en-US" sz="1400" dirty="0">
                <a:cs typeface="Arial"/>
              </a:rPr>
              <a:t> LaTeX </a:t>
            </a:r>
            <a:r>
              <a:rPr lang="en-US" sz="1400" dirty="0"/>
              <a:t> </a:t>
            </a:r>
            <a:r>
              <a:rPr lang="en-US" sz="1400" dirty="0">
                <a:latin typeface="Arial"/>
                <a:cs typeface="Arial"/>
              </a:rPr>
              <a:t>→</a:t>
            </a:r>
            <a:r>
              <a:rPr lang="en-US" sz="1400" dirty="0">
                <a:cs typeface="Arial"/>
              </a:rPr>
              <a:t>  PDF </a:t>
            </a:r>
            <a:r>
              <a:rPr lang="en-US" sz="1400" dirty="0"/>
              <a:t> </a:t>
            </a:r>
            <a:r>
              <a:rPr lang="en-US" sz="1400" dirty="0">
                <a:latin typeface="Arial"/>
                <a:cs typeface="Arial"/>
              </a:rPr>
              <a:t>→</a:t>
            </a:r>
            <a:r>
              <a:rPr lang="en-US" sz="1400" dirty="0">
                <a:cs typeface="Arial"/>
              </a:rPr>
              <a:t>  camera ready copy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2" y="4267200"/>
            <a:ext cx="798576" cy="121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4149754"/>
            <a:ext cx="251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ggplot2 book was written using .</a:t>
            </a:r>
            <a:r>
              <a:rPr lang="en-US" sz="1400" dirty="0" err="1"/>
              <a:t>Rmd</a:t>
            </a:r>
            <a:r>
              <a:rPr lang="en-US" sz="1400" dirty="0"/>
              <a:t> format. </a:t>
            </a:r>
          </a:p>
          <a:p>
            <a:r>
              <a:rPr lang="en-US" sz="1400" dirty="0"/>
              <a:t> </a:t>
            </a:r>
          </a:p>
          <a:p>
            <a:r>
              <a:rPr lang="en-US" sz="1400" dirty="0"/>
              <a:t>The </a:t>
            </a:r>
            <a:r>
              <a:rPr lang="en-US" sz="1400" dirty="0" err="1">
                <a:solidFill>
                  <a:srgbClr val="0070C0"/>
                </a:solidFill>
              </a:rPr>
              <a:t>bookdown</a:t>
            </a:r>
            <a:r>
              <a:rPr lang="en-US" sz="1400" dirty="0"/>
              <a:t> package makes it easier to manage a book-length project – TOC, fig/table #s, cross-references, etc.</a:t>
            </a:r>
          </a:p>
          <a:p>
            <a:r>
              <a:rPr lang="en-US" sz="1400" dirty="0"/>
              <a:t>Also: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blogdown</a:t>
            </a:r>
            <a:r>
              <a:rPr lang="en-US" sz="1400" dirty="0"/>
              <a:t>,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posterdown</a:t>
            </a:r>
            <a:r>
              <a:rPr lang="en-US" sz="1400" dirty="0"/>
              <a:t>,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5867638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Templates are available for APA papers, slides, handouts, entire web sites, etc.</a:t>
            </a:r>
          </a:p>
        </p:txBody>
      </p:sp>
    </p:spTree>
    <p:extLst>
      <p:ext uri="{BB962C8B-B14F-4D97-AF65-F5344CB8AC3E}">
        <p14:creationId xmlns:p14="http://schemas.microsoft.com/office/powerpoint/2010/main" val="37146884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Writing it 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447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R Studio, create a .</a:t>
            </a:r>
            <a:r>
              <a:rPr lang="en-US" dirty="0" err="1"/>
              <a:t>Rmd</a:t>
            </a:r>
            <a:r>
              <a:rPr lang="en-US" dirty="0"/>
              <a:t> file to use R Markdown for your write-up</a:t>
            </a:r>
          </a:p>
          <a:p>
            <a:pPr lvl="1"/>
            <a:r>
              <a:rPr lang="en-US" dirty="0"/>
              <a:t>lots of options: HTML, Word, PDF (needs LaTeX)</a:t>
            </a:r>
          </a:p>
          <a:p>
            <a:pPr lvl="1"/>
            <a:r>
              <a:rPr lang="en-US" dirty="0"/>
              <a:t>templates for various pub types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1" y="3276600"/>
            <a:ext cx="4076190" cy="233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66" y="3276600"/>
            <a:ext cx="3287143" cy="260619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6DE60E-CE1B-45FE-A75E-C545D7F83211}"/>
              </a:ext>
            </a:extLst>
          </p:cNvPr>
          <p:cNvCxnSpPr>
            <a:cxnSpLocks/>
          </p:cNvCxnSpPr>
          <p:nvPr/>
        </p:nvCxnSpPr>
        <p:spPr>
          <a:xfrm flipV="1">
            <a:off x="4453466" y="3657600"/>
            <a:ext cx="990600" cy="33655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3147AF-01DF-465B-A67C-C3C7F5597A52}"/>
              </a:ext>
            </a:extLst>
          </p:cNvPr>
          <p:cNvCxnSpPr>
            <a:cxnSpLocks/>
          </p:cNvCxnSpPr>
          <p:nvPr/>
        </p:nvCxnSpPr>
        <p:spPr>
          <a:xfrm>
            <a:off x="4453466" y="4038600"/>
            <a:ext cx="9906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319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Writing it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371600"/>
          </a:xfrm>
        </p:spPr>
        <p:txBody>
          <a:bodyPr/>
          <a:lstStyle/>
          <a:p>
            <a:r>
              <a:rPr lang="en-US" dirty="0"/>
              <a:t>Use simple Markdown to write text</a:t>
            </a:r>
          </a:p>
          <a:p>
            <a:r>
              <a:rPr lang="en-US" dirty="0"/>
              <a:t>Include code chunks for analysis &amp;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2667000"/>
            <a:ext cx="4050000" cy="3592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743200"/>
            <a:ext cx="3051905" cy="3602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533" y="2286000"/>
            <a:ext cx="405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highlight>
                  <a:srgbClr val="FFFF00"/>
                </a:highlight>
              </a:rPr>
              <a:t>mypaper.Rmd</a:t>
            </a:r>
            <a:r>
              <a:rPr lang="en-US" sz="1600" dirty="0"/>
              <a:t>, created from a template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2286000"/>
            <a:ext cx="3051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Help -&gt; Markdown quick reference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3667" y="312420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FF0000"/>
                </a:solidFill>
              </a:rPr>
              <a:t>yaml</a:t>
            </a:r>
            <a:r>
              <a:rPr lang="en-US" sz="1600" dirty="0">
                <a:solidFill>
                  <a:srgbClr val="FF0000"/>
                </a:solidFill>
              </a:rPr>
              <a:t> header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4667" y="40386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Header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2667" y="50292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output code chunk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70237" y="5867400"/>
            <a:ext cx="1515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</a:rPr>
              <a:t>plot code chunk</a:t>
            </a:r>
          </a:p>
        </p:txBody>
      </p:sp>
    </p:spTree>
    <p:extLst>
      <p:ext uri="{BB962C8B-B14F-4D97-AF65-F5344CB8AC3E}">
        <p14:creationId xmlns:p14="http://schemas.microsoft.com/office/powerpoint/2010/main" val="34805847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Rmarkdown</a:t>
            </a:r>
            <a:r>
              <a:rPr lang="en-US" dirty="0"/>
              <a:t> basics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73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2" y="1828800"/>
            <a:ext cx="6940907" cy="4756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972" y="1219200"/>
            <a:ext cx="824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Rmarkdown</a:t>
            </a:r>
            <a:r>
              <a:rPr lang="en-US" dirty="0"/>
              <a:t> uses simple formatting for all standard document elements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05000" y="2362200"/>
            <a:ext cx="2362200" cy="228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90800" y="3581400"/>
            <a:ext cx="1600200" cy="2286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00400" y="5334000"/>
            <a:ext cx="990600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7628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code chunks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1" y="1828800"/>
            <a:ext cx="5731782" cy="4846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491" y="1219200"/>
            <a:ext cx="824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code chunks are run by </a:t>
            </a:r>
            <a:r>
              <a:rPr lang="en-US" dirty="0" err="1">
                <a:solidFill>
                  <a:srgbClr val="0070C0"/>
                </a:solidFill>
              </a:rPr>
              <a:t>knitr</a:t>
            </a:r>
            <a:r>
              <a:rPr lang="en-US" dirty="0"/>
              <a:t>, and the results are inserted in the output document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4241" y="1828800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There are many options for controlling the details of chunk output – numbers, tables,  graphs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491" y="5045763"/>
            <a:ext cx="202464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An R chunk:</a:t>
            </a:r>
          </a:p>
          <a:p>
            <a:r>
              <a:rPr lang="en-US" sz="1600" dirty="0"/>
              <a:t>```{r name, options}</a:t>
            </a:r>
          </a:p>
          <a:p>
            <a:r>
              <a:rPr lang="en-US" sz="1600" dirty="0">
                <a:solidFill>
                  <a:srgbClr val="00B050"/>
                </a:solidFill>
              </a:rPr>
              <a:t># R code here</a:t>
            </a:r>
          </a:p>
          <a:p>
            <a:r>
              <a:rPr lang="en-US" sz="1600" dirty="0"/>
              <a:t>```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28811" y="4038600"/>
            <a:ext cx="0" cy="9144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43200" y="3810000"/>
            <a:ext cx="639182" cy="7620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44241" y="3505200"/>
            <a:ext cx="1906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Choose the output format:</a:t>
            </a:r>
          </a:p>
        </p:txBody>
      </p:sp>
      <p:pic>
        <p:nvPicPr>
          <p:cNvPr id="15" name="Picture 2" descr="C:\Dropbox\Documents\SCS\RGraphics\images\rmarkdown-kn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94" y="4191000"/>
            <a:ext cx="1678589" cy="12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644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75</a:t>
            </a:fld>
            <a:endParaRPr lang="en-US"/>
          </a:p>
        </p:txBody>
      </p:sp>
      <p:pic>
        <p:nvPicPr>
          <p:cNvPr id="4098" name="Picture 2" descr="C:\Dropbox\Documents\SCS\RGraphics\images\RStudio\rmarkdown-cheatsheet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7162800" cy="564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81000"/>
            <a:ext cx="800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 Markdown Cheat Sheet provides most of the details</a:t>
            </a:r>
          </a:p>
          <a:p>
            <a:r>
              <a:rPr lang="en-US" sz="1600" dirty="0">
                <a:hlinkClick r:id="rId3"/>
              </a:rPr>
              <a:t>https://www.rstudio.com/wp-content/uploads/2016/03/rmarkdown-cheatsheet-2.0.pdf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8047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 notebooks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/>
              <a:t>76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Often, you just want to “compile” an R script, and get the output embedded in the result, in HTML, Word, or PDF.  Just type </a:t>
            </a:r>
            <a:r>
              <a:rPr lang="en-US" dirty="0">
                <a:solidFill>
                  <a:srgbClr val="0070C0"/>
                </a:solidFill>
              </a:rPr>
              <a:t>Ctrl-Shift-K</a:t>
            </a:r>
            <a:r>
              <a:rPr lang="en-US" dirty="0"/>
              <a:t> or tap the </a:t>
            </a:r>
            <a:r>
              <a:rPr lang="en-US" dirty="0">
                <a:solidFill>
                  <a:srgbClr val="0070C0"/>
                </a:solidFill>
              </a:rPr>
              <a:t>Compile Report </a:t>
            </a:r>
            <a:r>
              <a:rPr lang="en-US" dirty="0"/>
              <a:t>button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1" y="2590800"/>
            <a:ext cx="3631028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590800"/>
            <a:ext cx="3011373" cy="4114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19" y="2113660"/>
            <a:ext cx="1206462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5122" idx="1"/>
          </p:cNvCxnSpPr>
          <p:nvPr/>
        </p:nvCxnSpPr>
        <p:spPr>
          <a:xfrm>
            <a:off x="2440319" y="2296540"/>
            <a:ext cx="0" cy="9038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043550" y="4191000"/>
            <a:ext cx="2138050" cy="457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043550" y="5029200"/>
            <a:ext cx="2138050" cy="76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12575" y="5410200"/>
            <a:ext cx="2445075" cy="45720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660000">
            <a:off x="4164696" y="5514036"/>
            <a:ext cx="146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$math$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90DAD-7DC0-4E5C-BE8D-A4C48AA80A36}"/>
              </a:ext>
            </a:extLst>
          </p:cNvPr>
          <p:cNvSpPr txBox="1"/>
          <p:nvPr/>
        </p:nvSpPr>
        <p:spPr>
          <a:xfrm rot="20766909">
            <a:off x="4054497" y="427025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### header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34B6285-2DC2-C4A8-A027-949C9BD649DF}"/>
              </a:ext>
            </a:extLst>
          </p:cNvPr>
          <p:cNvSpPr/>
          <p:nvPr/>
        </p:nvSpPr>
        <p:spPr>
          <a:xfrm>
            <a:off x="914400" y="3276600"/>
            <a:ext cx="1828799" cy="4966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22B1F-2B24-4D1A-2F4E-AC8104521168}"/>
              </a:ext>
            </a:extLst>
          </p:cNvPr>
          <p:cNvCxnSpPr/>
          <p:nvPr/>
        </p:nvCxnSpPr>
        <p:spPr>
          <a:xfrm flipV="1">
            <a:off x="3043550" y="3165220"/>
            <a:ext cx="2138050" cy="329440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0342AB-8598-D97D-D0C9-DA527853CC54}"/>
              </a:ext>
            </a:extLst>
          </p:cNvPr>
          <p:cNvSpPr txBox="1"/>
          <p:nvPr/>
        </p:nvSpPr>
        <p:spPr>
          <a:xfrm rot="21095038">
            <a:off x="3011119" y="3007957"/>
            <a:ext cx="213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#’ Document title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C669F1-07AB-1CD5-5EBB-9D068F405974}"/>
              </a:ext>
            </a:extLst>
          </p:cNvPr>
          <p:cNvCxnSpPr>
            <a:stCxn id="4" idx="2"/>
          </p:cNvCxnSpPr>
          <p:nvPr/>
        </p:nvCxnSpPr>
        <p:spPr>
          <a:xfrm flipH="1">
            <a:off x="3733800" y="2017931"/>
            <a:ext cx="838200" cy="191869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2729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953-2FC8-8925-5BA7-5CD741AC9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Posters with </a:t>
            </a:r>
            <a:r>
              <a:rPr lang="en-CA" dirty="0" err="1"/>
              <a:t>posterdown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5672B-2542-2FC6-5459-75C0006F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 descr="A paper with a feather and a pen&#10;&#10;AI-generated content may be incorrect.">
            <a:extLst>
              <a:ext uri="{FF2B5EF4-FFF2-40B4-BE49-F238E27FC236}">
                <a16:creationId xmlns:a16="http://schemas.microsoft.com/office/drawing/2014/main" id="{89507783-0F7A-15FC-ABD6-98BBD20E3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706" y="246063"/>
            <a:ext cx="712519" cy="822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A07664-215F-5BD2-A0CE-4464216B8DCB}"/>
              </a:ext>
            </a:extLst>
          </p:cNvPr>
          <p:cNvSpPr txBox="1"/>
          <p:nvPr/>
        </p:nvSpPr>
        <p:spPr>
          <a:xfrm>
            <a:off x="457200" y="6248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Wiki: </a:t>
            </a:r>
            <a:r>
              <a:rPr lang="en-CA" dirty="0">
                <a:hlinkClick r:id="rId3"/>
              </a:rPr>
              <a:t>https://github.com/brentthorne/posterdown/wiki</a:t>
            </a:r>
            <a:r>
              <a:rPr lang="en-CA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DCB828-2C09-9356-0DD9-7E4E368294BE}"/>
              </a:ext>
            </a:extLst>
          </p:cNvPr>
          <p:cNvSpPr txBox="1"/>
          <p:nvPr/>
        </p:nvSpPr>
        <p:spPr>
          <a:xfrm>
            <a:off x="457200" y="1069023"/>
            <a:ext cx="501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File  </a:t>
            </a:r>
            <a:r>
              <a:rPr lang="en-CA" dirty="0">
                <a:sym typeface="Symbol" panose="05050102010706020507" pitchFamily="18" charset="2"/>
              </a:rPr>
              <a:t> New file  R markdown…</a:t>
            </a: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81E23-A2C3-3242-02D5-EEBBBD41E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680299"/>
            <a:ext cx="3829050" cy="3411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C5BD1D-7CB3-404E-0F86-CDC599B340FC}"/>
              </a:ext>
            </a:extLst>
          </p:cNvPr>
          <p:cNvSpPr txBox="1"/>
          <p:nvPr/>
        </p:nvSpPr>
        <p:spPr>
          <a:xfrm>
            <a:off x="4648200" y="1680299"/>
            <a:ext cx="4010025" cy="3754874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400" dirty="0"/>
              <a:t>---</a:t>
            </a:r>
          </a:p>
          <a:p>
            <a:r>
              <a:rPr lang="en-CA" sz="1400" dirty="0"/>
              <a:t>title: My Awesome Poster</a:t>
            </a:r>
          </a:p>
          <a:p>
            <a:r>
              <a:rPr lang="en-CA" sz="1400" dirty="0"/>
              <a:t>author:</a:t>
            </a:r>
          </a:p>
          <a:p>
            <a:r>
              <a:rPr lang="en-CA" sz="1400" dirty="0"/>
              <a:t>  - name: Michael Friendly</a:t>
            </a:r>
          </a:p>
          <a:p>
            <a:r>
              <a:rPr lang="en-CA" sz="1400" dirty="0"/>
              <a:t>    </a:t>
            </a:r>
            <a:r>
              <a:rPr lang="en-CA" sz="1400" dirty="0" err="1"/>
              <a:t>affil</a:t>
            </a:r>
            <a:r>
              <a:rPr lang="en-CA" sz="1400" dirty="0"/>
              <a:t>: 1</a:t>
            </a:r>
          </a:p>
          <a:p>
            <a:r>
              <a:rPr lang="en-CA" sz="1400" dirty="0"/>
              <a:t>    </a:t>
            </a:r>
            <a:r>
              <a:rPr lang="en-CA" sz="1400" dirty="0" err="1"/>
              <a:t>orcid</a:t>
            </a:r>
            <a:r>
              <a:rPr lang="en-CA" sz="1400" dirty="0"/>
              <a:t>: '0000-0002-3237-0941'</a:t>
            </a:r>
          </a:p>
          <a:p>
            <a:r>
              <a:rPr lang="en-CA" sz="1400" dirty="0"/>
              <a:t>affiliation:</a:t>
            </a:r>
          </a:p>
          <a:p>
            <a:r>
              <a:rPr lang="en-CA" sz="1400" dirty="0"/>
              <a:t>    - num: 1</a:t>
            </a:r>
          </a:p>
          <a:p>
            <a:r>
              <a:rPr lang="en-CA" sz="1400" dirty="0"/>
              <a:t>      address: Psychology Dept, York University</a:t>
            </a:r>
          </a:p>
          <a:p>
            <a:r>
              <a:rPr lang="en-CA" sz="1400" dirty="0" err="1"/>
              <a:t>column_numbers</a:t>
            </a:r>
            <a:r>
              <a:rPr lang="en-CA" sz="1400" dirty="0"/>
              <a:t>: 3</a:t>
            </a:r>
          </a:p>
          <a:p>
            <a:r>
              <a:rPr lang="en-CA" sz="1400" dirty="0" err="1"/>
              <a:t>logoright_name</a:t>
            </a:r>
            <a:r>
              <a:rPr lang="en-CA" sz="1400" dirty="0"/>
              <a:t>: psy6135-hex.png</a:t>
            </a:r>
          </a:p>
          <a:p>
            <a:r>
              <a:rPr lang="en-CA" sz="1400" dirty="0" err="1"/>
              <a:t>logoleft_name</a:t>
            </a:r>
            <a:r>
              <a:rPr lang="en-CA" sz="1400" dirty="0"/>
              <a:t>: psy6135-hex.png</a:t>
            </a:r>
          </a:p>
          <a:p>
            <a:r>
              <a:rPr lang="en-CA" sz="1400" dirty="0"/>
              <a:t>output: </a:t>
            </a:r>
          </a:p>
          <a:p>
            <a:r>
              <a:rPr lang="en-CA" sz="1400" dirty="0"/>
              <a:t>    </a:t>
            </a:r>
            <a:r>
              <a:rPr lang="en-CA" sz="1400" dirty="0" err="1"/>
              <a:t>posterdown</a:t>
            </a:r>
            <a:r>
              <a:rPr lang="en-CA" sz="1400" dirty="0"/>
              <a:t>::</a:t>
            </a:r>
            <a:r>
              <a:rPr lang="en-CA" sz="1400" dirty="0" err="1"/>
              <a:t>posterdown_html</a:t>
            </a:r>
            <a:r>
              <a:rPr lang="en-CA" sz="1400" dirty="0"/>
              <a:t>:</a:t>
            </a:r>
          </a:p>
          <a:p>
            <a:r>
              <a:rPr lang="en-CA" sz="1400" dirty="0"/>
              <a:t>    </a:t>
            </a:r>
            <a:r>
              <a:rPr lang="en-CA" sz="1400" dirty="0" err="1"/>
              <a:t>self_contained</a:t>
            </a:r>
            <a:r>
              <a:rPr lang="en-CA" sz="1400" dirty="0"/>
              <a:t>: false</a:t>
            </a:r>
          </a:p>
          <a:p>
            <a:r>
              <a:rPr lang="en-CA" sz="1400" dirty="0"/>
              <a:t>bibliography: </a:t>
            </a:r>
            <a:r>
              <a:rPr lang="en-CA" sz="1400" dirty="0" err="1"/>
              <a:t>packages.bib</a:t>
            </a:r>
            <a:endParaRPr lang="en-CA" sz="1400" dirty="0"/>
          </a:p>
          <a:p>
            <a:r>
              <a:rPr lang="en-CA" sz="1400" dirty="0"/>
              <a:t>---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B4C187-5971-6A6D-31C6-033BB4D42D80}"/>
              </a:ext>
            </a:extLst>
          </p:cNvPr>
          <p:cNvSpPr txBox="1"/>
          <p:nvPr/>
        </p:nvSpPr>
        <p:spPr>
          <a:xfrm>
            <a:off x="4572000" y="1143000"/>
            <a:ext cx="408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YAML header: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B102C8-2136-7691-578D-790E46F8A5C7}"/>
              </a:ext>
            </a:extLst>
          </p:cNvPr>
          <p:cNvSpPr txBox="1"/>
          <p:nvPr/>
        </p:nvSpPr>
        <p:spPr>
          <a:xfrm>
            <a:off x="457200" y="55626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Render: </a:t>
            </a:r>
            <a:r>
              <a:rPr lang="en-CA" dirty="0" err="1">
                <a:highlight>
                  <a:srgbClr val="FFFF00"/>
                </a:highlight>
                <a:latin typeface="Consolas" panose="020B0609020204030204" pitchFamily="49" charset="0"/>
              </a:rPr>
              <a:t>rmarkdown</a:t>
            </a:r>
            <a:r>
              <a:rPr lang="en-CA" dirty="0">
                <a:highlight>
                  <a:srgbClr val="FFFF00"/>
                </a:highlight>
                <a:latin typeface="Consolas" panose="020B0609020204030204" pitchFamily="49" charset="0"/>
              </a:rPr>
              <a:t>::render(“</a:t>
            </a:r>
            <a:r>
              <a:rPr lang="en-CA" dirty="0" err="1">
                <a:highlight>
                  <a:srgbClr val="FFFF00"/>
                </a:highlight>
                <a:latin typeface="Consolas" panose="020B0609020204030204" pitchFamily="49" charset="0"/>
              </a:rPr>
              <a:t>MyAwesomePoster.Rmd</a:t>
            </a:r>
            <a:r>
              <a:rPr lang="en-CA" dirty="0">
                <a:highlight>
                  <a:srgbClr val="FFFF00"/>
                </a:highlight>
                <a:latin typeface="Consolas" panose="020B0609020204030204" pitchFamily="49" charset="0"/>
              </a:rPr>
              <a:t>")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6E7C76-EF19-5AB2-E012-0FB0BDFC6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162" y="5583338"/>
            <a:ext cx="1600000" cy="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952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67BFD1-2D71-AB6B-7907-2BF344B3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78</a:t>
            </a:fld>
            <a:endParaRPr lang="en-US"/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9F83958-0782-7AF7-99E4-93E176C6B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611"/>
            <a:ext cx="9144000" cy="59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036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E6247-A709-E248-1C9F-4A40A8A7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0FA5E6C-FFE7-D04F-6010-32BBB328F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1" y="0"/>
            <a:ext cx="8125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5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0102D0-F6D2-46E4-939A-495FFC13C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Import: RStudio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E792B-530D-4533-A066-2F3B130C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DD7EF6-5F29-469A-B79A-8F891EF8A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2923809" cy="2180952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2F4C5C74-02A0-4CD9-8E18-267127D7A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940802"/>
            <a:ext cx="4704762" cy="2771429"/>
          </a:xfrm>
          <a:prstGeom prst="rect">
            <a:avLst/>
          </a:prstGeom>
        </p:spPr>
      </p:pic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C81CE45-3826-4FFB-A547-C4A5A89C5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1" y="4876800"/>
            <a:ext cx="8722857" cy="1621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60A793-169E-4C7A-A2EA-EE2C7899A350}"/>
              </a:ext>
            </a:extLst>
          </p:cNvPr>
          <p:cNvSpPr txBox="1"/>
          <p:nvPr/>
        </p:nvSpPr>
        <p:spPr>
          <a:xfrm>
            <a:off x="4114800" y="1371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file: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C511F9-A94F-41C4-9B66-0618C8DEE4A6}"/>
              </a:ext>
            </a:extLst>
          </p:cNvPr>
          <p:cNvSpPr txBox="1"/>
          <p:nvPr/>
        </p:nvSpPr>
        <p:spPr>
          <a:xfrm>
            <a:off x="210571" y="4582207"/>
            <a:ext cx="138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options: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6CDE3E-214E-410B-B1C1-582C84AD3659}"/>
              </a:ext>
            </a:extLst>
          </p:cNvPr>
          <p:cNvSpPr/>
          <p:nvPr/>
        </p:nvSpPr>
        <p:spPr>
          <a:xfrm>
            <a:off x="7086600" y="4686365"/>
            <a:ext cx="871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code: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AB5CDD-310C-499B-918F-58EBFBD66213}"/>
              </a:ext>
            </a:extLst>
          </p:cNvPr>
          <p:cNvCxnSpPr>
            <a:cxnSpLocks/>
          </p:cNvCxnSpPr>
          <p:nvPr/>
        </p:nvCxnSpPr>
        <p:spPr>
          <a:xfrm>
            <a:off x="3190509" y="2279046"/>
            <a:ext cx="924291" cy="3117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4E9373B-C4F7-41BF-9E02-781936F7C4E0}"/>
              </a:ext>
            </a:extLst>
          </p:cNvPr>
          <p:cNvSpPr/>
          <p:nvPr/>
        </p:nvSpPr>
        <p:spPr>
          <a:xfrm>
            <a:off x="3592285" y="5172707"/>
            <a:ext cx="990600" cy="333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3C2AA8-4D82-485A-B388-509AB46FD866}"/>
              </a:ext>
            </a:extLst>
          </p:cNvPr>
          <p:cNvCxnSpPr/>
          <p:nvPr/>
        </p:nvCxnSpPr>
        <p:spPr>
          <a:xfrm flipV="1">
            <a:off x="1828800" y="3810000"/>
            <a:ext cx="2258785" cy="7722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8021BFA7-F605-48D9-A018-AB4D1A93C7B2}"/>
              </a:ext>
            </a:extLst>
          </p:cNvPr>
          <p:cNvSpPr/>
          <p:nvPr/>
        </p:nvSpPr>
        <p:spPr>
          <a:xfrm>
            <a:off x="1333500" y="1567514"/>
            <a:ext cx="990600" cy="333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3892FE-EEFA-EB99-9959-9383DD130CA6}"/>
              </a:ext>
            </a:extLst>
          </p:cNvPr>
          <p:cNvSpPr/>
          <p:nvPr/>
        </p:nvSpPr>
        <p:spPr>
          <a:xfrm>
            <a:off x="6096000" y="5148030"/>
            <a:ext cx="2723562" cy="888449"/>
          </a:xfrm>
          <a:prstGeom prst="roundRect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7DF1F-C05F-E2CF-9D9D-C1952C7F83BF}"/>
              </a:ext>
            </a:extLst>
          </p:cNvPr>
          <p:cNvSpPr txBox="1"/>
          <p:nvPr/>
        </p:nvSpPr>
        <p:spPr>
          <a:xfrm>
            <a:off x="6934200" y="5562600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copy code to your script</a:t>
            </a:r>
          </a:p>
        </p:txBody>
      </p:sp>
    </p:spTree>
    <p:extLst>
      <p:ext uri="{BB962C8B-B14F-4D97-AF65-F5344CB8AC3E}">
        <p14:creationId xmlns:p14="http://schemas.microsoft.com/office/powerpoint/2010/main" val="3067017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56C9D-2167-44D9-8BC7-06AA1BA5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800" y="262694"/>
            <a:ext cx="5029809" cy="880306"/>
          </a:xfrm>
        </p:spPr>
        <p:txBody>
          <a:bodyPr>
            <a:normAutofit/>
          </a:bodyPr>
          <a:lstStyle/>
          <a:p>
            <a:r>
              <a:rPr lang="en-CA" sz="3500"/>
              <a:t>Summary</a:t>
            </a:r>
          </a:p>
        </p:txBody>
      </p:sp>
      <p:pic>
        <p:nvPicPr>
          <p:cNvPr id="6" name="Picture 5" descr="Light bulb on yellow background with sketched light beams and cord">
            <a:extLst>
              <a:ext uri="{FF2B5EF4-FFF2-40B4-BE49-F238E27FC236}">
                <a16:creationId xmlns:a16="http://schemas.microsoft.com/office/drawing/2014/main" id="{171D22F6-AB41-64CC-FE13-80EBBA3DD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52" r="4894"/>
          <a:stretch/>
        </p:blipFill>
        <p:spPr>
          <a:xfrm>
            <a:off x="20" y="10"/>
            <a:ext cx="4190980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7E1D2-97C4-371B-C0FA-A23C58B6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099" y="1242342"/>
            <a:ext cx="4801209" cy="5352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2400" dirty="0" err="1"/>
              <a:t>tidyverse</a:t>
            </a:r>
            <a:r>
              <a:rPr lang="en-CA" sz="2400" dirty="0"/>
              <a:t> thinking</a:t>
            </a:r>
          </a:p>
          <a:p>
            <a:pPr lvl="1">
              <a:lnSpc>
                <a:spcPct val="90000"/>
              </a:lnSpc>
            </a:pPr>
            <a:r>
              <a:rPr lang="en-CA" sz="2000" dirty="0"/>
              <a:t>data import </a:t>
            </a:r>
            <a:r>
              <a:rPr lang="en-CA" sz="2000" dirty="0">
                <a:sym typeface="Symbol" panose="05050102010706020507" pitchFamily="18" charset="2"/>
              </a:rPr>
              <a:t> clean  make tidy</a:t>
            </a:r>
          </a:p>
          <a:p>
            <a:pPr lvl="1">
              <a:lnSpc>
                <a:spcPct val="90000"/>
              </a:lnSpc>
            </a:pPr>
            <a:r>
              <a:rPr lang="en-CA" sz="2000" dirty="0">
                <a:sym typeface="Symbol" panose="05050102010706020507" pitchFamily="18" charset="2"/>
              </a:rPr>
              <a:t>often need to reshape, wide  long</a:t>
            </a:r>
          </a:p>
          <a:p>
            <a:pPr lvl="1">
              <a:lnSpc>
                <a:spcPct val="90000"/>
              </a:lnSpc>
            </a:pPr>
            <a:r>
              <a:rPr lang="en-CA" sz="2000" dirty="0">
                <a:sym typeface="Symbol" panose="05050102010706020507" pitchFamily="18" charset="2"/>
              </a:rPr>
              <a:t>tools for dates, factors, strings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ym typeface="Symbol" panose="05050102010706020507" pitchFamily="18" charset="2"/>
              </a:rPr>
              <a:t>Models: </a:t>
            </a:r>
          </a:p>
          <a:p>
            <a:pPr lvl="1">
              <a:lnSpc>
                <a:spcPct val="90000"/>
              </a:lnSpc>
            </a:pPr>
            <a:r>
              <a:rPr lang="en-CA" sz="2000" dirty="0">
                <a:sym typeface="Symbol" panose="05050102010706020507" pitchFamily="18" charset="2"/>
              </a:rPr>
              <a:t>broom to extract tidy results</a:t>
            </a:r>
          </a:p>
          <a:p>
            <a:pPr lvl="1">
              <a:lnSpc>
                <a:spcPct val="90000"/>
              </a:lnSpc>
            </a:pPr>
            <a:r>
              <a:rPr lang="en-CA" sz="2000" dirty="0">
                <a:sym typeface="Symbol" panose="05050102010706020507" pitchFamily="18" charset="2"/>
              </a:rPr>
              <a:t>nest – map trick to fit/plot multiple models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ym typeface="Symbol" panose="05050102010706020507" pitchFamily="18" charset="2"/>
              </a:rPr>
              <a:t>Writing it up</a:t>
            </a:r>
          </a:p>
          <a:p>
            <a:pPr lvl="1">
              <a:lnSpc>
                <a:spcPct val="90000"/>
              </a:lnSpc>
            </a:pPr>
            <a:r>
              <a:rPr lang="en-CA" sz="2000" dirty="0">
                <a:sym typeface="Symbol" panose="05050102010706020507" pitchFamily="18" charset="2"/>
              </a:rPr>
              <a:t>Learn to use table tools</a:t>
            </a:r>
          </a:p>
          <a:p>
            <a:pPr lvl="1">
              <a:lnSpc>
                <a:spcPct val="90000"/>
              </a:lnSpc>
            </a:pPr>
            <a:r>
              <a:rPr lang="en-CA" sz="2000" dirty="0">
                <a:sym typeface="Symbol" panose="05050102010706020507" pitchFamily="18" charset="2"/>
              </a:rPr>
              <a:t>Use </a:t>
            </a:r>
            <a:r>
              <a:rPr lang="en-CA" sz="2000" dirty="0" err="1">
                <a:sym typeface="Symbol" panose="05050102010706020507" pitchFamily="18" charset="2"/>
              </a:rPr>
              <a:t>Rstudio</a:t>
            </a:r>
            <a:r>
              <a:rPr lang="en-CA" sz="2000" dirty="0">
                <a:sym typeface="Symbol" panose="05050102010706020507" pitchFamily="18" charset="2"/>
              </a:rPr>
              <a:t> projects</a:t>
            </a:r>
          </a:p>
          <a:p>
            <a:pPr lvl="1">
              <a:lnSpc>
                <a:spcPct val="90000"/>
              </a:lnSpc>
            </a:pPr>
            <a:r>
              <a:rPr lang="en-CA" sz="2000" dirty="0">
                <a:sym typeface="Symbol" panose="05050102010706020507" pitchFamily="18" charset="2"/>
              </a:rPr>
              <a:t>Learn to use reproducible reporting (.</a:t>
            </a:r>
            <a:r>
              <a:rPr lang="en-CA" sz="2000" dirty="0" err="1">
                <a:sym typeface="Symbol" panose="05050102010706020507" pitchFamily="18" charset="2"/>
              </a:rPr>
              <a:t>Rmd</a:t>
            </a:r>
            <a:r>
              <a:rPr lang="en-CA" sz="2000" dirty="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A453A-B8AD-982C-BA4D-9E2DA841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21225AB-15B9-4C79-A121-04D1DC7E2307}" type="slidenum">
              <a:rPr lang="en-US" smtClean="0"/>
              <a:pPr>
                <a:spcAft>
                  <a:spcPts val="600"/>
                </a:spcAft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ggplot</a:t>
            </a:r>
            <a:r>
              <a:rPr lang="en-US" dirty="0"/>
              <a:t> extensions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2" y="1676400"/>
            <a:ext cx="7135715" cy="4900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082" y="1219200"/>
            <a:ext cx="826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a large number of </a:t>
            </a:r>
            <a:r>
              <a:rPr lang="en-US" dirty="0" err="1"/>
              <a:t>ggplot</a:t>
            </a:r>
            <a:r>
              <a:rPr lang="en-US" dirty="0"/>
              <a:t> extensions.  See: </a:t>
            </a:r>
            <a:r>
              <a:rPr lang="en-US" dirty="0">
                <a:hlinkClick r:id="rId3"/>
              </a:rPr>
              <a:t>http://www.ggplot2-exts.org/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57669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4454B-2E46-7499-9FC6-275EDD29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ggplot</a:t>
            </a:r>
            <a:r>
              <a:rPr lang="en-CA" dirty="0"/>
              <a:t> extensions - book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11F0B1-4614-1545-F8F1-02F61441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49763C9-9073-FE3E-B12E-AF0190F8C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382000" cy="5091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96ECEF-CDA8-86DB-4234-750011226B30}"/>
              </a:ext>
            </a:extLst>
          </p:cNvPr>
          <p:cNvSpPr txBox="1"/>
          <p:nvPr/>
        </p:nvSpPr>
        <p:spPr>
          <a:xfrm>
            <a:off x="457200" y="1127503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New book by Antti Rask: </a:t>
            </a:r>
            <a:r>
              <a:rPr lang="en-CA" dirty="0">
                <a:hlinkClick r:id="rId3"/>
              </a:rPr>
              <a:t>https://ggplot2-extended-book.com/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58777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ggplot</a:t>
            </a:r>
            <a:r>
              <a:rPr lang="en-US" dirty="0"/>
              <a:t> extensions: </a:t>
            </a:r>
            <a:r>
              <a:rPr lang="en-US" dirty="0" err="1"/>
              <a:t>GGally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GGally</a:t>
            </a:r>
            <a:r>
              <a:rPr lang="en-US" dirty="0"/>
              <a:t> contains a large number of functions that extend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ggplot2</a:t>
            </a:r>
            <a:r>
              <a:rPr lang="en-US" dirty="0"/>
              <a:t> to multivariate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59" y="2173223"/>
            <a:ext cx="4142241" cy="4294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3810000"/>
            <a:ext cx="3657600" cy="206210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6020202030204" pitchFamily="34" charset="0"/>
              </a:rPr>
              <a:t>library(</a:t>
            </a:r>
            <a:r>
              <a:rPr lang="en-US" sz="1600" dirty="0" err="1">
                <a:latin typeface="Arial Narrow" panose="020B0606020202030204" pitchFamily="34" charset="0"/>
              </a:rPr>
              <a:t>GGally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library(</a:t>
            </a:r>
            <a:r>
              <a:rPr lang="en-US" sz="1600" dirty="0" err="1">
                <a:latin typeface="Arial Narrow" panose="020B0606020202030204" pitchFamily="34" charset="0"/>
              </a:rPr>
              <a:t>dplyr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library(ggplot2)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library(</a:t>
            </a:r>
            <a:r>
              <a:rPr lang="en-US" sz="1600" dirty="0" err="1">
                <a:latin typeface="Arial Narrow" panose="020B0606020202030204" pitchFamily="34" charset="0"/>
              </a:rPr>
              <a:t>gapminder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  <a:p>
            <a:r>
              <a:rPr lang="en-US" sz="1600" dirty="0" err="1">
                <a:latin typeface="Arial Narrow" panose="020B0606020202030204" pitchFamily="34" charset="0"/>
              </a:rPr>
              <a:t>gapminder</a:t>
            </a:r>
            <a:r>
              <a:rPr lang="en-US" sz="1600" dirty="0">
                <a:latin typeface="Arial Narrow" panose="020B0606020202030204" pitchFamily="34" charset="0"/>
              </a:rPr>
              <a:t> |&gt; 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select(-country, -year) |&gt; 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</a:t>
            </a:r>
            <a:r>
              <a:rPr lang="en-US" sz="1600" dirty="0" err="1">
                <a:latin typeface="Arial Narrow" panose="020B0606020202030204" pitchFamily="34" charset="0"/>
              </a:rPr>
              <a:t>ggpairs</a:t>
            </a:r>
            <a:r>
              <a:rPr lang="en-US" sz="1600" dirty="0">
                <a:latin typeface="Arial Narrow" panose="020B0606020202030204" pitchFamily="34" charset="0"/>
              </a:rPr>
              <a:t>(</a:t>
            </a:r>
            <a:r>
              <a:rPr lang="en-US" sz="1600" dirty="0" err="1">
                <a:latin typeface="Arial Narrow" panose="020B0606020202030204" pitchFamily="34" charset="0"/>
              </a:rPr>
              <a:t>aes</a:t>
            </a:r>
            <a:r>
              <a:rPr lang="en-US" sz="1600" dirty="0">
                <a:latin typeface="Arial Narrow" panose="020B0606020202030204" pitchFamily="34" charset="0"/>
              </a:rPr>
              <a:t>(color=continent))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71" y="2197606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ggpairs</a:t>
            </a:r>
            <a:r>
              <a:rPr lang="en-US" dirty="0"/>
              <a:t>() produces generalized scatterplot matrices, with lots of options</a:t>
            </a:r>
          </a:p>
        </p:txBody>
      </p:sp>
    </p:spTree>
    <p:extLst>
      <p:ext uri="{BB962C8B-B14F-4D97-AF65-F5344CB8AC3E}">
        <p14:creationId xmlns:p14="http://schemas.microsoft.com/office/powerpoint/2010/main" val="30759265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ggplot</a:t>
            </a:r>
            <a:r>
              <a:rPr lang="en-US" dirty="0"/>
              <a:t> extensions: </a:t>
            </a:r>
            <a:r>
              <a:rPr lang="en-US" dirty="0" err="1"/>
              <a:t>ggrepel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52800"/>
            <a:ext cx="4320540" cy="3360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4267200" cy="1846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Arial Narrow" pitchFamily="34" charset="0"/>
              </a:rPr>
              <a:t>devtools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</a:rPr>
              <a:t>::</a:t>
            </a:r>
            <a:r>
              <a:rPr lang="en-US" sz="1600" dirty="0" err="1">
                <a:solidFill>
                  <a:srgbClr val="FF0000"/>
                </a:solidFill>
                <a:latin typeface="Arial Narrow" pitchFamily="34" charset="0"/>
              </a:rPr>
              <a:t>install_github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</a:rPr>
              <a:t>("</a:t>
            </a:r>
            <a:r>
              <a:rPr lang="en-US" sz="1600" dirty="0" err="1">
                <a:solidFill>
                  <a:srgbClr val="FF0000"/>
                </a:solidFill>
                <a:latin typeface="Arial Narrow" pitchFamily="34" charset="0"/>
              </a:rPr>
              <a:t>slowkow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Arial Narrow" pitchFamily="34" charset="0"/>
              </a:rPr>
              <a:t>ggrepel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</a:rPr>
              <a:t>")</a:t>
            </a:r>
          </a:p>
          <a:p>
            <a:r>
              <a:rPr lang="en-US" sz="1600" dirty="0">
                <a:latin typeface="Arial Narrow" pitchFamily="34" charset="0"/>
              </a:rPr>
              <a:t>library(ggplot2) </a:t>
            </a:r>
          </a:p>
          <a:p>
            <a:r>
              <a:rPr lang="en-US" sz="1600" dirty="0">
                <a:latin typeface="Arial Narrow" pitchFamily="34" charset="0"/>
              </a:rPr>
              <a:t>library(</a:t>
            </a:r>
            <a:r>
              <a:rPr lang="en-US" sz="1600" dirty="0" err="1">
                <a:latin typeface="Arial Narrow" pitchFamily="34" charset="0"/>
              </a:rPr>
              <a:t>ggrepel</a:t>
            </a:r>
            <a:r>
              <a:rPr lang="en-US" sz="1600" dirty="0">
                <a:latin typeface="Arial Narrow" pitchFamily="34" charset="0"/>
              </a:rPr>
              <a:t>) </a:t>
            </a:r>
          </a:p>
          <a:p>
            <a:r>
              <a:rPr lang="en-US" sz="1600" dirty="0" err="1">
                <a:latin typeface="Arial Narrow" pitchFamily="34" charset="0"/>
              </a:rPr>
              <a:t>ggplot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mtcars</a:t>
            </a:r>
            <a:r>
              <a:rPr lang="en-US" sz="1600" dirty="0">
                <a:latin typeface="Arial Narrow" pitchFamily="34" charset="0"/>
              </a:rPr>
              <a:t>, </a:t>
            </a:r>
            <a:r>
              <a:rPr lang="en-US" sz="1600" dirty="0" err="1">
                <a:latin typeface="Arial Narrow" pitchFamily="34" charset="0"/>
              </a:rPr>
              <a:t>aes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wt</a:t>
            </a:r>
            <a:r>
              <a:rPr lang="en-US" sz="1600" dirty="0">
                <a:latin typeface="Arial Narrow" pitchFamily="34" charset="0"/>
              </a:rPr>
              <a:t>, mpg)) + </a:t>
            </a:r>
          </a:p>
          <a:p>
            <a:r>
              <a:rPr lang="en-US" sz="1600" dirty="0">
                <a:latin typeface="Arial Narrow" pitchFamily="34" charset="0"/>
              </a:rPr>
              <a:t>    </a:t>
            </a:r>
            <a:r>
              <a:rPr lang="en-US" sz="1600" dirty="0" err="1">
                <a:latin typeface="Arial Narrow" pitchFamily="34" charset="0"/>
              </a:rPr>
              <a:t>geom_point</a:t>
            </a:r>
            <a:r>
              <a:rPr lang="en-US" sz="1600" dirty="0">
                <a:latin typeface="Arial Narrow" pitchFamily="34" charset="0"/>
              </a:rPr>
              <a:t>(color = 'red') + </a:t>
            </a:r>
          </a:p>
          <a:p>
            <a:r>
              <a:rPr lang="en-US" sz="1600" dirty="0">
                <a:latin typeface="Arial Narrow" pitchFamily="34" charset="0"/>
              </a:rPr>
              <a:t>    </a:t>
            </a:r>
            <a:r>
              <a:rPr lang="en-US" sz="1600" dirty="0" err="1">
                <a:solidFill>
                  <a:srgbClr val="FF0000"/>
                </a:solidFill>
                <a:latin typeface="Arial Narrow" pitchFamily="34" charset="0"/>
              </a:rPr>
              <a:t>geom_text_repel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aes</a:t>
            </a:r>
            <a:r>
              <a:rPr lang="en-US" sz="1600" dirty="0">
                <a:latin typeface="Arial Narrow" pitchFamily="34" charset="0"/>
              </a:rPr>
              <a:t>(label = </a:t>
            </a:r>
            <a:r>
              <a:rPr lang="en-US" sz="1600" dirty="0" err="1">
                <a:latin typeface="Arial Narrow" pitchFamily="34" charset="0"/>
              </a:rPr>
              <a:t>rownames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mtcars</a:t>
            </a:r>
            <a:r>
              <a:rPr lang="en-US" sz="1600" dirty="0">
                <a:latin typeface="Arial Narrow" pitchFamily="34" charset="0"/>
              </a:rPr>
              <a:t>))) + </a:t>
            </a:r>
          </a:p>
          <a:p>
            <a:r>
              <a:rPr lang="en-US" sz="1600" dirty="0">
                <a:latin typeface="Arial Narrow" pitchFamily="34" charset="0"/>
              </a:rPr>
              <a:t>    </a:t>
            </a:r>
            <a:r>
              <a:rPr lang="en-US" sz="1600" dirty="0" err="1">
                <a:latin typeface="Arial Narrow" pitchFamily="34" charset="0"/>
              </a:rPr>
              <a:t>theme_classic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base_size</a:t>
            </a:r>
            <a:r>
              <a:rPr lang="en-US" sz="1600" dirty="0">
                <a:latin typeface="Arial Narrow" pitchFamily="34" charset="0"/>
              </a:rPr>
              <a:t> = 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1318437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Plotting text labels is often difficult</a:t>
            </a:r>
          </a:p>
          <a:p>
            <a:r>
              <a:rPr lang="en-US" dirty="0" err="1"/>
              <a:t>ggrepel</a:t>
            </a:r>
            <a:r>
              <a:rPr lang="en-US" dirty="0"/>
              <a:t> provides </a:t>
            </a:r>
            <a:r>
              <a:rPr lang="en-US" dirty="0" err="1"/>
              <a:t>geoms</a:t>
            </a:r>
            <a:r>
              <a:rPr lang="en-US" dirty="0"/>
              <a:t> for ggplot2 to repel overlapping text labels.</a:t>
            </a:r>
          </a:p>
        </p:txBody>
      </p:sp>
    </p:spTree>
    <p:extLst>
      <p:ext uri="{BB962C8B-B14F-4D97-AF65-F5344CB8AC3E}">
        <p14:creationId xmlns:p14="http://schemas.microsoft.com/office/powerpoint/2010/main" val="20223541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4804410"/>
            <a:ext cx="769620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p5 &lt;- </a:t>
            </a:r>
            <a:r>
              <a:rPr lang="en-US" sz="1600" dirty="0" err="1">
                <a:latin typeface="Arial Narrow" pitchFamily="34" charset="0"/>
              </a:rPr>
              <a:t>ggplot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gapminder</a:t>
            </a:r>
            <a:r>
              <a:rPr lang="en-US" sz="1600" dirty="0">
                <a:latin typeface="Arial Narrow" pitchFamily="34" charset="0"/>
              </a:rPr>
              <a:t>, </a:t>
            </a:r>
            <a:r>
              <a:rPr lang="en-US" sz="1600" dirty="0" err="1">
                <a:latin typeface="Arial Narrow" pitchFamily="34" charset="0"/>
              </a:rPr>
              <a:t>aes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gdpPercap</a:t>
            </a:r>
            <a:r>
              <a:rPr lang="en-US" sz="1600" dirty="0">
                <a:latin typeface="Arial Narrow" pitchFamily="34" charset="0"/>
              </a:rPr>
              <a:t>, </a:t>
            </a:r>
            <a:r>
              <a:rPr lang="en-US" sz="1600" dirty="0" err="1">
                <a:latin typeface="Arial Narrow" pitchFamily="34" charset="0"/>
              </a:rPr>
              <a:t>lifeExp</a:t>
            </a:r>
            <a:r>
              <a:rPr lang="en-US" sz="1600" dirty="0">
                <a:latin typeface="Arial Narrow" pitchFamily="34" charset="0"/>
              </a:rPr>
              <a:t>, size = pop, </a:t>
            </a:r>
            <a:r>
              <a:rPr lang="en-US" sz="1600" dirty="0">
                <a:solidFill>
                  <a:srgbClr val="FF0000"/>
                </a:solidFill>
                <a:latin typeface="Arial Narrow" pitchFamily="34" charset="0"/>
              </a:rPr>
              <a:t>frame = year</a:t>
            </a:r>
            <a:r>
              <a:rPr lang="en-US" sz="1600" dirty="0">
                <a:latin typeface="Arial Narrow" pitchFamily="34" charset="0"/>
              </a:rPr>
              <a:t>)) +</a:t>
            </a:r>
          </a:p>
          <a:p>
            <a:r>
              <a:rPr lang="en-US" sz="1600" dirty="0">
                <a:latin typeface="Arial Narrow" pitchFamily="34" charset="0"/>
              </a:rPr>
              <a:t>  </a:t>
            </a:r>
            <a:r>
              <a:rPr lang="en-US" sz="1600" dirty="0" err="1">
                <a:latin typeface="Arial Narrow" pitchFamily="34" charset="0"/>
              </a:rPr>
              <a:t>geom_point</a:t>
            </a:r>
            <a:r>
              <a:rPr lang="en-US" sz="1600" dirty="0">
                <a:latin typeface="Arial Narrow" pitchFamily="34" charset="0"/>
              </a:rPr>
              <a:t>() +</a:t>
            </a:r>
          </a:p>
          <a:p>
            <a:r>
              <a:rPr lang="en-US" sz="1600" dirty="0">
                <a:latin typeface="Arial Narrow" pitchFamily="34" charset="0"/>
              </a:rPr>
              <a:t>  </a:t>
            </a:r>
            <a:r>
              <a:rPr lang="en-US" sz="1600" dirty="0" err="1">
                <a:latin typeface="Arial Narrow" pitchFamily="34" charset="0"/>
              </a:rPr>
              <a:t>geom_smooth</a:t>
            </a:r>
            <a:r>
              <a:rPr lang="en-US" sz="1600" dirty="0">
                <a:latin typeface="Arial Narrow" pitchFamily="34" charset="0"/>
              </a:rPr>
              <a:t>(</a:t>
            </a:r>
            <a:r>
              <a:rPr lang="en-US" sz="1600" dirty="0" err="1">
                <a:latin typeface="Arial Narrow" pitchFamily="34" charset="0"/>
              </a:rPr>
              <a:t>aes</a:t>
            </a:r>
            <a:r>
              <a:rPr lang="en-US" sz="1600" dirty="0">
                <a:latin typeface="Arial Narrow" pitchFamily="34" charset="0"/>
              </a:rPr>
              <a:t>(group = year), method = "lm", </a:t>
            </a:r>
            <a:r>
              <a:rPr lang="en-US" sz="1600" dirty="0" err="1">
                <a:latin typeface="Arial Narrow" pitchFamily="34" charset="0"/>
              </a:rPr>
              <a:t>show.legend</a:t>
            </a:r>
            <a:r>
              <a:rPr lang="en-US" sz="1600" dirty="0">
                <a:latin typeface="Arial Narrow" pitchFamily="34" charset="0"/>
              </a:rPr>
              <a:t> = FALSE) +</a:t>
            </a:r>
          </a:p>
          <a:p>
            <a:r>
              <a:rPr lang="en-US" sz="1600" dirty="0">
                <a:latin typeface="Arial Narrow" pitchFamily="34" charset="0"/>
              </a:rPr>
              <a:t>  </a:t>
            </a:r>
            <a:r>
              <a:rPr lang="en-US" sz="1600" dirty="0" err="1">
                <a:latin typeface="Arial Narrow" pitchFamily="34" charset="0"/>
              </a:rPr>
              <a:t>facet_wrap</a:t>
            </a:r>
            <a:r>
              <a:rPr lang="en-US" sz="1600" dirty="0">
                <a:latin typeface="Arial Narrow" pitchFamily="34" charset="0"/>
              </a:rPr>
              <a:t>(~continent, scales = "free") +</a:t>
            </a:r>
          </a:p>
          <a:p>
            <a:r>
              <a:rPr lang="en-US" sz="1600" dirty="0">
                <a:latin typeface="Arial Narrow" pitchFamily="34" charset="0"/>
              </a:rPr>
              <a:t>  scale_x_log10()</a:t>
            </a:r>
          </a:p>
          <a:p>
            <a:endParaRPr lang="en-US" sz="1600" dirty="0">
              <a:latin typeface="Arial Narrow" pitchFamily="34" charset="0"/>
            </a:endParaRPr>
          </a:p>
          <a:p>
            <a:r>
              <a:rPr lang="en-US" sz="1600" dirty="0" err="1">
                <a:latin typeface="Arial Narrow" pitchFamily="34" charset="0"/>
              </a:rPr>
              <a:t>gganimate</a:t>
            </a:r>
            <a:r>
              <a:rPr lang="en-US" sz="1600" dirty="0">
                <a:latin typeface="Arial Narrow" pitchFamily="34" charset="0"/>
              </a:rPr>
              <a:t>(p5)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ggplot</a:t>
            </a:r>
            <a:r>
              <a:rPr lang="en-US" dirty="0"/>
              <a:t> extensions: </a:t>
            </a:r>
            <a:r>
              <a:rPr lang="en-US" dirty="0" err="1"/>
              <a:t>gganimate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19200"/>
            <a:ext cx="3360420" cy="3360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4478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gganimate</a:t>
            </a:r>
            <a:r>
              <a:rPr lang="en-US" dirty="0"/>
              <a:t> is a wrapper for the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animation</a:t>
            </a:r>
            <a:r>
              <a:rPr lang="en-US" dirty="0"/>
              <a:t> package with ggplot2.</a:t>
            </a:r>
          </a:p>
          <a:p>
            <a:endParaRPr lang="en-US" dirty="0"/>
          </a:p>
          <a:p>
            <a:r>
              <a:rPr lang="en-US" dirty="0"/>
              <a:t>It adds a </a:t>
            </a:r>
            <a:r>
              <a:rPr lang="en-US" dirty="0">
                <a:solidFill>
                  <a:srgbClr val="FF0000"/>
                </a:solidFill>
              </a:rPr>
              <a:t>frame= </a:t>
            </a:r>
            <a:r>
              <a:rPr lang="en-US" dirty="0"/>
              <a:t>aesthetic, and animates the image as the frame variable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932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ggpubr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ggpubr</a:t>
            </a:r>
            <a:r>
              <a:rPr lang="en-US" dirty="0"/>
              <a:t> package provides some easy-to-use functions for creating and customizing publication ready plots.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13176"/>
            <a:ext cx="3629025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950720"/>
            <a:ext cx="8153400" cy="132343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 Narrow" panose="020B0606020202030204" pitchFamily="34" charset="0"/>
              </a:rPr>
              <a:t>ggviolin</a:t>
            </a:r>
            <a:r>
              <a:rPr lang="en-US" sz="1600" dirty="0">
                <a:latin typeface="Arial Narrow" panose="020B0606020202030204" pitchFamily="34" charset="0"/>
              </a:rPr>
              <a:t>(</a:t>
            </a:r>
            <a:r>
              <a:rPr lang="en-US" sz="1600" dirty="0" err="1">
                <a:latin typeface="Arial Narrow" panose="020B0606020202030204" pitchFamily="34" charset="0"/>
              </a:rPr>
              <a:t>df</a:t>
            </a:r>
            <a:r>
              <a:rPr lang="en-US" sz="1600" dirty="0">
                <a:latin typeface="Arial Narrow" panose="020B0606020202030204" pitchFamily="34" charset="0"/>
              </a:rPr>
              <a:t>, x = "dose", y = "</a:t>
            </a:r>
            <a:r>
              <a:rPr lang="en-US" sz="1600" dirty="0" err="1">
                <a:latin typeface="Arial Narrow" panose="020B0606020202030204" pitchFamily="34" charset="0"/>
              </a:rPr>
              <a:t>len</a:t>
            </a:r>
            <a:r>
              <a:rPr lang="en-US" sz="1600" dirty="0">
                <a:latin typeface="Arial Narrow" panose="020B0606020202030204" pitchFamily="34" charset="0"/>
              </a:rPr>
              <a:t>", fill = "dose",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     palette = c("#00AFBB", "#E7B800", "#FC4E07"),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       add = "boxplot", </a:t>
            </a:r>
            <a:r>
              <a:rPr lang="en-US" sz="1600" dirty="0" err="1">
                <a:latin typeface="Arial Narrow" panose="020B0606020202030204" pitchFamily="34" charset="0"/>
              </a:rPr>
              <a:t>add.params</a:t>
            </a:r>
            <a:r>
              <a:rPr lang="en-US" sz="1600" dirty="0">
                <a:latin typeface="Arial Narrow" panose="020B0606020202030204" pitchFamily="34" charset="0"/>
              </a:rPr>
              <a:t> = list(fill = "white"))  +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</a:t>
            </a:r>
            <a:r>
              <a:rPr lang="en-US" sz="1600" dirty="0" err="1">
                <a:latin typeface="Arial Narrow" panose="020B0606020202030204" pitchFamily="34" charset="0"/>
              </a:rPr>
              <a:t>stat_compare_means</a:t>
            </a:r>
            <a:r>
              <a:rPr lang="en-US" sz="1600" dirty="0">
                <a:latin typeface="Arial Narrow" panose="020B0606020202030204" pitchFamily="34" charset="0"/>
              </a:rPr>
              <a:t>(comparisons = </a:t>
            </a:r>
            <a:r>
              <a:rPr lang="en-US" sz="1600" dirty="0" err="1">
                <a:latin typeface="Arial Narrow" panose="020B0606020202030204" pitchFamily="34" charset="0"/>
              </a:rPr>
              <a:t>my_comparisons</a:t>
            </a:r>
            <a:r>
              <a:rPr lang="en-US" sz="1600" dirty="0">
                <a:latin typeface="Arial Narrow" panose="020B0606020202030204" pitchFamily="34" charset="0"/>
              </a:rPr>
              <a:t>, label = "</a:t>
            </a:r>
            <a:r>
              <a:rPr lang="en-US" sz="1600" dirty="0" err="1">
                <a:latin typeface="Arial Narrow" panose="020B0606020202030204" pitchFamily="34" charset="0"/>
              </a:rPr>
              <a:t>p.signif</a:t>
            </a:r>
            <a:r>
              <a:rPr lang="en-US" sz="1600" dirty="0">
                <a:latin typeface="Arial Narrow" panose="020B0606020202030204" pitchFamily="34" charset="0"/>
              </a:rPr>
              <a:t>") +  </a:t>
            </a:r>
          </a:p>
          <a:p>
            <a:r>
              <a:rPr lang="en-US" sz="1600" dirty="0">
                <a:latin typeface="Arial Narrow" panose="020B0606020202030204" pitchFamily="34" charset="0"/>
              </a:rPr>
              <a:t>  </a:t>
            </a:r>
            <a:r>
              <a:rPr lang="en-US" sz="1600" dirty="0" err="1">
                <a:latin typeface="Arial Narrow" panose="020B0606020202030204" pitchFamily="34" charset="0"/>
              </a:rPr>
              <a:t>stat_compare_means</a:t>
            </a:r>
            <a:r>
              <a:rPr lang="en-US" sz="1600" dirty="0">
                <a:latin typeface="Arial Narrow" panose="020B0606020202030204" pitchFamily="34" charset="0"/>
              </a:rPr>
              <a:t>(</a:t>
            </a:r>
            <a:r>
              <a:rPr lang="en-US" sz="1600" dirty="0" err="1">
                <a:latin typeface="Arial Narrow" panose="020B0606020202030204" pitchFamily="34" charset="0"/>
              </a:rPr>
              <a:t>label.y</a:t>
            </a:r>
            <a:r>
              <a:rPr lang="en-US" sz="1600" dirty="0">
                <a:latin typeface="Arial Narrow" panose="020B0606020202030204" pitchFamily="34" charset="0"/>
              </a:rPr>
              <a:t> = 50)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9624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the examples at </a:t>
            </a:r>
            <a:r>
              <a:rPr lang="en-US" sz="1400" dirty="0">
                <a:hlinkClick r:id="rId3"/>
              </a:rPr>
              <a:t>http://www.sthda.com/english/rpkgs/ggpubr/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31106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B7002CC-6E7F-42E7-AD48-A605937B0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17947"/>
            <a:ext cx="2590800" cy="259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73115F-FC0E-4157-912D-178912F8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ggseg</a:t>
            </a:r>
            <a:r>
              <a:rPr lang="en-CA" dirty="0"/>
              <a:t>: plotting brain atlases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255CE-FC24-4A42-9F6D-51D6E3D2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87</a:t>
            </a:fld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0C0E8A-3E3C-408C-B862-D0B6A189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" y="3080160"/>
            <a:ext cx="8923809" cy="3276190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972F0AEE-2F14-4D62-8933-983A56811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06673"/>
            <a:ext cx="2057413" cy="20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875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ggthemes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01A5A-FA6E-4462-B8C5-A4D4B3FA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267200"/>
            <a:ext cx="288036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00200"/>
            <a:ext cx="288036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267200"/>
            <a:ext cx="2880360" cy="205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8100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</a:t>
            </a:r>
            <a:r>
              <a:rPr lang="en-US" sz="1600" dirty="0" err="1"/>
              <a:t>theme_tufte</a:t>
            </a:r>
            <a:r>
              <a:rPr lang="en-US" sz="1600" dirty="0"/>
              <a:t>()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1200" y="1254294"/>
            <a:ext cx="20224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+ </a:t>
            </a:r>
            <a:r>
              <a:rPr lang="en-US" sz="1600" dirty="0" err="1">
                <a:solidFill>
                  <a:prstClr val="black"/>
                </a:solidFill>
              </a:rPr>
              <a:t>theme_economist</a:t>
            </a:r>
            <a:r>
              <a:rPr lang="en-US" sz="1600" dirty="0">
                <a:solidFill>
                  <a:prstClr val="black"/>
                </a:solidFill>
              </a:rPr>
              <a:t>()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91200" y="3904417"/>
            <a:ext cx="2328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</a:rPr>
              <a:t>+ </a:t>
            </a:r>
            <a:r>
              <a:rPr lang="en-US" sz="1600" dirty="0" err="1">
                <a:solidFill>
                  <a:prstClr val="black"/>
                </a:solidFill>
              </a:rPr>
              <a:t>theme_fivethirtyeight</a:t>
            </a:r>
            <a:r>
              <a:rPr lang="en-US" sz="1600" dirty="0">
                <a:solidFill>
                  <a:prstClr val="black"/>
                </a:solidFill>
              </a:rPr>
              <a:t>()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251" y="2971800"/>
            <a:ext cx="4724400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install.packages</a:t>
            </a:r>
            <a:r>
              <a:rPr lang="en-US" dirty="0">
                <a:latin typeface="Arial Narrow" panose="020B0606020202030204" pitchFamily="34" charset="0"/>
              </a:rPr>
              <a:t>('</a:t>
            </a:r>
            <a:r>
              <a:rPr lang="en-US" dirty="0" err="1">
                <a:latin typeface="Arial Narrow" panose="020B0606020202030204" pitchFamily="34" charset="0"/>
              </a:rPr>
              <a:t>ggthemes</a:t>
            </a:r>
            <a:r>
              <a:rPr lang="en-US" dirty="0">
                <a:latin typeface="Arial Narrow" panose="020B0606020202030204" pitchFamily="34" charset="0"/>
              </a:rPr>
              <a:t>', dependencies = TRUE)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251" y="1423571"/>
            <a:ext cx="489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ggthemes</a:t>
            </a:r>
            <a:r>
              <a:rPr lang="en-US" dirty="0"/>
              <a:t> provides a large number of extra </a:t>
            </a:r>
            <a:r>
              <a:rPr lang="en-US" dirty="0" err="1"/>
              <a:t>geoms</a:t>
            </a:r>
            <a:r>
              <a:rPr lang="en-US" dirty="0"/>
              <a:t>, scales, and themes for </a:t>
            </a:r>
            <a:r>
              <a:rPr lang="en-US" dirty="0" err="1"/>
              <a:t>ggplot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4673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8AC7D-81F2-4D2D-A025-A924DDB8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89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1D50F3-D71F-4029-9EEC-EBAD702BF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2369107" cy="21666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6D59F37-FD82-4428-8B24-976240730923}"/>
              </a:ext>
            </a:extLst>
          </p:cNvPr>
          <p:cNvGrpSpPr/>
          <p:nvPr/>
        </p:nvGrpSpPr>
        <p:grpSpPr>
          <a:xfrm>
            <a:off x="609600" y="3570767"/>
            <a:ext cx="7924800" cy="2814793"/>
            <a:chOff x="609600" y="3570767"/>
            <a:chExt cx="7924800" cy="28147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9D930B-5FD3-471A-8A4E-D4FFB9CE5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4191000"/>
              <a:ext cx="1202499" cy="21945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96C526-89F1-4B91-9EA9-9468C52A2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5000" y="4848141"/>
              <a:ext cx="1332089" cy="914400"/>
            </a:xfrm>
            <a:prstGeom prst="rect">
              <a:avLst/>
            </a:prstGeom>
          </p:spPr>
        </p:pic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C73A21C-6994-4451-948F-8D0C9CBE0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870" y="4410895"/>
              <a:ext cx="2153633" cy="16459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99139A-DD9D-4626-AECB-3BDECF7EF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2723" y="4136575"/>
              <a:ext cx="1321677" cy="21945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3A36E4-737F-43BB-B185-AC3DC6969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1125" y="4776655"/>
              <a:ext cx="1332089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706238-B3A5-4EFB-A3D1-ADAFA72BC93C}"/>
                </a:ext>
              </a:extLst>
            </p:cNvPr>
            <p:cNvSpPr txBox="1"/>
            <p:nvPr/>
          </p:nvSpPr>
          <p:spPr>
            <a:xfrm>
              <a:off x="1240975" y="3581400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nest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C984B4-83C4-4030-A00A-7480314BE029}"/>
                </a:ext>
              </a:extLst>
            </p:cNvPr>
            <p:cNvSpPr txBox="1"/>
            <p:nvPr/>
          </p:nvSpPr>
          <p:spPr>
            <a:xfrm>
              <a:off x="3886200" y="3570767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map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10B1D1-CD30-4B24-B31B-9EA8BA8ADF0C}"/>
                </a:ext>
              </a:extLst>
            </p:cNvPr>
            <p:cNvSpPr txBox="1"/>
            <p:nvPr/>
          </p:nvSpPr>
          <p:spPr>
            <a:xfrm>
              <a:off x="6577169" y="3581400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unnest</a:t>
              </a:r>
              <a:endParaRPr lang="en-US" sz="2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FF42550-CB12-4D19-9EE6-A95537ECA59C}"/>
              </a:ext>
            </a:extLst>
          </p:cNvPr>
          <p:cNvGrpSpPr/>
          <p:nvPr/>
        </p:nvGrpSpPr>
        <p:grpSpPr>
          <a:xfrm>
            <a:off x="4603419" y="728571"/>
            <a:ext cx="3580952" cy="1819048"/>
            <a:chOff x="4603419" y="728571"/>
            <a:chExt cx="3580952" cy="181904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66DE15E-0D06-43B2-B151-9A40E8AEF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3419" y="728571"/>
              <a:ext cx="3580952" cy="181904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47C0CD-9484-4C34-9BB7-BFA3CDCD5DDA}"/>
                </a:ext>
              </a:extLst>
            </p:cNvPr>
            <p:cNvSpPr txBox="1"/>
            <p:nvPr/>
          </p:nvSpPr>
          <p:spPr>
            <a:xfrm>
              <a:off x="5664915" y="2082615"/>
              <a:ext cx="22598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map(df, mean)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26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7C83-3EEB-4BC5-A355-9301F75F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transformation tools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87810-C283-4C4B-AE44-996C795B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25AB-15B9-4C79-A121-04D1DC7E2307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76A55-FEC8-405E-A405-835DE7959C9C}"/>
              </a:ext>
            </a:extLst>
          </p:cNvPr>
          <p:cNvSpPr txBox="1"/>
          <p:nvPr/>
        </p:nvSpPr>
        <p:spPr>
          <a:xfrm>
            <a:off x="457200" y="1219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common data types can be messy when imported. Tidy tools are there to help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FDE98CC-6396-46A0-B5FF-811CEE7D5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498909"/>
              </p:ext>
            </p:extLst>
          </p:nvPr>
        </p:nvGraphicFramePr>
        <p:xfrm>
          <a:off x="517752" y="1680846"/>
          <a:ext cx="7134905" cy="31092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82252">
                  <a:extLst>
                    <a:ext uri="{9D8B030D-6E8A-4147-A177-3AD203B41FA5}">
                      <a16:colId xmlns:a16="http://schemas.microsoft.com/office/drawing/2014/main" val="3689056591"/>
                    </a:ext>
                  </a:extLst>
                </a:gridCol>
                <a:gridCol w="1078808">
                  <a:extLst>
                    <a:ext uri="{9D8B030D-6E8A-4147-A177-3AD203B41FA5}">
                      <a16:colId xmlns:a16="http://schemas.microsoft.com/office/drawing/2014/main" val="2666309473"/>
                    </a:ext>
                  </a:extLst>
                </a:gridCol>
                <a:gridCol w="3110564">
                  <a:extLst>
                    <a:ext uri="{9D8B030D-6E8A-4147-A177-3AD203B41FA5}">
                      <a16:colId xmlns:a16="http://schemas.microsoft.com/office/drawing/2014/main" val="3244162829"/>
                    </a:ext>
                  </a:extLst>
                </a:gridCol>
                <a:gridCol w="1363281">
                  <a:extLst>
                    <a:ext uri="{9D8B030D-6E8A-4147-A177-3AD203B41FA5}">
                      <a16:colId xmlns:a16="http://schemas.microsoft.com/office/drawing/2014/main" val="3896245277"/>
                    </a:ext>
                  </a:extLst>
                </a:gridCol>
              </a:tblGrid>
              <a:tr h="960243">
                <a:tc>
                  <a:txBody>
                    <a:bodyPr/>
                    <a:lstStyle/>
                    <a:p>
                      <a:r>
                        <a:rPr lang="en-US" dirty="0"/>
                        <a:t>dates/times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lubridate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dates/times in various formats; extract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848950"/>
                  </a:ext>
                </a:extLst>
              </a:tr>
              <a:tr h="960243">
                <a:tc>
                  <a:txBody>
                    <a:bodyPr/>
                    <a:lstStyle/>
                    <a:p>
                      <a:r>
                        <a:rPr lang="en-US" dirty="0"/>
                        <a:t>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forcats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Change order of levels, drop levels, combine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470920"/>
                  </a:ext>
                </a:extLst>
              </a:tr>
              <a:tr h="556331">
                <a:tc>
                  <a:txBody>
                    <a:bodyPr/>
                    <a:lstStyle/>
                    <a:p>
                      <a:r>
                        <a:rPr lang="en-US" dirty="0"/>
                        <a:t>strings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stringr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glue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detect matches, subset, replace</a:t>
                      </a:r>
                    </a:p>
                    <a:p>
                      <a:r>
                        <a:rPr lang="en-US" dirty="0"/>
                        <a:t>interpolate values into strings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489856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10A911-4399-46EF-85F6-EA7AD1279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84" y="1702617"/>
            <a:ext cx="789410" cy="9144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D70CF07-7637-449D-BC37-E85B63F7A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21" y="2641089"/>
            <a:ext cx="910336" cy="9144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9D266E0-BA82-4FC3-BAE2-2D4947BE6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05" y="3649634"/>
            <a:ext cx="789709" cy="9144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8B6A55-614C-4E13-509F-52CA9BA3B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310373"/>
              </p:ext>
            </p:extLst>
          </p:nvPr>
        </p:nvGraphicFramePr>
        <p:xfrm>
          <a:off x="534670" y="4928998"/>
          <a:ext cx="7074444" cy="97775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98930">
                  <a:extLst>
                    <a:ext uri="{9D8B030D-6E8A-4147-A177-3AD203B41FA5}">
                      <a16:colId xmlns:a16="http://schemas.microsoft.com/office/drawing/2014/main" val="3504160249"/>
                    </a:ext>
                  </a:extLst>
                </a:gridCol>
                <a:gridCol w="1083718">
                  <a:extLst>
                    <a:ext uri="{9D8B030D-6E8A-4147-A177-3AD203B41FA5}">
                      <a16:colId xmlns:a16="http://schemas.microsoft.com/office/drawing/2014/main" val="3679972239"/>
                    </a:ext>
                  </a:extLst>
                </a:gridCol>
                <a:gridCol w="3107282">
                  <a:extLst>
                    <a:ext uri="{9D8B030D-6E8A-4147-A177-3AD203B41FA5}">
                      <a16:colId xmlns:a16="http://schemas.microsoft.com/office/drawing/2014/main" val="3217884589"/>
                    </a:ext>
                  </a:extLst>
                </a:gridCol>
                <a:gridCol w="1284514">
                  <a:extLst>
                    <a:ext uri="{9D8B030D-6E8A-4147-A177-3AD203B41FA5}">
                      <a16:colId xmlns:a16="http://schemas.microsoft.com/office/drawing/2014/main" val="2955835375"/>
                    </a:ext>
                  </a:extLst>
                </a:gridCol>
              </a:tblGrid>
              <a:tr h="977759">
                <a:tc>
                  <a:txBody>
                    <a:bodyPr/>
                    <a:lstStyle/>
                    <a:p>
                      <a:r>
                        <a:rPr lang="en-CA" dirty="0"/>
                        <a:t>Clean-up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janitor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Clean up variable names, find duplicate records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259738"/>
                  </a:ext>
                </a:extLst>
              </a:tr>
            </a:tbl>
          </a:graphicData>
        </a:graphic>
      </p:graphicFrame>
      <p:pic>
        <p:nvPicPr>
          <p:cNvPr id="8" name="Picture 7" descr="A green hexagon with white text&#10;&#10;Description automatically generated">
            <a:extLst>
              <a:ext uri="{FF2B5EF4-FFF2-40B4-BE49-F238E27FC236}">
                <a16:creationId xmlns:a16="http://schemas.microsoft.com/office/drawing/2014/main" id="{AB6EF19F-2E02-13E7-12CC-D56FA232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784" y="4991504"/>
            <a:ext cx="789410" cy="914400"/>
          </a:xfrm>
          <a:prstGeom prst="rect">
            <a:avLst/>
          </a:prstGeom>
        </p:spPr>
      </p:pic>
      <p:pic>
        <p:nvPicPr>
          <p:cNvPr id="6" name="Picture 5" descr="A white and orange glue bottle&#10;&#10;Description automatically generated">
            <a:extLst>
              <a:ext uri="{FF2B5EF4-FFF2-40B4-BE49-F238E27FC236}">
                <a16:creationId xmlns:a16="http://schemas.microsoft.com/office/drawing/2014/main" id="{785C6982-A137-3961-3816-8087923C8E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244" y="3615608"/>
            <a:ext cx="79225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379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5400">
          <a:solidFill>
            <a:srgbClr val="FF0000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254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14939</TotalTime>
  <Words>8719</Words>
  <Application>Microsoft Office PowerPoint</Application>
  <PresentationFormat>On-screen Show (4:3)</PresentationFormat>
  <Paragraphs>1119</Paragraphs>
  <Slides>89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1" baseType="lpstr">
      <vt:lpstr>Arial</vt:lpstr>
      <vt:lpstr>Arial Narrow</vt:lpstr>
      <vt:lpstr>Arial Unicode MS</vt:lpstr>
      <vt:lpstr>Brush Script MT</vt:lpstr>
      <vt:lpstr>Calibri</vt:lpstr>
      <vt:lpstr>Consolas</vt:lpstr>
      <vt:lpstr>Courier New</vt:lpstr>
      <vt:lpstr>Fira Code</vt:lpstr>
      <vt:lpstr>Lucida Console</vt:lpstr>
      <vt:lpstr>Symbol</vt:lpstr>
      <vt:lpstr>Wingdings</vt:lpstr>
      <vt:lpstr>1_Office Theme</vt:lpstr>
      <vt:lpstr>ggplot2: Going further in the tidyverse</vt:lpstr>
      <vt:lpstr>A larger view: Data science</vt:lpstr>
      <vt:lpstr>The tidyverse of R packages</vt:lpstr>
      <vt:lpstr>The tidyverse expands</vt:lpstr>
      <vt:lpstr>Topics for today</vt:lpstr>
      <vt:lpstr>PowerPoint Presentation</vt:lpstr>
      <vt:lpstr>Data Import / Export</vt:lpstr>
      <vt:lpstr>Data Import: RStudio</vt:lpstr>
      <vt:lpstr>Data transformation tools</vt:lpstr>
      <vt:lpstr>Janitor</vt:lpstr>
      <vt:lpstr>lubridate: Dates &amp; times</vt:lpstr>
      <vt:lpstr>stringr: Manipulating strings</vt:lpstr>
      <vt:lpstr>PowerPoint Presentation</vt:lpstr>
      <vt:lpstr>glue: Interpolating strings</vt:lpstr>
      <vt:lpstr>forcats: Working with factors</vt:lpstr>
      <vt:lpstr>PowerPoint Presentation</vt:lpstr>
      <vt:lpstr>Tidy tools: overview</vt:lpstr>
      <vt:lpstr>Data wrangling with dplyr &amp; tidyr</vt:lpstr>
      <vt:lpstr>Tidy operations</vt:lpstr>
      <vt:lpstr>PowerPoint Presentation</vt:lpstr>
      <vt:lpstr>Reshaping data: Long  Wide</vt:lpstr>
      <vt:lpstr>Tidying: reshaping wide to long</vt:lpstr>
      <vt:lpstr>Using pipes: %&gt;%, |&gt;</vt:lpstr>
      <vt:lpstr>Using pipes: %&gt;%, |&gt;</vt:lpstr>
      <vt:lpstr>Using pipes: |&gt; ggplot()</vt:lpstr>
      <vt:lpstr>Tidying: separate() and unite()</vt:lpstr>
      <vt:lpstr>dplyr: verbs for manipulating data</vt:lpstr>
      <vt:lpstr>dplyr: Subset observations (rows)</vt:lpstr>
      <vt:lpstr>dplyr: Subset variables (columns)</vt:lpstr>
      <vt:lpstr>dplyr: group_by() and summarise()</vt:lpstr>
      <vt:lpstr>Example: NASA data on solar radiation</vt:lpstr>
      <vt:lpstr>NASA data: solar radiation</vt:lpstr>
      <vt:lpstr>Faceting &amp; tidy data</vt:lpstr>
      <vt:lpstr>tidying the data</vt:lpstr>
      <vt:lpstr>tidying the data</vt:lpstr>
      <vt:lpstr>plotting the tidy data</vt:lpstr>
      <vt:lpstr>plotting the tidy data: smoothing</vt:lpstr>
      <vt:lpstr>Build a model</vt:lpstr>
      <vt:lpstr>Visualize the model</vt:lpstr>
      <vt:lpstr>Visualizing models</vt:lpstr>
      <vt:lpstr>broom: manipulating models</vt:lpstr>
      <vt:lpstr>Example: gapminder data</vt:lpstr>
      <vt:lpstr>Example: gapminder data</vt:lpstr>
      <vt:lpstr>PowerPoint Presentation</vt:lpstr>
      <vt:lpstr>tidyr:: “nest – map – unnest” trick</vt:lpstr>
      <vt:lpstr>PowerPoint Presentation</vt:lpstr>
      <vt:lpstr>purrr::map() &amp; friends</vt:lpstr>
      <vt:lpstr>Fitting multiple models</vt:lpstr>
      <vt:lpstr>PowerPoint Presentation</vt:lpstr>
      <vt:lpstr>PowerPoint Presentation</vt:lpstr>
      <vt:lpstr>Visualizing multiple models</vt:lpstr>
      <vt:lpstr>Visualizing coefficients</vt:lpstr>
      <vt:lpstr>Visualizing model fits</vt:lpstr>
      <vt:lpstr>Nice tables in R</vt:lpstr>
      <vt:lpstr>Tables in R: xtable</vt:lpstr>
      <vt:lpstr>Tables with {gt}</vt:lpstr>
      <vt:lpstr>{gt} workflow</vt:lpstr>
      <vt:lpstr>PowerPoint Presentation</vt:lpstr>
      <vt:lpstr>PowerPoint Presentation</vt:lpstr>
      <vt:lpstr>PowerPoint Presentation</vt:lpstr>
      <vt:lpstr>tinytable</vt:lpstr>
      <vt:lpstr>tinytable</vt:lpstr>
      <vt:lpstr>Writing &amp; publishing</vt:lpstr>
      <vt:lpstr>R Studio projects</vt:lpstr>
      <vt:lpstr>R Studio projects</vt:lpstr>
      <vt:lpstr>Organizing an R project</vt:lpstr>
      <vt:lpstr>Organizing an R project</vt:lpstr>
      <vt:lpstr>Organizing an R project</vt:lpstr>
      <vt:lpstr>Reproducible analysis &amp; reporting</vt:lpstr>
      <vt:lpstr>Output formats and templates</vt:lpstr>
      <vt:lpstr>Writing it up</vt:lpstr>
      <vt:lpstr>Writing it up</vt:lpstr>
      <vt:lpstr>Rmarkdown basics</vt:lpstr>
      <vt:lpstr>R code chunks</vt:lpstr>
      <vt:lpstr>PowerPoint Presentation</vt:lpstr>
      <vt:lpstr>R notebooks</vt:lpstr>
      <vt:lpstr>Posters with posterdown</vt:lpstr>
      <vt:lpstr>PowerPoint Presentation</vt:lpstr>
      <vt:lpstr>PowerPoint Presentation</vt:lpstr>
      <vt:lpstr>Summary</vt:lpstr>
      <vt:lpstr>ggplot extensions</vt:lpstr>
      <vt:lpstr>ggplot extensions - book</vt:lpstr>
      <vt:lpstr>ggplot extensions: GGally</vt:lpstr>
      <vt:lpstr>ggplot extensions: ggrepel</vt:lpstr>
      <vt:lpstr>ggplot extensions: gganimate</vt:lpstr>
      <vt:lpstr>ggpubr</vt:lpstr>
      <vt:lpstr>ggseg: plotting brain atlases</vt:lpstr>
      <vt:lpstr>ggthemes</vt:lpstr>
      <vt:lpstr>PowerPoint Presentation</vt:lpstr>
    </vt:vector>
  </TitlesOfParts>
  <Company>YORK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ggplot2-further</dc:title>
  <dc:creator>Michael Friendly</dc:creator>
  <cp:lastModifiedBy>Michael L Friendly</cp:lastModifiedBy>
  <cp:revision>233</cp:revision>
  <dcterms:created xsi:type="dcterms:W3CDTF">2017-10-14T20:35:56Z</dcterms:created>
  <dcterms:modified xsi:type="dcterms:W3CDTF">2025-03-07T01:27:53Z</dcterms:modified>
</cp:coreProperties>
</file>