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</p:sldMasterIdLst>
  <p:notesMasterIdLst>
    <p:notesMasterId r:id="rId24"/>
  </p:notesMasterIdLst>
  <p:sldIdLst>
    <p:sldId id="256" r:id="rId2"/>
    <p:sldId id="260" r:id="rId3"/>
    <p:sldId id="257" r:id="rId4"/>
    <p:sldId id="301" r:id="rId5"/>
    <p:sldId id="315" r:id="rId6"/>
    <p:sldId id="316" r:id="rId7"/>
    <p:sldId id="302" r:id="rId8"/>
    <p:sldId id="303" r:id="rId9"/>
    <p:sldId id="304" r:id="rId10"/>
    <p:sldId id="307" r:id="rId11"/>
    <p:sldId id="308" r:id="rId12"/>
    <p:sldId id="309" r:id="rId13"/>
    <p:sldId id="314" r:id="rId14"/>
    <p:sldId id="310" r:id="rId15"/>
    <p:sldId id="311" r:id="rId16"/>
    <p:sldId id="317" r:id="rId17"/>
    <p:sldId id="312" r:id="rId18"/>
    <p:sldId id="313" r:id="rId19"/>
    <p:sldId id="318" r:id="rId20"/>
    <p:sldId id="319" r:id="rId21"/>
    <p:sldId id="320" r:id="rId22"/>
    <p:sldId id="275" r:id="rId23"/>
  </p:sldIdLst>
  <p:sldSz cx="9144000" cy="5143500" type="screen16x9"/>
  <p:notesSz cx="6858000" cy="9144000"/>
  <p:embeddedFontLst>
    <p:embeddedFont>
      <p:font typeface="Anaheim" panose="02000503000000000000" pitchFamily="2" charset="77"/>
      <p:regular r:id="rId25"/>
    </p:embeddedFont>
    <p:embeddedFont>
      <p:font typeface="Overpass Mono" panose="020B0009030203020204" pitchFamily="49" charset="77"/>
      <p:regular r:id="rId26"/>
      <p:bold r:id="rId27"/>
    </p:embeddedFont>
    <p:embeddedFont>
      <p:font typeface="Roboto" panose="02000000000000000000" pitchFamily="2" charset="0"/>
      <p:regular r:id="rId28"/>
      <p:bold r:id="rId29"/>
      <p:italic r:id="rId30"/>
      <p:boldItalic r:id="rId31"/>
    </p:embeddedFont>
    <p:embeddedFont>
      <p:font typeface="Roboto Condensed Light" panose="020F0302020204030204" pitchFamily="34" charset="0"/>
      <p:regular r:id="rId32"/>
      <p: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CFBFBB-7451-4FAD-A3E4-DA0BE4BDACB6}">
  <a:tblStyle styleId="{D0CFBFBB-7451-4FAD-A3E4-DA0BE4BDAC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DBE7819-A0A0-4B2E-B740-DE9C252ECF7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7595"/>
  </p:normalViewPr>
  <p:slideViewPr>
    <p:cSldViewPr snapToGrid="0" snapToObjects="1">
      <p:cViewPr>
        <p:scale>
          <a:sx n="121" d="100"/>
          <a:sy n="121" d="100"/>
        </p:scale>
        <p:origin x="16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b3994a781_0_25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8b3994a781_0_25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7335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b3994a781_0_25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8b3994a781_0_25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8118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b3994a781_0_25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8b3994a781_0_25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4122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b3994a781_0_25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8b3994a781_0_25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2958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b3994a781_0_25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8b3994a781_0_25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44325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b3994a781_0_25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8b3994a781_0_25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94243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b3994a781_0_25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8b3994a781_0_25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261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b3994a781_0_25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8b3994a781_0_25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78007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b3994a781_0_25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8b3994a781_0_25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86538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b3994a781_0_25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8b3994a781_0_25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0332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8d4cbd36da_4_313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8d4cbd36da_4_313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b3994a781_0_25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8b3994a781_0_25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459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b3994a781_0_25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8b3994a781_0_25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96554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g8b3994a781_0_9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0" name="Google Shape;690;g8b3994a781_0_9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b3994a781_0_25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8b3994a781_0_25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b3994a781_0_25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8b3994a781_0_25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2969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b3994a781_0_25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8b3994a781_0_25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2176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b3994a781_0_25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8b3994a781_0_25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1559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b3994a781_0_25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8b3994a781_0_25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6593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b3994a781_0_25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8b3994a781_0_25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8514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b3994a781_0_255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8b3994a781_0_255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161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7362284" y="1723643"/>
            <a:ext cx="1781706" cy="3419867"/>
            <a:chOff x="7397009" y="1731193"/>
            <a:chExt cx="1781706" cy="3419867"/>
          </a:xfrm>
        </p:grpSpPr>
        <p:sp>
          <p:nvSpPr>
            <p:cNvPr id="10" name="Google Shape;10;p2"/>
            <p:cNvSpPr/>
            <p:nvPr/>
          </p:nvSpPr>
          <p:spPr>
            <a:xfrm>
              <a:off x="7858529" y="1731193"/>
              <a:ext cx="1320185" cy="132176"/>
            </a:xfrm>
            <a:custGeom>
              <a:avLst/>
              <a:gdLst/>
              <a:ahLst/>
              <a:cxnLst/>
              <a:rect l="l" t="t" r="r" b="b"/>
              <a:pathLst>
                <a:path w="19277" h="1930" extrusionOk="0">
                  <a:moveTo>
                    <a:pt x="1" y="1"/>
                  </a:moveTo>
                  <a:lnTo>
                    <a:pt x="1" y="1930"/>
                  </a:lnTo>
                  <a:lnTo>
                    <a:pt x="19277" y="1930"/>
                  </a:lnTo>
                  <a:lnTo>
                    <a:pt x="19277" y="1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7784360" y="1950550"/>
              <a:ext cx="865993" cy="132176"/>
            </a:xfrm>
            <a:custGeom>
              <a:avLst/>
              <a:gdLst/>
              <a:ahLst/>
              <a:cxnLst/>
              <a:rect l="l" t="t" r="r" b="b"/>
              <a:pathLst>
                <a:path w="12645" h="1930" extrusionOk="0">
                  <a:moveTo>
                    <a:pt x="0" y="1"/>
                  </a:moveTo>
                  <a:lnTo>
                    <a:pt x="0" y="1929"/>
                  </a:lnTo>
                  <a:lnTo>
                    <a:pt x="12645" y="1929"/>
                  </a:lnTo>
                  <a:lnTo>
                    <a:pt x="12645" y="1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8855808" y="1950550"/>
              <a:ext cx="322907" cy="132176"/>
            </a:xfrm>
            <a:custGeom>
              <a:avLst/>
              <a:gdLst/>
              <a:ahLst/>
              <a:cxnLst/>
              <a:rect l="l" t="t" r="r" b="b"/>
              <a:pathLst>
                <a:path w="4715" h="1930" extrusionOk="0">
                  <a:moveTo>
                    <a:pt x="0" y="1"/>
                  </a:moveTo>
                  <a:lnTo>
                    <a:pt x="0" y="1929"/>
                  </a:lnTo>
                  <a:lnTo>
                    <a:pt x="4715" y="1929"/>
                  </a:lnTo>
                  <a:lnTo>
                    <a:pt x="4715" y="1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445651" y="2169086"/>
              <a:ext cx="733063" cy="132998"/>
            </a:xfrm>
            <a:custGeom>
              <a:avLst/>
              <a:gdLst/>
              <a:ahLst/>
              <a:cxnLst/>
              <a:rect l="l" t="t" r="r" b="b"/>
              <a:pathLst>
                <a:path w="10704" h="1942" extrusionOk="0">
                  <a:moveTo>
                    <a:pt x="0" y="0"/>
                  </a:moveTo>
                  <a:lnTo>
                    <a:pt x="0" y="1941"/>
                  </a:lnTo>
                  <a:lnTo>
                    <a:pt x="10704" y="1941"/>
                  </a:lnTo>
                  <a:lnTo>
                    <a:pt x="10704" y="0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738356" y="2388443"/>
              <a:ext cx="440359" cy="132929"/>
            </a:xfrm>
            <a:custGeom>
              <a:avLst/>
              <a:gdLst/>
              <a:ahLst/>
              <a:cxnLst/>
              <a:rect l="l" t="t" r="r" b="b"/>
              <a:pathLst>
                <a:path w="6430" h="1941" extrusionOk="0">
                  <a:moveTo>
                    <a:pt x="1" y="0"/>
                  </a:moveTo>
                  <a:lnTo>
                    <a:pt x="1" y="1941"/>
                  </a:lnTo>
                  <a:lnTo>
                    <a:pt x="6430" y="1941"/>
                  </a:lnTo>
                  <a:lnTo>
                    <a:pt x="6430" y="0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990637" y="2388443"/>
              <a:ext cx="597737" cy="132929"/>
            </a:xfrm>
            <a:custGeom>
              <a:avLst/>
              <a:gdLst/>
              <a:ahLst/>
              <a:cxnLst/>
              <a:rect l="l" t="t" r="r" b="b"/>
              <a:pathLst>
                <a:path w="8728" h="1941" extrusionOk="0">
                  <a:moveTo>
                    <a:pt x="1" y="0"/>
                  </a:moveTo>
                  <a:lnTo>
                    <a:pt x="1" y="1941"/>
                  </a:lnTo>
                  <a:lnTo>
                    <a:pt x="8728" y="1941"/>
                  </a:lnTo>
                  <a:lnTo>
                    <a:pt x="8728" y="0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7683208" y="2607801"/>
              <a:ext cx="1495507" cy="132108"/>
            </a:xfrm>
            <a:custGeom>
              <a:avLst/>
              <a:gdLst/>
              <a:ahLst/>
              <a:cxnLst/>
              <a:rect l="l" t="t" r="r" b="b"/>
              <a:pathLst>
                <a:path w="21837" h="1929" extrusionOk="0">
                  <a:moveTo>
                    <a:pt x="1" y="0"/>
                  </a:moveTo>
                  <a:lnTo>
                    <a:pt x="1" y="1929"/>
                  </a:lnTo>
                  <a:lnTo>
                    <a:pt x="21837" y="1929"/>
                  </a:lnTo>
                  <a:lnTo>
                    <a:pt x="21837" y="0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298888" y="2827090"/>
              <a:ext cx="879827" cy="132176"/>
            </a:xfrm>
            <a:custGeom>
              <a:avLst/>
              <a:gdLst/>
              <a:ahLst/>
              <a:cxnLst/>
              <a:rect l="l" t="t" r="r" b="b"/>
              <a:pathLst>
                <a:path w="12847" h="1930" extrusionOk="0">
                  <a:moveTo>
                    <a:pt x="0" y="1"/>
                  </a:moveTo>
                  <a:lnTo>
                    <a:pt x="0" y="1930"/>
                  </a:lnTo>
                  <a:lnTo>
                    <a:pt x="12847" y="1930"/>
                  </a:lnTo>
                  <a:lnTo>
                    <a:pt x="12847" y="1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855808" y="3046447"/>
              <a:ext cx="322907" cy="132176"/>
            </a:xfrm>
            <a:custGeom>
              <a:avLst/>
              <a:gdLst/>
              <a:ahLst/>
              <a:cxnLst/>
              <a:rect l="l" t="t" r="r" b="b"/>
              <a:pathLst>
                <a:path w="4715" h="1930" extrusionOk="0">
                  <a:moveTo>
                    <a:pt x="0" y="1"/>
                  </a:moveTo>
                  <a:lnTo>
                    <a:pt x="0" y="1929"/>
                  </a:lnTo>
                  <a:lnTo>
                    <a:pt x="4715" y="1929"/>
                  </a:lnTo>
                  <a:lnTo>
                    <a:pt x="4715" y="1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784360" y="2169086"/>
              <a:ext cx="499050" cy="132998"/>
            </a:xfrm>
            <a:custGeom>
              <a:avLst/>
              <a:gdLst/>
              <a:ahLst/>
              <a:cxnLst/>
              <a:rect l="l" t="t" r="r" b="b"/>
              <a:pathLst>
                <a:path w="7287" h="1942" extrusionOk="0">
                  <a:moveTo>
                    <a:pt x="0" y="0"/>
                  </a:moveTo>
                  <a:lnTo>
                    <a:pt x="0" y="1941"/>
                  </a:lnTo>
                  <a:lnTo>
                    <a:pt x="7287" y="1941"/>
                  </a:lnTo>
                  <a:lnTo>
                    <a:pt x="7287" y="0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020017" y="4142344"/>
              <a:ext cx="322975" cy="132176"/>
            </a:xfrm>
            <a:custGeom>
              <a:avLst/>
              <a:gdLst/>
              <a:ahLst/>
              <a:cxnLst/>
              <a:rect l="l" t="t" r="r" b="b"/>
              <a:pathLst>
                <a:path w="4716" h="1930" extrusionOk="0">
                  <a:moveTo>
                    <a:pt x="0" y="1"/>
                  </a:moveTo>
                  <a:lnTo>
                    <a:pt x="0" y="1929"/>
                  </a:lnTo>
                  <a:lnTo>
                    <a:pt x="4715" y="1929"/>
                  </a:lnTo>
                  <a:lnTo>
                    <a:pt x="4715" y="1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521789" y="4142344"/>
              <a:ext cx="322153" cy="132176"/>
            </a:xfrm>
            <a:custGeom>
              <a:avLst/>
              <a:gdLst/>
              <a:ahLst/>
              <a:cxnLst/>
              <a:rect l="l" t="t" r="r" b="b"/>
              <a:pathLst>
                <a:path w="4704" h="1930" extrusionOk="0">
                  <a:moveTo>
                    <a:pt x="0" y="1"/>
                  </a:moveTo>
                  <a:lnTo>
                    <a:pt x="0" y="1929"/>
                  </a:lnTo>
                  <a:lnTo>
                    <a:pt x="4703" y="1929"/>
                  </a:lnTo>
                  <a:lnTo>
                    <a:pt x="4703" y="1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152056" y="3264983"/>
              <a:ext cx="1026659" cy="132998"/>
            </a:xfrm>
            <a:custGeom>
              <a:avLst/>
              <a:gdLst/>
              <a:ahLst/>
              <a:cxnLst/>
              <a:rect l="l" t="t" r="r" b="b"/>
              <a:pathLst>
                <a:path w="14991" h="1942" extrusionOk="0">
                  <a:moveTo>
                    <a:pt x="1" y="0"/>
                  </a:moveTo>
                  <a:lnTo>
                    <a:pt x="1" y="1941"/>
                  </a:lnTo>
                  <a:lnTo>
                    <a:pt x="14991" y="1941"/>
                  </a:lnTo>
                  <a:lnTo>
                    <a:pt x="14991" y="0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784360" y="3484340"/>
              <a:ext cx="807301" cy="132929"/>
            </a:xfrm>
            <a:custGeom>
              <a:avLst/>
              <a:gdLst/>
              <a:ahLst/>
              <a:cxnLst/>
              <a:rect l="l" t="t" r="r" b="b"/>
              <a:pathLst>
                <a:path w="11788" h="1941" extrusionOk="0">
                  <a:moveTo>
                    <a:pt x="0" y="0"/>
                  </a:moveTo>
                  <a:lnTo>
                    <a:pt x="0" y="1941"/>
                  </a:lnTo>
                  <a:lnTo>
                    <a:pt x="11787" y="1941"/>
                  </a:lnTo>
                  <a:lnTo>
                    <a:pt x="11787" y="0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738356" y="3484340"/>
              <a:ext cx="440359" cy="132929"/>
            </a:xfrm>
            <a:custGeom>
              <a:avLst/>
              <a:gdLst/>
              <a:ahLst/>
              <a:cxnLst/>
              <a:rect l="l" t="t" r="r" b="b"/>
              <a:pathLst>
                <a:path w="6430" h="1941" extrusionOk="0">
                  <a:moveTo>
                    <a:pt x="1" y="0"/>
                  </a:moveTo>
                  <a:lnTo>
                    <a:pt x="1" y="1941"/>
                  </a:lnTo>
                  <a:lnTo>
                    <a:pt x="6430" y="1941"/>
                  </a:lnTo>
                  <a:lnTo>
                    <a:pt x="6430" y="0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7931945" y="3046447"/>
              <a:ext cx="733063" cy="132176"/>
            </a:xfrm>
            <a:custGeom>
              <a:avLst/>
              <a:gdLst/>
              <a:ahLst/>
              <a:cxnLst/>
              <a:rect l="l" t="t" r="r" b="b"/>
              <a:pathLst>
                <a:path w="10704" h="1930" extrusionOk="0">
                  <a:moveTo>
                    <a:pt x="0" y="1"/>
                  </a:moveTo>
                  <a:lnTo>
                    <a:pt x="0" y="1929"/>
                  </a:lnTo>
                  <a:lnTo>
                    <a:pt x="10704" y="1929"/>
                  </a:lnTo>
                  <a:lnTo>
                    <a:pt x="10704" y="1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445651" y="3703698"/>
              <a:ext cx="733063" cy="132108"/>
            </a:xfrm>
            <a:custGeom>
              <a:avLst/>
              <a:gdLst/>
              <a:ahLst/>
              <a:cxnLst/>
              <a:rect l="l" t="t" r="r" b="b"/>
              <a:pathLst>
                <a:path w="10704" h="1929" extrusionOk="0">
                  <a:moveTo>
                    <a:pt x="0" y="0"/>
                  </a:moveTo>
                  <a:lnTo>
                    <a:pt x="0" y="1929"/>
                  </a:lnTo>
                  <a:lnTo>
                    <a:pt x="10704" y="1929"/>
                  </a:lnTo>
                  <a:lnTo>
                    <a:pt x="10704" y="0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855808" y="3922987"/>
              <a:ext cx="322907" cy="132176"/>
            </a:xfrm>
            <a:custGeom>
              <a:avLst/>
              <a:gdLst/>
              <a:ahLst/>
              <a:cxnLst/>
              <a:rect l="l" t="t" r="r" b="b"/>
              <a:pathLst>
                <a:path w="4715" h="1930" extrusionOk="0">
                  <a:moveTo>
                    <a:pt x="0" y="1"/>
                  </a:moveTo>
                  <a:lnTo>
                    <a:pt x="0" y="1930"/>
                  </a:lnTo>
                  <a:lnTo>
                    <a:pt x="4715" y="1930"/>
                  </a:lnTo>
                  <a:lnTo>
                    <a:pt x="4715" y="1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990637" y="3703698"/>
              <a:ext cx="322975" cy="132108"/>
            </a:xfrm>
            <a:custGeom>
              <a:avLst/>
              <a:gdLst/>
              <a:ahLst/>
              <a:cxnLst/>
              <a:rect l="l" t="t" r="r" b="b"/>
              <a:pathLst>
                <a:path w="4716" h="1929" extrusionOk="0">
                  <a:moveTo>
                    <a:pt x="1" y="0"/>
                  </a:moveTo>
                  <a:lnTo>
                    <a:pt x="1" y="1929"/>
                  </a:lnTo>
                  <a:lnTo>
                    <a:pt x="4715" y="1929"/>
                  </a:lnTo>
                  <a:lnTo>
                    <a:pt x="4715" y="0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445651" y="4142344"/>
              <a:ext cx="733063" cy="132176"/>
            </a:xfrm>
            <a:custGeom>
              <a:avLst/>
              <a:gdLst/>
              <a:ahLst/>
              <a:cxnLst/>
              <a:rect l="l" t="t" r="r" b="b"/>
              <a:pathLst>
                <a:path w="10704" h="1930" extrusionOk="0">
                  <a:moveTo>
                    <a:pt x="0" y="1"/>
                  </a:moveTo>
                  <a:lnTo>
                    <a:pt x="0" y="1929"/>
                  </a:lnTo>
                  <a:lnTo>
                    <a:pt x="10704" y="1929"/>
                  </a:lnTo>
                  <a:lnTo>
                    <a:pt x="10704" y="1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858529" y="3922987"/>
              <a:ext cx="862774" cy="132176"/>
            </a:xfrm>
            <a:custGeom>
              <a:avLst/>
              <a:gdLst/>
              <a:ahLst/>
              <a:cxnLst/>
              <a:rect l="l" t="t" r="r" b="b"/>
              <a:pathLst>
                <a:path w="12598" h="1930" extrusionOk="0">
                  <a:moveTo>
                    <a:pt x="1" y="1"/>
                  </a:moveTo>
                  <a:lnTo>
                    <a:pt x="1" y="1930"/>
                  </a:lnTo>
                  <a:lnTo>
                    <a:pt x="12598" y="1930"/>
                  </a:lnTo>
                  <a:lnTo>
                    <a:pt x="12598" y="1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683208" y="4361702"/>
              <a:ext cx="1495507" cy="132176"/>
            </a:xfrm>
            <a:custGeom>
              <a:avLst/>
              <a:gdLst/>
              <a:ahLst/>
              <a:cxnLst/>
              <a:rect l="l" t="t" r="r" b="b"/>
              <a:pathLst>
                <a:path w="21837" h="1930" extrusionOk="0">
                  <a:moveTo>
                    <a:pt x="1" y="0"/>
                  </a:moveTo>
                  <a:lnTo>
                    <a:pt x="1" y="1929"/>
                  </a:lnTo>
                  <a:lnTo>
                    <a:pt x="21837" y="1929"/>
                  </a:lnTo>
                  <a:lnTo>
                    <a:pt x="21837" y="0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767736" y="4580237"/>
              <a:ext cx="410978" cy="132929"/>
            </a:xfrm>
            <a:custGeom>
              <a:avLst/>
              <a:gdLst/>
              <a:ahLst/>
              <a:cxnLst/>
              <a:rect l="l" t="t" r="r" b="b"/>
              <a:pathLst>
                <a:path w="6001" h="1941" extrusionOk="0">
                  <a:moveTo>
                    <a:pt x="0" y="0"/>
                  </a:moveTo>
                  <a:lnTo>
                    <a:pt x="0" y="1941"/>
                  </a:lnTo>
                  <a:lnTo>
                    <a:pt x="6001" y="1941"/>
                  </a:lnTo>
                  <a:lnTo>
                    <a:pt x="6001" y="0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814494" y="4580237"/>
              <a:ext cx="773880" cy="132929"/>
            </a:xfrm>
            <a:custGeom>
              <a:avLst/>
              <a:gdLst/>
              <a:ahLst/>
              <a:cxnLst/>
              <a:rect l="l" t="t" r="r" b="b"/>
              <a:pathLst>
                <a:path w="11300" h="1941" extrusionOk="0">
                  <a:moveTo>
                    <a:pt x="1" y="0"/>
                  </a:moveTo>
                  <a:lnTo>
                    <a:pt x="1" y="1941"/>
                  </a:lnTo>
                  <a:lnTo>
                    <a:pt x="11300" y="1941"/>
                  </a:lnTo>
                  <a:lnTo>
                    <a:pt x="11300" y="0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7397009" y="4799526"/>
              <a:ext cx="833394" cy="132998"/>
            </a:xfrm>
            <a:custGeom>
              <a:avLst/>
              <a:gdLst/>
              <a:ahLst/>
              <a:cxnLst/>
              <a:rect l="l" t="t" r="r" b="b"/>
              <a:pathLst>
                <a:path w="12169" h="1942" extrusionOk="0">
                  <a:moveTo>
                    <a:pt x="1" y="1"/>
                  </a:moveTo>
                  <a:lnTo>
                    <a:pt x="1" y="1942"/>
                  </a:lnTo>
                  <a:lnTo>
                    <a:pt x="12169" y="1942"/>
                  </a:lnTo>
                  <a:lnTo>
                    <a:pt x="12169" y="1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82851" y="4799526"/>
              <a:ext cx="795864" cy="132998"/>
            </a:xfrm>
            <a:custGeom>
              <a:avLst/>
              <a:gdLst/>
              <a:ahLst/>
              <a:cxnLst/>
              <a:rect l="l" t="t" r="r" b="b"/>
              <a:pathLst>
                <a:path w="11621" h="1942" extrusionOk="0">
                  <a:moveTo>
                    <a:pt x="0" y="1"/>
                  </a:moveTo>
                  <a:lnTo>
                    <a:pt x="0" y="1942"/>
                  </a:lnTo>
                  <a:lnTo>
                    <a:pt x="11621" y="1942"/>
                  </a:lnTo>
                  <a:lnTo>
                    <a:pt x="11621" y="1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064053" y="5018884"/>
              <a:ext cx="1114662" cy="132176"/>
            </a:xfrm>
            <a:custGeom>
              <a:avLst/>
              <a:gdLst/>
              <a:ahLst/>
              <a:cxnLst/>
              <a:rect l="l" t="t" r="r" b="b"/>
              <a:pathLst>
                <a:path w="16276" h="1930" extrusionOk="0">
                  <a:moveTo>
                    <a:pt x="0" y="1"/>
                  </a:moveTo>
                  <a:lnTo>
                    <a:pt x="0" y="1930"/>
                  </a:lnTo>
                  <a:lnTo>
                    <a:pt x="16276" y="1930"/>
                  </a:lnTo>
                  <a:lnTo>
                    <a:pt x="16276" y="1"/>
                  </a:lnTo>
                  <a:close/>
                </a:path>
              </a:pathLst>
            </a:custGeom>
            <a:solidFill>
              <a:srgbClr val="FFFFFF">
                <a:alpha val="62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" name="Google Shape;37;p2"/>
          <p:cNvSpPr/>
          <p:nvPr/>
        </p:nvSpPr>
        <p:spPr>
          <a:xfrm>
            <a:off x="1962382" y="0"/>
            <a:ext cx="2721868" cy="387420"/>
          </a:xfrm>
          <a:custGeom>
            <a:avLst/>
            <a:gdLst/>
            <a:ahLst/>
            <a:cxnLst/>
            <a:rect l="l" t="t" r="r" b="b"/>
            <a:pathLst>
              <a:path w="39744" h="5657" extrusionOk="0">
                <a:moveTo>
                  <a:pt x="1" y="1"/>
                </a:moveTo>
                <a:lnTo>
                  <a:pt x="1" y="5656"/>
                </a:lnTo>
                <a:lnTo>
                  <a:pt x="39744" y="5656"/>
                </a:lnTo>
                <a:lnTo>
                  <a:pt x="3974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873813" y="0"/>
            <a:ext cx="664647" cy="387420"/>
          </a:xfrm>
          <a:custGeom>
            <a:avLst/>
            <a:gdLst/>
            <a:ahLst/>
            <a:cxnLst/>
            <a:rect l="l" t="t" r="r" b="b"/>
            <a:pathLst>
              <a:path w="9705" h="5657" extrusionOk="0">
                <a:moveTo>
                  <a:pt x="1" y="1"/>
                </a:moveTo>
                <a:lnTo>
                  <a:pt x="1" y="5656"/>
                </a:lnTo>
                <a:lnTo>
                  <a:pt x="9704" y="5656"/>
                </a:lnTo>
                <a:lnTo>
                  <a:pt x="9704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1049134" y="938616"/>
            <a:ext cx="212098" cy="385776"/>
          </a:xfrm>
          <a:custGeom>
            <a:avLst/>
            <a:gdLst/>
            <a:ahLst/>
            <a:cxnLst/>
            <a:rect l="l" t="t" r="r" b="b"/>
            <a:pathLst>
              <a:path w="3097" h="5633" extrusionOk="0">
                <a:moveTo>
                  <a:pt x="2239" y="1"/>
                </a:moveTo>
                <a:lnTo>
                  <a:pt x="1" y="5275"/>
                </a:lnTo>
                <a:lnTo>
                  <a:pt x="846" y="5633"/>
                </a:lnTo>
                <a:lnTo>
                  <a:pt x="3096" y="370"/>
                </a:lnTo>
                <a:lnTo>
                  <a:pt x="2239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873813" y="1008745"/>
            <a:ext cx="167240" cy="245519"/>
          </a:xfrm>
          <a:custGeom>
            <a:avLst/>
            <a:gdLst/>
            <a:ahLst/>
            <a:cxnLst/>
            <a:rect l="l" t="t" r="r" b="b"/>
            <a:pathLst>
              <a:path w="2442" h="3585" extrusionOk="0">
                <a:moveTo>
                  <a:pt x="1787" y="1"/>
                </a:moveTo>
                <a:lnTo>
                  <a:pt x="1" y="1787"/>
                </a:lnTo>
                <a:lnTo>
                  <a:pt x="1787" y="3585"/>
                </a:lnTo>
                <a:lnTo>
                  <a:pt x="2442" y="2930"/>
                </a:lnTo>
                <a:lnTo>
                  <a:pt x="1299" y="1787"/>
                </a:lnTo>
                <a:lnTo>
                  <a:pt x="2442" y="656"/>
                </a:lnTo>
                <a:lnTo>
                  <a:pt x="1787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1268492" y="1008745"/>
            <a:ext cx="168062" cy="245519"/>
          </a:xfrm>
          <a:custGeom>
            <a:avLst/>
            <a:gdLst/>
            <a:ahLst/>
            <a:cxnLst/>
            <a:rect l="l" t="t" r="r" b="b"/>
            <a:pathLst>
              <a:path w="2454" h="3585" extrusionOk="0">
                <a:moveTo>
                  <a:pt x="655" y="1"/>
                </a:moveTo>
                <a:lnTo>
                  <a:pt x="0" y="656"/>
                </a:lnTo>
                <a:lnTo>
                  <a:pt x="1143" y="1787"/>
                </a:lnTo>
                <a:lnTo>
                  <a:pt x="0" y="2930"/>
                </a:lnTo>
                <a:lnTo>
                  <a:pt x="655" y="3585"/>
                </a:lnTo>
                <a:lnTo>
                  <a:pt x="2453" y="1787"/>
                </a:lnTo>
                <a:lnTo>
                  <a:pt x="65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>
            <a:off x="3516020" y="4983597"/>
            <a:ext cx="1054395" cy="159912"/>
          </a:xfrm>
          <a:custGeom>
            <a:avLst/>
            <a:gdLst/>
            <a:ahLst/>
            <a:cxnLst/>
            <a:rect l="l" t="t" r="r" b="b"/>
            <a:pathLst>
              <a:path w="15396" h="2335" extrusionOk="0">
                <a:moveTo>
                  <a:pt x="1" y="1"/>
                </a:moveTo>
                <a:lnTo>
                  <a:pt x="1" y="2335"/>
                </a:lnTo>
                <a:lnTo>
                  <a:pt x="15395" y="2335"/>
                </a:lnTo>
                <a:lnTo>
                  <a:pt x="1539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>
            <a:off x="1160341" y="4983597"/>
            <a:ext cx="2152689" cy="159912"/>
          </a:xfrm>
          <a:custGeom>
            <a:avLst/>
            <a:gdLst/>
            <a:ahLst/>
            <a:cxnLst/>
            <a:rect l="l" t="t" r="r" b="b"/>
            <a:pathLst>
              <a:path w="31433" h="2335" extrusionOk="0">
                <a:moveTo>
                  <a:pt x="0" y="1"/>
                </a:moveTo>
                <a:lnTo>
                  <a:pt x="0" y="2335"/>
                </a:lnTo>
                <a:lnTo>
                  <a:pt x="31433" y="2335"/>
                </a:lnTo>
                <a:lnTo>
                  <a:pt x="31433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>
            <a:off x="1805333" y="4452017"/>
            <a:ext cx="3750923" cy="160666"/>
          </a:xfrm>
          <a:custGeom>
            <a:avLst/>
            <a:gdLst/>
            <a:ahLst/>
            <a:cxnLst/>
            <a:rect l="l" t="t" r="r" b="b"/>
            <a:pathLst>
              <a:path w="54770" h="2346" extrusionOk="0">
                <a:moveTo>
                  <a:pt x="0" y="0"/>
                </a:moveTo>
                <a:lnTo>
                  <a:pt x="0" y="2346"/>
                </a:lnTo>
                <a:lnTo>
                  <a:pt x="54769" y="2346"/>
                </a:lnTo>
                <a:lnTo>
                  <a:pt x="5476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"/>
          <p:cNvSpPr/>
          <p:nvPr/>
        </p:nvSpPr>
        <p:spPr>
          <a:xfrm>
            <a:off x="0" y="4452017"/>
            <a:ext cx="1490645" cy="160666"/>
          </a:xfrm>
          <a:custGeom>
            <a:avLst/>
            <a:gdLst/>
            <a:ahLst/>
            <a:cxnLst/>
            <a:rect l="l" t="t" r="r" b="b"/>
            <a:pathLst>
              <a:path w="21766" h="2346" extrusionOk="0">
                <a:moveTo>
                  <a:pt x="1" y="0"/>
                </a:moveTo>
                <a:lnTo>
                  <a:pt x="1" y="2346"/>
                </a:lnTo>
                <a:lnTo>
                  <a:pt x="21765" y="2346"/>
                </a:lnTo>
                <a:lnTo>
                  <a:pt x="2176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2"/>
          <p:cNvSpPr/>
          <p:nvPr/>
        </p:nvSpPr>
        <p:spPr>
          <a:xfrm>
            <a:off x="596093" y="4717807"/>
            <a:ext cx="3218453" cy="160734"/>
          </a:xfrm>
          <a:custGeom>
            <a:avLst/>
            <a:gdLst/>
            <a:ahLst/>
            <a:cxnLst/>
            <a:rect l="l" t="t" r="r" b="b"/>
            <a:pathLst>
              <a:path w="46995" h="2347" extrusionOk="0">
                <a:moveTo>
                  <a:pt x="0" y="1"/>
                </a:moveTo>
                <a:lnTo>
                  <a:pt x="0" y="2346"/>
                </a:lnTo>
                <a:lnTo>
                  <a:pt x="46994" y="2346"/>
                </a:lnTo>
                <a:lnTo>
                  <a:pt x="4699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2"/>
          <p:cNvSpPr/>
          <p:nvPr/>
        </p:nvSpPr>
        <p:spPr>
          <a:xfrm>
            <a:off x="0" y="4717807"/>
            <a:ext cx="364546" cy="160734"/>
          </a:xfrm>
          <a:custGeom>
            <a:avLst/>
            <a:gdLst/>
            <a:ahLst/>
            <a:cxnLst/>
            <a:rect l="l" t="t" r="r" b="b"/>
            <a:pathLst>
              <a:path w="5323" h="2347" extrusionOk="0">
                <a:moveTo>
                  <a:pt x="1" y="1"/>
                </a:moveTo>
                <a:lnTo>
                  <a:pt x="1" y="2346"/>
                </a:lnTo>
                <a:lnTo>
                  <a:pt x="5323" y="2346"/>
                </a:lnTo>
                <a:lnTo>
                  <a:pt x="5323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2"/>
          <p:cNvSpPr/>
          <p:nvPr/>
        </p:nvSpPr>
        <p:spPr>
          <a:xfrm>
            <a:off x="0" y="4983597"/>
            <a:ext cx="828532" cy="159912"/>
          </a:xfrm>
          <a:custGeom>
            <a:avLst/>
            <a:gdLst/>
            <a:ahLst/>
            <a:cxnLst/>
            <a:rect l="l" t="t" r="r" b="b"/>
            <a:pathLst>
              <a:path w="12098" h="2335" extrusionOk="0">
                <a:moveTo>
                  <a:pt x="1" y="1"/>
                </a:moveTo>
                <a:lnTo>
                  <a:pt x="1" y="2335"/>
                </a:lnTo>
                <a:lnTo>
                  <a:pt x="12098" y="2335"/>
                </a:lnTo>
                <a:lnTo>
                  <a:pt x="1209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ctrTitle"/>
          </p:nvPr>
        </p:nvSpPr>
        <p:spPr>
          <a:xfrm>
            <a:off x="718575" y="1369045"/>
            <a:ext cx="8520600" cy="1910400"/>
          </a:xfrm>
          <a:prstGeom prst="rect">
            <a:avLst/>
          </a:prstGeom>
        </p:spPr>
        <p:txBody>
          <a:bodyPr spcFirstLastPara="1" wrap="square" lIns="91425" tIns="91425" rIns="91425" bIns="0" anchor="b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ubTitle" idx="1"/>
          </p:nvPr>
        </p:nvSpPr>
        <p:spPr>
          <a:xfrm>
            <a:off x="769050" y="3396100"/>
            <a:ext cx="8520600" cy="7926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"/>
          <p:cNvSpPr txBox="1">
            <a:spLocks noGrp="1"/>
          </p:cNvSpPr>
          <p:nvPr>
            <p:ph type="title"/>
          </p:nvPr>
        </p:nvSpPr>
        <p:spPr>
          <a:xfrm>
            <a:off x="1278050" y="343200"/>
            <a:ext cx="6588000" cy="66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dea principal">
  <p:cSld name="MAIN_POINT_1">
    <p:bg>
      <p:bgPr>
        <a:solidFill>
          <a:schemeClr val="dk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"/>
          <p:cNvSpPr/>
          <p:nvPr/>
        </p:nvSpPr>
        <p:spPr>
          <a:xfrm flipH="1">
            <a:off x="27" y="323033"/>
            <a:ext cx="1183740" cy="355315"/>
          </a:xfrm>
          <a:custGeom>
            <a:avLst/>
            <a:gdLst/>
            <a:ahLst/>
            <a:cxnLst/>
            <a:rect l="l" t="t" r="r" b="b"/>
            <a:pathLst>
              <a:path w="9205" h="2763" extrusionOk="0">
                <a:moveTo>
                  <a:pt x="1" y="0"/>
                </a:moveTo>
                <a:lnTo>
                  <a:pt x="1" y="2762"/>
                </a:lnTo>
                <a:lnTo>
                  <a:pt x="9204" y="2762"/>
                </a:lnTo>
                <a:lnTo>
                  <a:pt x="9204" y="0"/>
                </a:lnTo>
                <a:close/>
              </a:path>
            </a:pathLst>
          </a:custGeom>
          <a:solidFill>
            <a:srgbClr val="FFFFFF">
              <a:alpha val="62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9"/>
          <p:cNvSpPr/>
          <p:nvPr/>
        </p:nvSpPr>
        <p:spPr>
          <a:xfrm flipH="1">
            <a:off x="3" y="912525"/>
            <a:ext cx="3076570" cy="355301"/>
          </a:xfrm>
          <a:custGeom>
            <a:avLst/>
            <a:gdLst/>
            <a:ahLst/>
            <a:cxnLst/>
            <a:rect l="l" t="t" r="r" b="b"/>
            <a:pathLst>
              <a:path w="15325" h="2763" extrusionOk="0">
                <a:moveTo>
                  <a:pt x="1" y="0"/>
                </a:moveTo>
                <a:lnTo>
                  <a:pt x="1" y="2762"/>
                </a:lnTo>
                <a:lnTo>
                  <a:pt x="15324" y="2762"/>
                </a:lnTo>
                <a:lnTo>
                  <a:pt x="15324" y="0"/>
                </a:lnTo>
                <a:close/>
              </a:path>
            </a:pathLst>
          </a:custGeom>
          <a:solidFill>
            <a:srgbClr val="FFFFFF">
              <a:alpha val="19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9"/>
          <p:cNvSpPr/>
          <p:nvPr/>
        </p:nvSpPr>
        <p:spPr>
          <a:xfrm flipH="1">
            <a:off x="-4" y="2089950"/>
            <a:ext cx="1766704" cy="356851"/>
          </a:xfrm>
          <a:custGeom>
            <a:avLst/>
            <a:gdLst/>
            <a:ahLst/>
            <a:cxnLst/>
            <a:rect l="l" t="t" r="r" b="b"/>
            <a:pathLst>
              <a:path w="15325" h="2775" extrusionOk="0">
                <a:moveTo>
                  <a:pt x="1" y="0"/>
                </a:moveTo>
                <a:lnTo>
                  <a:pt x="1" y="2774"/>
                </a:lnTo>
                <a:lnTo>
                  <a:pt x="15324" y="2774"/>
                </a:lnTo>
                <a:lnTo>
                  <a:pt x="15324" y="0"/>
                </a:lnTo>
                <a:close/>
              </a:path>
            </a:pathLst>
          </a:custGeom>
          <a:solidFill>
            <a:srgbClr val="FFFFFF">
              <a:alpha val="1254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9"/>
          <p:cNvSpPr/>
          <p:nvPr/>
        </p:nvSpPr>
        <p:spPr>
          <a:xfrm flipH="1">
            <a:off x="6715125" y="2089950"/>
            <a:ext cx="2071751" cy="356851"/>
          </a:xfrm>
          <a:custGeom>
            <a:avLst/>
            <a:gdLst/>
            <a:ahLst/>
            <a:cxnLst/>
            <a:rect l="l" t="t" r="r" b="b"/>
            <a:pathLst>
              <a:path w="4300" h="2775" extrusionOk="0">
                <a:moveTo>
                  <a:pt x="1" y="0"/>
                </a:moveTo>
                <a:lnTo>
                  <a:pt x="1" y="2774"/>
                </a:lnTo>
                <a:lnTo>
                  <a:pt x="4299" y="2774"/>
                </a:lnTo>
                <a:lnTo>
                  <a:pt x="4299" y="0"/>
                </a:lnTo>
                <a:close/>
              </a:path>
            </a:pathLst>
          </a:custGeom>
          <a:solidFill>
            <a:srgbClr val="FFFFFF">
              <a:alpha val="19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9"/>
          <p:cNvSpPr/>
          <p:nvPr/>
        </p:nvSpPr>
        <p:spPr>
          <a:xfrm flipH="1">
            <a:off x="1229469" y="1500450"/>
            <a:ext cx="1104154" cy="356872"/>
          </a:xfrm>
          <a:custGeom>
            <a:avLst/>
            <a:gdLst/>
            <a:ahLst/>
            <a:cxnLst/>
            <a:rect l="l" t="t" r="r" b="b"/>
            <a:pathLst>
              <a:path w="18027" h="2775" extrusionOk="0">
                <a:moveTo>
                  <a:pt x="0" y="0"/>
                </a:moveTo>
                <a:lnTo>
                  <a:pt x="0" y="2774"/>
                </a:lnTo>
                <a:lnTo>
                  <a:pt x="18026" y="2774"/>
                </a:lnTo>
                <a:lnTo>
                  <a:pt x="18026" y="0"/>
                </a:lnTo>
                <a:close/>
              </a:path>
            </a:pathLst>
          </a:custGeom>
          <a:solidFill>
            <a:srgbClr val="FFFFFF">
              <a:alpha val="62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9"/>
          <p:cNvSpPr/>
          <p:nvPr/>
        </p:nvSpPr>
        <p:spPr>
          <a:xfrm flipH="1">
            <a:off x="66" y="2679300"/>
            <a:ext cx="2247805" cy="355450"/>
          </a:xfrm>
          <a:custGeom>
            <a:avLst/>
            <a:gdLst/>
            <a:ahLst/>
            <a:cxnLst/>
            <a:rect l="l" t="t" r="r" b="b"/>
            <a:pathLst>
              <a:path w="12872" h="2764" extrusionOk="0">
                <a:moveTo>
                  <a:pt x="1" y="1"/>
                </a:moveTo>
                <a:lnTo>
                  <a:pt x="1" y="2763"/>
                </a:lnTo>
                <a:lnTo>
                  <a:pt x="12871" y="2763"/>
                </a:lnTo>
                <a:lnTo>
                  <a:pt x="12871" y="1"/>
                </a:lnTo>
                <a:close/>
              </a:path>
            </a:pathLst>
          </a:custGeom>
          <a:solidFill>
            <a:srgbClr val="FFFFFF">
              <a:alpha val="62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9"/>
          <p:cNvSpPr/>
          <p:nvPr/>
        </p:nvSpPr>
        <p:spPr>
          <a:xfrm flipH="1">
            <a:off x="23" y="1500450"/>
            <a:ext cx="1038298" cy="356872"/>
          </a:xfrm>
          <a:custGeom>
            <a:avLst/>
            <a:gdLst/>
            <a:ahLst/>
            <a:cxnLst/>
            <a:rect l="l" t="t" r="r" b="b"/>
            <a:pathLst>
              <a:path w="2882" h="2775" extrusionOk="0">
                <a:moveTo>
                  <a:pt x="1" y="0"/>
                </a:moveTo>
                <a:lnTo>
                  <a:pt x="1" y="2774"/>
                </a:lnTo>
                <a:lnTo>
                  <a:pt x="2882" y="2774"/>
                </a:lnTo>
                <a:lnTo>
                  <a:pt x="288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9"/>
          <p:cNvSpPr/>
          <p:nvPr/>
        </p:nvSpPr>
        <p:spPr>
          <a:xfrm flipH="1">
            <a:off x="29" y="3268778"/>
            <a:ext cx="1104138" cy="355443"/>
          </a:xfrm>
          <a:custGeom>
            <a:avLst/>
            <a:gdLst/>
            <a:ahLst/>
            <a:cxnLst/>
            <a:rect l="l" t="t" r="r" b="b"/>
            <a:pathLst>
              <a:path w="8586" h="2764" extrusionOk="0">
                <a:moveTo>
                  <a:pt x="1" y="1"/>
                </a:moveTo>
                <a:lnTo>
                  <a:pt x="1" y="2763"/>
                </a:lnTo>
                <a:lnTo>
                  <a:pt x="8585" y="2763"/>
                </a:lnTo>
                <a:lnTo>
                  <a:pt x="8585" y="1"/>
                </a:lnTo>
                <a:close/>
              </a:path>
            </a:pathLst>
          </a:custGeom>
          <a:solidFill>
            <a:srgbClr val="FFFFFF">
              <a:alpha val="19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9"/>
          <p:cNvSpPr/>
          <p:nvPr/>
        </p:nvSpPr>
        <p:spPr>
          <a:xfrm flipH="1">
            <a:off x="1299941" y="3268775"/>
            <a:ext cx="490759" cy="355450"/>
          </a:xfrm>
          <a:custGeom>
            <a:avLst/>
            <a:gdLst/>
            <a:ahLst/>
            <a:cxnLst/>
            <a:rect l="l" t="t" r="r" b="b"/>
            <a:pathLst>
              <a:path w="18396" h="2764" extrusionOk="0">
                <a:moveTo>
                  <a:pt x="1" y="1"/>
                </a:moveTo>
                <a:lnTo>
                  <a:pt x="1" y="2763"/>
                </a:lnTo>
                <a:lnTo>
                  <a:pt x="18396" y="2763"/>
                </a:lnTo>
                <a:lnTo>
                  <a:pt x="18396" y="1"/>
                </a:lnTo>
                <a:close/>
              </a:path>
            </a:pathLst>
          </a:custGeom>
          <a:solidFill>
            <a:srgbClr val="FFFFFF">
              <a:alpha val="62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9"/>
          <p:cNvSpPr/>
          <p:nvPr/>
        </p:nvSpPr>
        <p:spPr>
          <a:xfrm flipH="1">
            <a:off x="13" y="3858250"/>
            <a:ext cx="1457311" cy="355322"/>
          </a:xfrm>
          <a:custGeom>
            <a:avLst/>
            <a:gdLst/>
            <a:ahLst/>
            <a:cxnLst/>
            <a:rect l="l" t="t" r="r" b="b"/>
            <a:pathLst>
              <a:path w="12348" h="2763" extrusionOk="0">
                <a:moveTo>
                  <a:pt x="0" y="1"/>
                </a:moveTo>
                <a:lnTo>
                  <a:pt x="0" y="2763"/>
                </a:lnTo>
                <a:lnTo>
                  <a:pt x="12347" y="2763"/>
                </a:lnTo>
                <a:lnTo>
                  <a:pt x="12347" y="1"/>
                </a:lnTo>
                <a:close/>
              </a:path>
            </a:pathLst>
          </a:custGeom>
          <a:solidFill>
            <a:srgbClr val="FFFFFF">
              <a:alpha val="62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9"/>
          <p:cNvSpPr/>
          <p:nvPr/>
        </p:nvSpPr>
        <p:spPr>
          <a:xfrm flipH="1">
            <a:off x="7377202" y="3858250"/>
            <a:ext cx="1766704" cy="355322"/>
          </a:xfrm>
          <a:custGeom>
            <a:avLst/>
            <a:gdLst/>
            <a:ahLst/>
            <a:cxnLst/>
            <a:rect l="l" t="t" r="r" b="b"/>
            <a:pathLst>
              <a:path w="15325" h="2763" extrusionOk="0">
                <a:moveTo>
                  <a:pt x="1" y="1"/>
                </a:moveTo>
                <a:lnTo>
                  <a:pt x="1" y="2763"/>
                </a:lnTo>
                <a:lnTo>
                  <a:pt x="15324" y="2763"/>
                </a:lnTo>
                <a:lnTo>
                  <a:pt x="15324" y="1"/>
                </a:lnTo>
                <a:close/>
              </a:path>
            </a:pathLst>
          </a:custGeom>
          <a:solidFill>
            <a:srgbClr val="FFFFFF">
              <a:alpha val="62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9"/>
          <p:cNvSpPr/>
          <p:nvPr/>
        </p:nvSpPr>
        <p:spPr>
          <a:xfrm flipH="1">
            <a:off x="7488607" y="2679300"/>
            <a:ext cx="1655292" cy="355450"/>
          </a:xfrm>
          <a:custGeom>
            <a:avLst/>
            <a:gdLst/>
            <a:ahLst/>
            <a:cxnLst/>
            <a:rect l="l" t="t" r="r" b="b"/>
            <a:pathLst>
              <a:path w="15325" h="2764" extrusionOk="0">
                <a:moveTo>
                  <a:pt x="1" y="1"/>
                </a:moveTo>
                <a:lnTo>
                  <a:pt x="1" y="2763"/>
                </a:lnTo>
                <a:lnTo>
                  <a:pt x="15324" y="2763"/>
                </a:lnTo>
                <a:lnTo>
                  <a:pt x="15324" y="1"/>
                </a:lnTo>
                <a:close/>
              </a:path>
            </a:pathLst>
          </a:custGeom>
          <a:solidFill>
            <a:srgbClr val="FFFFFF">
              <a:alpha val="1254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9"/>
          <p:cNvSpPr/>
          <p:nvPr/>
        </p:nvSpPr>
        <p:spPr>
          <a:xfrm flipH="1">
            <a:off x="8105584" y="3268775"/>
            <a:ext cx="1038298" cy="355450"/>
          </a:xfrm>
          <a:custGeom>
            <a:avLst/>
            <a:gdLst/>
            <a:ahLst/>
            <a:cxnLst/>
            <a:rect l="l" t="t" r="r" b="b"/>
            <a:pathLst>
              <a:path w="2882" h="2764" extrusionOk="0">
                <a:moveTo>
                  <a:pt x="0" y="1"/>
                </a:moveTo>
                <a:lnTo>
                  <a:pt x="0" y="2763"/>
                </a:lnTo>
                <a:lnTo>
                  <a:pt x="2881" y="2763"/>
                </a:lnTo>
                <a:lnTo>
                  <a:pt x="288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9"/>
          <p:cNvSpPr/>
          <p:nvPr/>
        </p:nvSpPr>
        <p:spPr>
          <a:xfrm flipH="1">
            <a:off x="8039752" y="1500456"/>
            <a:ext cx="1104138" cy="356858"/>
          </a:xfrm>
          <a:custGeom>
            <a:avLst/>
            <a:gdLst/>
            <a:ahLst/>
            <a:cxnLst/>
            <a:rect l="l" t="t" r="r" b="b"/>
            <a:pathLst>
              <a:path w="8586" h="2775" extrusionOk="0">
                <a:moveTo>
                  <a:pt x="1" y="0"/>
                </a:moveTo>
                <a:lnTo>
                  <a:pt x="1" y="2774"/>
                </a:lnTo>
                <a:lnTo>
                  <a:pt x="8585" y="2774"/>
                </a:lnTo>
                <a:lnTo>
                  <a:pt x="8585" y="0"/>
                </a:lnTo>
                <a:close/>
              </a:path>
            </a:pathLst>
          </a:custGeom>
          <a:solidFill>
            <a:srgbClr val="FFFFFF">
              <a:alpha val="62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9"/>
          <p:cNvSpPr/>
          <p:nvPr/>
        </p:nvSpPr>
        <p:spPr>
          <a:xfrm flipH="1">
            <a:off x="5478250" y="1500456"/>
            <a:ext cx="2365680" cy="356858"/>
          </a:xfrm>
          <a:custGeom>
            <a:avLst/>
            <a:gdLst/>
            <a:ahLst/>
            <a:cxnLst/>
            <a:rect l="l" t="t" r="r" b="b"/>
            <a:pathLst>
              <a:path w="18396" h="2775" extrusionOk="0">
                <a:moveTo>
                  <a:pt x="0" y="0"/>
                </a:moveTo>
                <a:lnTo>
                  <a:pt x="0" y="2774"/>
                </a:lnTo>
                <a:lnTo>
                  <a:pt x="18396" y="2774"/>
                </a:lnTo>
                <a:lnTo>
                  <a:pt x="18396" y="0"/>
                </a:lnTo>
                <a:close/>
              </a:path>
            </a:pathLst>
          </a:custGeom>
          <a:solidFill>
            <a:srgbClr val="FFFFFF">
              <a:alpha val="62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9"/>
          <p:cNvSpPr/>
          <p:nvPr/>
        </p:nvSpPr>
        <p:spPr>
          <a:xfrm flipH="1">
            <a:off x="6896105" y="912525"/>
            <a:ext cx="2247799" cy="355301"/>
          </a:xfrm>
          <a:custGeom>
            <a:avLst/>
            <a:gdLst/>
            <a:ahLst/>
            <a:cxnLst/>
            <a:rect l="l" t="t" r="r" b="b"/>
            <a:pathLst>
              <a:path w="12348" h="2763" extrusionOk="0">
                <a:moveTo>
                  <a:pt x="1" y="0"/>
                </a:moveTo>
                <a:lnTo>
                  <a:pt x="1" y="2762"/>
                </a:lnTo>
                <a:lnTo>
                  <a:pt x="12348" y="2762"/>
                </a:lnTo>
                <a:lnTo>
                  <a:pt x="12348" y="0"/>
                </a:lnTo>
                <a:close/>
              </a:path>
            </a:pathLst>
          </a:custGeom>
          <a:solidFill>
            <a:srgbClr val="FFFFFF">
              <a:alpha val="1254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9"/>
          <p:cNvSpPr/>
          <p:nvPr/>
        </p:nvSpPr>
        <p:spPr>
          <a:xfrm flipH="1">
            <a:off x="3895732" y="323025"/>
            <a:ext cx="4819643" cy="355322"/>
          </a:xfrm>
          <a:custGeom>
            <a:avLst/>
            <a:gdLst/>
            <a:ahLst/>
            <a:cxnLst/>
            <a:rect l="l" t="t" r="r" b="b"/>
            <a:pathLst>
              <a:path w="18087" h="2763" extrusionOk="0">
                <a:moveTo>
                  <a:pt x="1" y="0"/>
                </a:moveTo>
                <a:lnTo>
                  <a:pt x="1" y="2762"/>
                </a:lnTo>
                <a:lnTo>
                  <a:pt x="18087" y="2762"/>
                </a:lnTo>
                <a:lnTo>
                  <a:pt x="18087" y="0"/>
                </a:lnTo>
                <a:close/>
              </a:path>
            </a:pathLst>
          </a:custGeom>
          <a:solidFill>
            <a:srgbClr val="FFFFFF">
              <a:alpha val="62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9"/>
          <p:cNvSpPr/>
          <p:nvPr/>
        </p:nvSpPr>
        <p:spPr>
          <a:xfrm flipH="1">
            <a:off x="2611243" y="4446200"/>
            <a:ext cx="6532757" cy="356851"/>
          </a:xfrm>
          <a:custGeom>
            <a:avLst/>
            <a:gdLst/>
            <a:ahLst/>
            <a:cxnLst/>
            <a:rect l="l" t="t" r="r" b="b"/>
            <a:pathLst>
              <a:path w="16884" h="2775" extrusionOk="0">
                <a:moveTo>
                  <a:pt x="0" y="1"/>
                </a:moveTo>
                <a:lnTo>
                  <a:pt x="0" y="2775"/>
                </a:lnTo>
                <a:lnTo>
                  <a:pt x="16883" y="2775"/>
                </a:lnTo>
                <a:lnTo>
                  <a:pt x="16883" y="1"/>
                </a:lnTo>
                <a:close/>
              </a:path>
            </a:pathLst>
          </a:custGeom>
          <a:solidFill>
            <a:srgbClr val="FFFFFF">
              <a:alpha val="62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9"/>
          <p:cNvSpPr/>
          <p:nvPr/>
        </p:nvSpPr>
        <p:spPr>
          <a:xfrm>
            <a:off x="2094068" y="1123143"/>
            <a:ext cx="4955589" cy="3012341"/>
          </a:xfrm>
          <a:custGeom>
            <a:avLst/>
            <a:gdLst/>
            <a:ahLst/>
            <a:cxnLst/>
            <a:rect l="l" t="t" r="r" b="b"/>
            <a:pathLst>
              <a:path w="151663" h="92191" extrusionOk="0">
                <a:moveTo>
                  <a:pt x="0" y="0"/>
                </a:moveTo>
                <a:lnTo>
                  <a:pt x="0" y="92190"/>
                </a:lnTo>
                <a:lnTo>
                  <a:pt x="151662" y="92190"/>
                </a:lnTo>
                <a:lnTo>
                  <a:pt x="151662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9"/>
          <p:cNvSpPr/>
          <p:nvPr/>
        </p:nvSpPr>
        <p:spPr>
          <a:xfrm>
            <a:off x="4277738" y="1545725"/>
            <a:ext cx="191018" cy="298421"/>
          </a:xfrm>
          <a:custGeom>
            <a:avLst/>
            <a:gdLst/>
            <a:ahLst/>
            <a:cxnLst/>
            <a:rect l="l" t="t" r="r" b="b"/>
            <a:pathLst>
              <a:path w="5846" h="9133" extrusionOk="0">
                <a:moveTo>
                  <a:pt x="4560" y="1"/>
                </a:moveTo>
                <a:lnTo>
                  <a:pt x="0" y="4573"/>
                </a:lnTo>
                <a:lnTo>
                  <a:pt x="4560" y="9133"/>
                </a:lnTo>
                <a:lnTo>
                  <a:pt x="5846" y="7847"/>
                </a:lnTo>
                <a:lnTo>
                  <a:pt x="2572" y="4573"/>
                </a:lnTo>
                <a:lnTo>
                  <a:pt x="5846" y="1287"/>
                </a:lnTo>
                <a:lnTo>
                  <a:pt x="4560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9"/>
          <p:cNvSpPr/>
          <p:nvPr/>
        </p:nvSpPr>
        <p:spPr>
          <a:xfrm>
            <a:off x="4674543" y="1545725"/>
            <a:ext cx="191443" cy="298421"/>
          </a:xfrm>
          <a:custGeom>
            <a:avLst/>
            <a:gdLst/>
            <a:ahLst/>
            <a:cxnLst/>
            <a:rect l="l" t="t" r="r" b="b"/>
            <a:pathLst>
              <a:path w="5859" h="9133" extrusionOk="0">
                <a:moveTo>
                  <a:pt x="1286" y="1"/>
                </a:moveTo>
                <a:lnTo>
                  <a:pt x="0" y="1287"/>
                </a:lnTo>
                <a:lnTo>
                  <a:pt x="3287" y="4573"/>
                </a:lnTo>
                <a:lnTo>
                  <a:pt x="0" y="7847"/>
                </a:lnTo>
                <a:lnTo>
                  <a:pt x="1286" y="9133"/>
                </a:lnTo>
                <a:lnTo>
                  <a:pt x="5858" y="4573"/>
                </a:lnTo>
                <a:lnTo>
                  <a:pt x="1286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9"/>
          <p:cNvSpPr/>
          <p:nvPr/>
        </p:nvSpPr>
        <p:spPr>
          <a:xfrm>
            <a:off x="4508031" y="1516154"/>
            <a:ext cx="127236" cy="357955"/>
          </a:xfrm>
          <a:custGeom>
            <a:avLst/>
            <a:gdLst/>
            <a:ahLst/>
            <a:cxnLst/>
            <a:rect l="l" t="t" r="r" b="b"/>
            <a:pathLst>
              <a:path w="3894" h="10955" extrusionOk="0">
                <a:moveTo>
                  <a:pt x="2108" y="1"/>
                </a:moveTo>
                <a:lnTo>
                  <a:pt x="1" y="10597"/>
                </a:lnTo>
                <a:lnTo>
                  <a:pt x="1786" y="10955"/>
                </a:lnTo>
                <a:lnTo>
                  <a:pt x="3894" y="358"/>
                </a:lnTo>
                <a:lnTo>
                  <a:pt x="2108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9"/>
          <p:cNvSpPr/>
          <p:nvPr/>
        </p:nvSpPr>
        <p:spPr>
          <a:xfrm flipH="1">
            <a:off x="1647812" y="3858250"/>
            <a:ext cx="1766688" cy="355322"/>
          </a:xfrm>
          <a:custGeom>
            <a:avLst/>
            <a:gdLst/>
            <a:ahLst/>
            <a:cxnLst/>
            <a:rect l="l" t="t" r="r" b="b"/>
            <a:pathLst>
              <a:path w="12443" h="2763" extrusionOk="0">
                <a:moveTo>
                  <a:pt x="0" y="1"/>
                </a:moveTo>
                <a:lnTo>
                  <a:pt x="0" y="2763"/>
                </a:lnTo>
                <a:lnTo>
                  <a:pt x="12442" y="2763"/>
                </a:lnTo>
                <a:lnTo>
                  <a:pt x="12442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"/>
          <p:cNvSpPr/>
          <p:nvPr/>
        </p:nvSpPr>
        <p:spPr>
          <a:xfrm flipH="1">
            <a:off x="6667517" y="3268775"/>
            <a:ext cx="1246883" cy="355450"/>
          </a:xfrm>
          <a:custGeom>
            <a:avLst/>
            <a:gdLst/>
            <a:ahLst/>
            <a:cxnLst/>
            <a:rect l="l" t="t" r="r" b="b"/>
            <a:pathLst>
              <a:path w="18027" h="2764" extrusionOk="0">
                <a:moveTo>
                  <a:pt x="1" y="1"/>
                </a:moveTo>
                <a:lnTo>
                  <a:pt x="1" y="2763"/>
                </a:lnTo>
                <a:lnTo>
                  <a:pt x="18027" y="2763"/>
                </a:lnTo>
                <a:lnTo>
                  <a:pt x="18027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9"/>
          <p:cNvSpPr/>
          <p:nvPr/>
        </p:nvSpPr>
        <p:spPr>
          <a:xfrm flipH="1">
            <a:off x="5729417" y="912525"/>
            <a:ext cx="985703" cy="355301"/>
          </a:xfrm>
          <a:custGeom>
            <a:avLst/>
            <a:gdLst/>
            <a:ahLst/>
            <a:cxnLst/>
            <a:rect l="l" t="t" r="r" b="b"/>
            <a:pathLst>
              <a:path w="12443" h="2763" extrusionOk="0">
                <a:moveTo>
                  <a:pt x="1" y="0"/>
                </a:moveTo>
                <a:lnTo>
                  <a:pt x="1" y="2762"/>
                </a:lnTo>
                <a:lnTo>
                  <a:pt x="12443" y="2762"/>
                </a:lnTo>
                <a:lnTo>
                  <a:pt x="1244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 flipH="1">
            <a:off x="2521800" y="2340324"/>
            <a:ext cx="4100400" cy="808500"/>
          </a:xfrm>
          <a:prstGeom prst="rect">
            <a:avLst/>
          </a:prstGeom>
        </p:spPr>
        <p:txBody>
          <a:bodyPr spcFirstLastPara="1" wrap="square" lIns="91425" tIns="0" rIns="91425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verpass Mono"/>
              <a:buNone/>
              <a:defRPr sz="1600" b="1">
                <a:solidFill>
                  <a:schemeClr val="dk1"/>
                </a:solidFill>
                <a:latin typeface="Overpass Mono"/>
                <a:ea typeface="Overpass Mono"/>
                <a:cs typeface="Overpass Mono"/>
                <a:sym typeface="Overpass Mono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title"/>
          </p:nvPr>
        </p:nvSpPr>
        <p:spPr>
          <a:xfrm>
            <a:off x="2521800" y="3221225"/>
            <a:ext cx="4100400" cy="4029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200" b="0">
                <a:solidFill>
                  <a:schemeClr val="dk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s">
  <p:cSld name="CUSTOM_10"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1"/>
          <p:cNvSpPr txBox="1">
            <a:spLocks noGrp="1"/>
          </p:cNvSpPr>
          <p:nvPr>
            <p:ph type="subTitle" idx="1"/>
          </p:nvPr>
        </p:nvSpPr>
        <p:spPr>
          <a:xfrm flipH="1">
            <a:off x="720000" y="1132375"/>
            <a:ext cx="7704000" cy="32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Roboto"/>
              <a:buAutoNum type="arabicPeriod"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 sz="1200"/>
            </a:lvl9pPr>
          </a:lstStyle>
          <a:p>
            <a:endParaRPr/>
          </a:p>
        </p:txBody>
      </p:sp>
      <p:sp>
        <p:nvSpPr>
          <p:cNvPr id="286" name="Google Shape;286;p21"/>
          <p:cNvSpPr txBox="1">
            <a:spLocks noGrp="1"/>
          </p:cNvSpPr>
          <p:nvPr>
            <p:ph type="title"/>
          </p:nvPr>
        </p:nvSpPr>
        <p:spPr>
          <a:xfrm>
            <a:off x="1278050" y="343200"/>
            <a:ext cx="6588000" cy="66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verpass Mono"/>
              <a:buNone/>
              <a:defRPr sz="2800" b="1">
                <a:solidFill>
                  <a:schemeClr val="lt1"/>
                </a:solidFill>
                <a:latin typeface="Overpass Mono"/>
                <a:ea typeface="Overpass Mono"/>
                <a:cs typeface="Overpass Mono"/>
                <a:sym typeface="Overpass Mon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naheim"/>
              <a:buChar char="●"/>
              <a:defRPr sz="1800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○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■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●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○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■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●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naheim"/>
              <a:buChar char="○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Anaheim"/>
              <a:buChar char="■"/>
              <a:defRPr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5" r:id="rId3"/>
    <p:sldLayoutId id="2147483659" r:id="rId4"/>
    <p:sldLayoutId id="2147483667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54">
          <p15:clr>
            <a:srgbClr val="EA4335"/>
          </p15:clr>
        </p15:guide>
        <p15:guide id="2" pos="5306">
          <p15:clr>
            <a:srgbClr val="EA4335"/>
          </p15:clr>
        </p15:guide>
        <p15:guide id="3" orient="horz" pos="340">
          <p15:clr>
            <a:srgbClr val="EA4335"/>
          </p15:clr>
        </p15:guide>
        <p15:guide id="4" orient="horz" pos="2898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7"/>
          <p:cNvSpPr txBox="1">
            <a:spLocks noGrp="1"/>
          </p:cNvSpPr>
          <p:nvPr>
            <p:ph type="ctrTitle"/>
          </p:nvPr>
        </p:nvSpPr>
        <p:spPr>
          <a:xfrm>
            <a:off x="807887" y="2110920"/>
            <a:ext cx="5472600" cy="1725039"/>
          </a:xfrm>
          <a:prstGeom prst="rect">
            <a:avLst/>
          </a:prstGeom>
        </p:spPr>
        <p:txBody>
          <a:bodyPr spcFirstLastPara="1" wrap="square" lIns="91425" tIns="91425" rIns="91425" bIns="0" anchor="b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600" dirty="0"/>
              <a:t>Dissecting a ggplot2-based function</a:t>
            </a:r>
            <a:endParaRPr sz="3600" dirty="0"/>
          </a:p>
        </p:txBody>
      </p:sp>
      <p:sp>
        <p:nvSpPr>
          <p:cNvPr id="335" name="Google Shape;335;p27"/>
          <p:cNvSpPr txBox="1">
            <a:spLocks noGrp="1"/>
          </p:cNvSpPr>
          <p:nvPr>
            <p:ph type="subTitle" idx="1"/>
          </p:nvPr>
        </p:nvSpPr>
        <p:spPr>
          <a:xfrm>
            <a:off x="0" y="4089545"/>
            <a:ext cx="8520600" cy="7926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solidFill>
                  <a:schemeClr val="dk2"/>
                </a:solidFill>
              </a:rPr>
              <a:t>Naomi MG</a:t>
            </a:r>
            <a:endParaRPr sz="2100" dirty="0">
              <a:solidFill>
                <a:schemeClr val="dk2"/>
              </a:solidFill>
            </a:endParaRPr>
          </a:p>
        </p:txBody>
      </p:sp>
      <p:pic>
        <p:nvPicPr>
          <p:cNvPr id="1026" name="Picture 2" descr="Create Elegant Data Visualisations Using the Grammar of Graphics • ggplot2">
            <a:extLst>
              <a:ext uri="{FF2B5EF4-FFF2-40B4-BE49-F238E27FC236}">
                <a16:creationId xmlns:a16="http://schemas.microsoft.com/office/drawing/2014/main" id="{6BF6A64D-FBC1-D847-A335-14EA8EF8A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814" y="558945"/>
            <a:ext cx="3048000" cy="353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"/>
          <p:cNvSpPr txBox="1">
            <a:spLocks noGrp="1"/>
          </p:cNvSpPr>
          <p:nvPr>
            <p:ph type="subTitle" idx="1"/>
          </p:nvPr>
        </p:nvSpPr>
        <p:spPr>
          <a:xfrm flipH="1">
            <a:off x="373491" y="217975"/>
            <a:ext cx="8683882" cy="32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/>
          </a:p>
          <a:p>
            <a:pPr marL="0" lvl="0" indent="0">
              <a:buNone/>
            </a:pPr>
            <a:r>
              <a:rPr lang="en-CA" sz="1800" dirty="0">
                <a:solidFill>
                  <a:schemeClr val="bg1"/>
                </a:solidFill>
              </a:rPr>
              <a:t>1	  ggplot</a:t>
            </a:r>
            <a:r>
              <a:rPr lang="en-CA" sz="1800" dirty="0"/>
              <a:t>(</a:t>
            </a:r>
            <a:r>
              <a:rPr lang="en-CA" sz="1800" dirty="0">
                <a:solidFill>
                  <a:schemeClr val="bg1"/>
                </a:solidFill>
              </a:rPr>
              <a:t>data </a:t>
            </a:r>
            <a:r>
              <a:rPr lang="en-CA" sz="1800" dirty="0"/>
              <a:t>= </a:t>
            </a:r>
            <a:r>
              <a:rPr lang="en-CA" sz="1800" dirty="0" err="1"/>
              <a:t>dat</a:t>
            </a:r>
            <a:r>
              <a:rPr lang="en-CA" sz="1800" dirty="0"/>
              <a:t>,</a:t>
            </a:r>
            <a:r>
              <a:rPr lang="en-CA" sz="1800" dirty="0">
                <a:solidFill>
                  <a:schemeClr val="bg1"/>
                </a:solidFill>
              </a:rPr>
              <a:t> mapping </a:t>
            </a:r>
            <a:r>
              <a:rPr lang="en-CA" sz="1800" dirty="0"/>
              <a:t>= </a:t>
            </a:r>
            <a:r>
              <a:rPr lang="en-CA" sz="1800" dirty="0" err="1"/>
              <a:t>aes</a:t>
            </a:r>
            <a:r>
              <a:rPr lang="en-CA" sz="1800" dirty="0"/>
              <a:t>(x=X1,y=X2)) </a:t>
            </a:r>
            <a:r>
              <a:rPr lang="en-CA" sz="1800" dirty="0">
                <a:solidFill>
                  <a:schemeClr val="bg1"/>
                </a:solidFill>
              </a:rPr>
              <a:t>+</a:t>
            </a:r>
          </a:p>
          <a:p>
            <a:pPr marL="342900" lvl="0">
              <a:buAutoNum type="arabicPlain"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2	  </a:t>
            </a:r>
            <a:r>
              <a:rPr lang="en-CA" sz="1800" dirty="0" err="1">
                <a:solidFill>
                  <a:schemeClr val="bg1"/>
                </a:solidFill>
              </a:rPr>
              <a:t>geom_point</a:t>
            </a:r>
            <a:r>
              <a:rPr lang="en-CA" sz="1800" dirty="0">
                <a:solidFill>
                  <a:schemeClr val="bg1"/>
                </a:solidFill>
              </a:rPr>
              <a:t>(</a:t>
            </a:r>
            <a:r>
              <a:rPr lang="en-CA" sz="1800" dirty="0">
                <a:solidFill>
                  <a:schemeClr val="tx1"/>
                </a:solidFill>
                <a:highlight>
                  <a:srgbClr val="FFFF00"/>
                </a:highlight>
              </a:rPr>
              <a:t>shape</a:t>
            </a:r>
            <a:r>
              <a:rPr lang="en-CA" sz="1800" dirty="0">
                <a:solidFill>
                  <a:schemeClr val="bg1"/>
                </a:solidFill>
              </a:rPr>
              <a:t>=c(3,3,3,3,23,3,3,3,3,3,3,3,3,3,21,8,16,16,3,3,3), fill=c("black”…"</a:t>
            </a:r>
            <a:r>
              <a:rPr lang="en-CA" sz="1800" dirty="0" err="1">
                <a:solidFill>
                  <a:schemeClr val="bg1"/>
                </a:solidFill>
              </a:rPr>
              <a:t>purple","blue</a:t>
            </a:r>
            <a:r>
              <a:rPr lang="en-CA" sz="1800" dirty="0">
                <a:solidFill>
                  <a:schemeClr val="bg1"/>
                </a:solidFill>
              </a:rPr>
              <a:t>”…"black"), color=c("black”…"purple”…"black"), size=c(3,3,3,3,2,3,3,3,3,3,3,3,3,3,2,2,0.1,0.1,3,3,3), stroke = 0.7) +</a:t>
            </a:r>
          </a:p>
        </p:txBody>
      </p:sp>
    </p:spTree>
    <p:extLst>
      <p:ext uri="{BB962C8B-B14F-4D97-AF65-F5344CB8AC3E}">
        <p14:creationId xmlns:p14="http://schemas.microsoft.com/office/powerpoint/2010/main" val="2274739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"/>
          <p:cNvSpPr txBox="1">
            <a:spLocks noGrp="1"/>
          </p:cNvSpPr>
          <p:nvPr>
            <p:ph type="subTitle" idx="1"/>
          </p:nvPr>
        </p:nvSpPr>
        <p:spPr>
          <a:xfrm flipH="1">
            <a:off x="373491" y="217975"/>
            <a:ext cx="8683882" cy="32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/>
          </a:p>
          <a:p>
            <a:pPr marL="0" lvl="0" indent="0">
              <a:buNone/>
            </a:pPr>
            <a:r>
              <a:rPr lang="en-CA" sz="1800" dirty="0">
                <a:solidFill>
                  <a:schemeClr val="bg1"/>
                </a:solidFill>
              </a:rPr>
              <a:t>1	  ggplot</a:t>
            </a:r>
            <a:r>
              <a:rPr lang="en-CA" sz="1800" dirty="0"/>
              <a:t>(</a:t>
            </a:r>
            <a:r>
              <a:rPr lang="en-CA" sz="1800" dirty="0">
                <a:solidFill>
                  <a:schemeClr val="bg1"/>
                </a:solidFill>
              </a:rPr>
              <a:t>data </a:t>
            </a:r>
            <a:r>
              <a:rPr lang="en-CA" sz="1800" dirty="0"/>
              <a:t>= </a:t>
            </a:r>
            <a:r>
              <a:rPr lang="en-CA" sz="1800" dirty="0" err="1"/>
              <a:t>dat</a:t>
            </a:r>
            <a:r>
              <a:rPr lang="en-CA" sz="1800" dirty="0"/>
              <a:t>,</a:t>
            </a:r>
            <a:r>
              <a:rPr lang="en-CA" sz="1800" dirty="0">
                <a:solidFill>
                  <a:schemeClr val="bg1"/>
                </a:solidFill>
              </a:rPr>
              <a:t> mapping </a:t>
            </a:r>
            <a:r>
              <a:rPr lang="en-CA" sz="1800" dirty="0"/>
              <a:t>= </a:t>
            </a:r>
            <a:r>
              <a:rPr lang="en-CA" sz="1800" dirty="0" err="1"/>
              <a:t>aes</a:t>
            </a:r>
            <a:r>
              <a:rPr lang="en-CA" sz="1800" dirty="0"/>
              <a:t>(x=X1,y=X2)) </a:t>
            </a:r>
            <a:r>
              <a:rPr lang="en-CA" sz="1800" dirty="0">
                <a:solidFill>
                  <a:schemeClr val="bg1"/>
                </a:solidFill>
              </a:rPr>
              <a:t>+</a:t>
            </a:r>
          </a:p>
          <a:p>
            <a:pPr marL="342900" lvl="0">
              <a:buAutoNum type="arabicPlain"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2	  </a:t>
            </a:r>
            <a:r>
              <a:rPr lang="en-CA" sz="1800" dirty="0" err="1">
                <a:solidFill>
                  <a:schemeClr val="bg1"/>
                </a:solidFill>
              </a:rPr>
              <a:t>geom_point</a:t>
            </a:r>
            <a:r>
              <a:rPr lang="en-CA" sz="1800" dirty="0">
                <a:solidFill>
                  <a:schemeClr val="bg1"/>
                </a:solidFill>
              </a:rPr>
              <a:t>(shape=c(3,3,3,3,23,3,3,3,3,3,3,3,3,3,21,8,16,16,3,3,3), </a:t>
            </a:r>
            <a:r>
              <a:rPr lang="en-CA" sz="1800" dirty="0">
                <a:solidFill>
                  <a:schemeClr val="tx1"/>
                </a:solidFill>
                <a:highlight>
                  <a:srgbClr val="FFFF00"/>
                </a:highlight>
              </a:rPr>
              <a:t>fill</a:t>
            </a:r>
            <a:r>
              <a:rPr lang="en-CA" sz="1800" dirty="0">
                <a:solidFill>
                  <a:schemeClr val="bg1"/>
                </a:solidFill>
              </a:rPr>
              <a:t>=c("black”…"</a:t>
            </a:r>
            <a:r>
              <a:rPr lang="en-CA" sz="1800" dirty="0" err="1">
                <a:solidFill>
                  <a:schemeClr val="bg1"/>
                </a:solidFill>
              </a:rPr>
              <a:t>purple","blue</a:t>
            </a:r>
            <a:r>
              <a:rPr lang="en-CA" sz="1800" dirty="0">
                <a:solidFill>
                  <a:schemeClr val="bg1"/>
                </a:solidFill>
              </a:rPr>
              <a:t>”…"black"), </a:t>
            </a:r>
            <a:r>
              <a:rPr lang="en-CA" sz="1800" dirty="0">
                <a:solidFill>
                  <a:schemeClr val="tx1"/>
                </a:solidFill>
                <a:highlight>
                  <a:srgbClr val="FFFF00"/>
                </a:highlight>
              </a:rPr>
              <a:t>color</a:t>
            </a:r>
            <a:r>
              <a:rPr lang="en-CA" sz="1800" dirty="0">
                <a:solidFill>
                  <a:schemeClr val="bg1"/>
                </a:solidFill>
              </a:rPr>
              <a:t>=c("black”…"purple”…"black"), size=c(3,3,3,3,2,3,3,3,3,3,3,3,3,3,2,2,0.1,0.1,3,3,3), stroke = 0.7) +</a:t>
            </a:r>
          </a:p>
        </p:txBody>
      </p:sp>
    </p:spTree>
    <p:extLst>
      <p:ext uri="{BB962C8B-B14F-4D97-AF65-F5344CB8AC3E}">
        <p14:creationId xmlns:p14="http://schemas.microsoft.com/office/powerpoint/2010/main" val="2879208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"/>
          <p:cNvSpPr txBox="1">
            <a:spLocks noGrp="1"/>
          </p:cNvSpPr>
          <p:nvPr>
            <p:ph type="subTitle" idx="1"/>
          </p:nvPr>
        </p:nvSpPr>
        <p:spPr>
          <a:xfrm flipH="1">
            <a:off x="373491" y="217975"/>
            <a:ext cx="8683882" cy="32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/>
          </a:p>
          <a:p>
            <a:pPr marL="0" lvl="0" indent="0">
              <a:buNone/>
            </a:pPr>
            <a:r>
              <a:rPr lang="en-CA" sz="1800" dirty="0">
                <a:solidFill>
                  <a:schemeClr val="bg1"/>
                </a:solidFill>
              </a:rPr>
              <a:t>1	  ggplot</a:t>
            </a:r>
            <a:r>
              <a:rPr lang="en-CA" sz="1800" dirty="0"/>
              <a:t>(</a:t>
            </a:r>
            <a:r>
              <a:rPr lang="en-CA" sz="1800" dirty="0">
                <a:solidFill>
                  <a:schemeClr val="bg1"/>
                </a:solidFill>
              </a:rPr>
              <a:t>data </a:t>
            </a:r>
            <a:r>
              <a:rPr lang="en-CA" sz="1800" dirty="0"/>
              <a:t>= </a:t>
            </a:r>
            <a:r>
              <a:rPr lang="en-CA" sz="1800" dirty="0" err="1"/>
              <a:t>dat</a:t>
            </a:r>
            <a:r>
              <a:rPr lang="en-CA" sz="1800" dirty="0"/>
              <a:t>,</a:t>
            </a:r>
            <a:r>
              <a:rPr lang="en-CA" sz="1800" dirty="0">
                <a:solidFill>
                  <a:schemeClr val="bg1"/>
                </a:solidFill>
              </a:rPr>
              <a:t> mapping </a:t>
            </a:r>
            <a:r>
              <a:rPr lang="en-CA" sz="1800" dirty="0"/>
              <a:t>= </a:t>
            </a:r>
            <a:r>
              <a:rPr lang="en-CA" sz="1800" dirty="0" err="1"/>
              <a:t>aes</a:t>
            </a:r>
            <a:r>
              <a:rPr lang="en-CA" sz="1800" dirty="0"/>
              <a:t>(x=X1,y=X2)) </a:t>
            </a:r>
            <a:r>
              <a:rPr lang="en-CA" sz="1800" dirty="0">
                <a:solidFill>
                  <a:schemeClr val="bg1"/>
                </a:solidFill>
              </a:rPr>
              <a:t>+</a:t>
            </a:r>
          </a:p>
          <a:p>
            <a:pPr marL="342900" lvl="0">
              <a:buAutoNum type="arabicPlain"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2	  </a:t>
            </a:r>
            <a:r>
              <a:rPr lang="en-CA" sz="1800" dirty="0" err="1">
                <a:solidFill>
                  <a:schemeClr val="bg1"/>
                </a:solidFill>
              </a:rPr>
              <a:t>geom_point</a:t>
            </a:r>
            <a:r>
              <a:rPr lang="en-CA" sz="1800" dirty="0">
                <a:solidFill>
                  <a:schemeClr val="bg1"/>
                </a:solidFill>
              </a:rPr>
              <a:t>(shape=c(3,3,3,3,23,3,3,3,3,3,3,3,3,3,21,8,16,16,3,3,3), fill=c("black”…"</a:t>
            </a:r>
            <a:r>
              <a:rPr lang="en-CA" sz="1800" dirty="0" err="1">
                <a:solidFill>
                  <a:schemeClr val="bg1"/>
                </a:solidFill>
              </a:rPr>
              <a:t>purple","blue</a:t>
            </a:r>
            <a:r>
              <a:rPr lang="en-CA" sz="1800" dirty="0">
                <a:solidFill>
                  <a:schemeClr val="bg1"/>
                </a:solidFill>
              </a:rPr>
              <a:t>”…"black"), color=c("black”…"purple”…"black"), </a:t>
            </a:r>
            <a:r>
              <a:rPr lang="en-CA" sz="1800" dirty="0">
                <a:solidFill>
                  <a:schemeClr val="tx1"/>
                </a:solidFill>
                <a:highlight>
                  <a:srgbClr val="FFFF00"/>
                </a:highlight>
              </a:rPr>
              <a:t>size</a:t>
            </a:r>
            <a:r>
              <a:rPr lang="en-CA" sz="1800" dirty="0">
                <a:solidFill>
                  <a:schemeClr val="bg1"/>
                </a:solidFill>
              </a:rPr>
              <a:t>=c(3,3,3,3,2,3,3,3,3,3,3,3,3,3,2,2,0.1,0.1,3,3,3), </a:t>
            </a:r>
            <a:r>
              <a:rPr lang="en-CA" sz="1800" dirty="0">
                <a:solidFill>
                  <a:schemeClr val="tx1"/>
                </a:solidFill>
                <a:highlight>
                  <a:srgbClr val="FFFF00"/>
                </a:highlight>
              </a:rPr>
              <a:t>stroke</a:t>
            </a:r>
            <a:r>
              <a:rPr lang="en-CA" sz="1800" dirty="0">
                <a:solidFill>
                  <a:schemeClr val="bg1"/>
                </a:solidFill>
              </a:rPr>
              <a:t> = 0.7) +</a:t>
            </a:r>
          </a:p>
        </p:txBody>
      </p:sp>
    </p:spTree>
    <p:extLst>
      <p:ext uri="{BB962C8B-B14F-4D97-AF65-F5344CB8AC3E}">
        <p14:creationId xmlns:p14="http://schemas.microsoft.com/office/powerpoint/2010/main" val="2346108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imeline&#10;&#10;Description automatically generated with medium confidence">
            <a:extLst>
              <a:ext uri="{FF2B5EF4-FFF2-40B4-BE49-F238E27FC236}">
                <a16:creationId xmlns:a16="http://schemas.microsoft.com/office/drawing/2014/main" id="{9B1FB048-716B-8A4E-8E85-5E0DBEF29F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9750"/>
            <a:ext cx="9144000" cy="4064000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1CAB4362-3332-0547-BF0F-84326B51F9E2}"/>
              </a:ext>
            </a:extLst>
          </p:cNvPr>
          <p:cNvSpPr/>
          <p:nvPr/>
        </p:nvSpPr>
        <p:spPr>
          <a:xfrm>
            <a:off x="2675467" y="2071472"/>
            <a:ext cx="6276622" cy="451555"/>
          </a:xfrm>
          <a:prstGeom prst="roundRect">
            <a:avLst/>
          </a:prstGeom>
          <a:solidFill>
            <a:srgbClr val="FFFF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F5002FD9-1F19-3244-8CC1-FCD9A6CA314D}"/>
              </a:ext>
            </a:extLst>
          </p:cNvPr>
          <p:cNvSpPr/>
          <p:nvPr/>
        </p:nvSpPr>
        <p:spPr>
          <a:xfrm rot="10800000">
            <a:off x="4107973" y="2523026"/>
            <a:ext cx="200167" cy="127910"/>
          </a:xfrm>
          <a:prstGeom prst="triangle">
            <a:avLst/>
          </a:prstGeom>
          <a:solidFill>
            <a:srgbClr val="FFFF00">
              <a:alpha val="4373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oogle Shape;341;p28">
            <a:extLst>
              <a:ext uri="{FF2B5EF4-FFF2-40B4-BE49-F238E27FC236}">
                <a16:creationId xmlns:a16="http://schemas.microsoft.com/office/drawing/2014/main" id="{B1F8B822-2EDF-6C44-A578-83B00979E9F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 flipH="1">
            <a:off x="2856089" y="2071472"/>
            <a:ext cx="5915377" cy="594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CA" sz="1800" dirty="0" err="1">
                <a:solidFill>
                  <a:schemeClr val="tx1"/>
                </a:solidFill>
              </a:rPr>
              <a:t>geom_point</a:t>
            </a:r>
            <a:r>
              <a:rPr lang="en-CA" sz="1800" dirty="0">
                <a:solidFill>
                  <a:schemeClr val="tx1"/>
                </a:solidFill>
              </a:rPr>
              <a:t>(shape=21,fill="</a:t>
            </a:r>
            <a:r>
              <a:rPr lang="en-CA" sz="1800" dirty="0" err="1">
                <a:solidFill>
                  <a:schemeClr val="tx1"/>
                </a:solidFill>
              </a:rPr>
              <a:t>darkred</a:t>
            </a:r>
            <a:r>
              <a:rPr lang="en-CA" sz="1800" dirty="0">
                <a:solidFill>
                  <a:schemeClr val="tx1"/>
                </a:solidFill>
              </a:rPr>
              <a:t>”,color="</a:t>
            </a:r>
            <a:r>
              <a:rPr lang="en-CA" sz="1800" dirty="0" err="1">
                <a:solidFill>
                  <a:schemeClr val="tx1"/>
                </a:solidFill>
              </a:rPr>
              <a:t>darkred</a:t>
            </a:r>
            <a:r>
              <a:rPr lang="en-CA" sz="1800" dirty="0">
                <a:solidFill>
                  <a:schemeClr val="tx1"/>
                </a:solidFill>
              </a:rPr>
              <a:t>”, size=3) </a:t>
            </a:r>
          </a:p>
        </p:txBody>
      </p:sp>
    </p:spTree>
    <p:extLst>
      <p:ext uri="{BB962C8B-B14F-4D97-AF65-F5344CB8AC3E}">
        <p14:creationId xmlns:p14="http://schemas.microsoft.com/office/powerpoint/2010/main" val="4058825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"/>
          <p:cNvSpPr txBox="1">
            <a:spLocks noGrp="1"/>
          </p:cNvSpPr>
          <p:nvPr>
            <p:ph type="subTitle" idx="1"/>
          </p:nvPr>
        </p:nvSpPr>
        <p:spPr>
          <a:xfrm flipH="1">
            <a:off x="373491" y="217975"/>
            <a:ext cx="8683882" cy="32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/>
          </a:p>
          <a:p>
            <a:pPr marL="0" lvl="0" indent="0">
              <a:buNone/>
            </a:pPr>
            <a:r>
              <a:rPr lang="en-CA" sz="1800" dirty="0">
                <a:solidFill>
                  <a:schemeClr val="bg1"/>
                </a:solidFill>
              </a:rPr>
              <a:t>1	  ggplot</a:t>
            </a:r>
            <a:r>
              <a:rPr lang="en-CA" sz="1800" dirty="0"/>
              <a:t>(</a:t>
            </a:r>
            <a:r>
              <a:rPr lang="en-CA" sz="1800" dirty="0">
                <a:solidFill>
                  <a:schemeClr val="bg1"/>
                </a:solidFill>
              </a:rPr>
              <a:t>data </a:t>
            </a:r>
            <a:r>
              <a:rPr lang="en-CA" sz="1800" dirty="0"/>
              <a:t>= </a:t>
            </a:r>
            <a:r>
              <a:rPr lang="en-CA" sz="1800" dirty="0" err="1"/>
              <a:t>dat</a:t>
            </a:r>
            <a:r>
              <a:rPr lang="en-CA" sz="1800" dirty="0"/>
              <a:t>,</a:t>
            </a:r>
            <a:r>
              <a:rPr lang="en-CA" sz="1800" dirty="0">
                <a:solidFill>
                  <a:schemeClr val="bg1"/>
                </a:solidFill>
              </a:rPr>
              <a:t> mapping </a:t>
            </a:r>
            <a:r>
              <a:rPr lang="en-CA" sz="1800" dirty="0"/>
              <a:t>= </a:t>
            </a:r>
            <a:r>
              <a:rPr lang="en-CA" sz="1800" dirty="0" err="1"/>
              <a:t>aes</a:t>
            </a:r>
            <a:r>
              <a:rPr lang="en-CA" sz="1800" dirty="0"/>
              <a:t>(x=X1,y=X2)) </a:t>
            </a:r>
            <a:r>
              <a:rPr lang="en-CA" sz="1800" dirty="0">
                <a:solidFill>
                  <a:schemeClr val="bg1"/>
                </a:solidFill>
              </a:rPr>
              <a:t>+</a:t>
            </a:r>
          </a:p>
          <a:p>
            <a:pPr marL="342900" lvl="0">
              <a:buAutoNum type="arabicPlain"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2	  </a:t>
            </a:r>
            <a:r>
              <a:rPr lang="en-CA" sz="1800" dirty="0" err="1">
                <a:solidFill>
                  <a:schemeClr val="bg1"/>
                </a:solidFill>
              </a:rPr>
              <a:t>geom_point</a:t>
            </a:r>
            <a:r>
              <a:rPr lang="en-CA" sz="1800" dirty="0">
                <a:solidFill>
                  <a:schemeClr val="bg1"/>
                </a:solidFill>
              </a:rPr>
              <a:t>(shape=c(3,3,3,3,23,3,3,3,3,3,3,3,3,3,21,8,16,16,3,3,3), fill=c("black”…"</a:t>
            </a:r>
            <a:r>
              <a:rPr lang="en-CA" sz="1800" dirty="0" err="1">
                <a:solidFill>
                  <a:schemeClr val="bg1"/>
                </a:solidFill>
              </a:rPr>
              <a:t>purple","blue</a:t>
            </a:r>
            <a:r>
              <a:rPr lang="en-CA" sz="1800" dirty="0">
                <a:solidFill>
                  <a:schemeClr val="bg1"/>
                </a:solidFill>
              </a:rPr>
              <a:t>”…"black"), color=c("black”…"purple”…"black"), size=c(3,3,3,3,2,3,3,3,3,3,3,3,3,3,2,2,0.1,0.1,3,3,3), stroke = 0.7) +</a:t>
            </a:r>
          </a:p>
          <a:p>
            <a:pPr marL="0" lvl="0" indent="0">
              <a:lnSpc>
                <a:spcPct val="150000"/>
              </a:lnSpc>
              <a:buNone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3	  </a:t>
            </a:r>
            <a:r>
              <a:rPr lang="en-CA" sz="1800" dirty="0" err="1">
                <a:solidFill>
                  <a:schemeClr val="tx1"/>
                </a:solidFill>
                <a:highlight>
                  <a:srgbClr val="FFFF00"/>
                </a:highlight>
              </a:rPr>
              <a:t>ylim</a:t>
            </a:r>
            <a:r>
              <a:rPr lang="en-CA" sz="1800" dirty="0">
                <a:solidFill>
                  <a:schemeClr val="bg1"/>
                </a:solidFill>
              </a:rPr>
              <a:t>(-0.5, 3) +</a:t>
            </a:r>
          </a:p>
        </p:txBody>
      </p:sp>
    </p:spTree>
    <p:extLst>
      <p:ext uri="{BB962C8B-B14F-4D97-AF65-F5344CB8AC3E}">
        <p14:creationId xmlns:p14="http://schemas.microsoft.com/office/powerpoint/2010/main" val="2105115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"/>
          <p:cNvSpPr txBox="1">
            <a:spLocks noGrp="1"/>
          </p:cNvSpPr>
          <p:nvPr>
            <p:ph type="subTitle" idx="1"/>
          </p:nvPr>
        </p:nvSpPr>
        <p:spPr>
          <a:xfrm flipH="1">
            <a:off x="373491" y="217975"/>
            <a:ext cx="8683882" cy="45754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/>
          </a:p>
          <a:p>
            <a:pPr marL="0" lvl="0" indent="0">
              <a:buNone/>
            </a:pPr>
            <a:r>
              <a:rPr lang="en-CA" sz="1800" dirty="0">
                <a:solidFill>
                  <a:schemeClr val="bg1"/>
                </a:solidFill>
              </a:rPr>
              <a:t>1	  ggplot</a:t>
            </a:r>
            <a:r>
              <a:rPr lang="en-CA" sz="1800" dirty="0"/>
              <a:t>(</a:t>
            </a:r>
            <a:r>
              <a:rPr lang="en-CA" sz="1800" dirty="0">
                <a:solidFill>
                  <a:schemeClr val="bg1"/>
                </a:solidFill>
              </a:rPr>
              <a:t>data </a:t>
            </a:r>
            <a:r>
              <a:rPr lang="en-CA" sz="1800" dirty="0"/>
              <a:t>= </a:t>
            </a:r>
            <a:r>
              <a:rPr lang="en-CA" sz="1800" dirty="0" err="1"/>
              <a:t>dat</a:t>
            </a:r>
            <a:r>
              <a:rPr lang="en-CA" sz="1800" dirty="0"/>
              <a:t>,</a:t>
            </a:r>
            <a:r>
              <a:rPr lang="en-CA" sz="1800" dirty="0">
                <a:solidFill>
                  <a:schemeClr val="bg1"/>
                </a:solidFill>
              </a:rPr>
              <a:t> mapping </a:t>
            </a:r>
            <a:r>
              <a:rPr lang="en-CA" sz="1800" dirty="0"/>
              <a:t>= </a:t>
            </a:r>
            <a:r>
              <a:rPr lang="en-CA" sz="1800" dirty="0" err="1"/>
              <a:t>aes</a:t>
            </a:r>
            <a:r>
              <a:rPr lang="en-CA" sz="1800" dirty="0"/>
              <a:t>(x=X1,y=X2)) </a:t>
            </a:r>
            <a:r>
              <a:rPr lang="en-CA" sz="1800" dirty="0">
                <a:solidFill>
                  <a:schemeClr val="bg1"/>
                </a:solidFill>
              </a:rPr>
              <a:t>+</a:t>
            </a:r>
          </a:p>
          <a:p>
            <a:pPr marL="342900" lvl="0">
              <a:buAutoNum type="arabicPlain"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2	  </a:t>
            </a:r>
            <a:r>
              <a:rPr lang="en-CA" sz="1800" dirty="0" err="1">
                <a:solidFill>
                  <a:schemeClr val="bg1"/>
                </a:solidFill>
              </a:rPr>
              <a:t>geom_point</a:t>
            </a:r>
            <a:r>
              <a:rPr lang="en-CA" sz="1800" dirty="0">
                <a:solidFill>
                  <a:schemeClr val="bg1"/>
                </a:solidFill>
              </a:rPr>
              <a:t>(shape=c(3,3,3,3,23,3,3,3,3,3,3,3,3,3,21,8,16,16,3,3,3), fill=c("black”…"</a:t>
            </a:r>
            <a:r>
              <a:rPr lang="en-CA" sz="1800" dirty="0" err="1">
                <a:solidFill>
                  <a:schemeClr val="bg1"/>
                </a:solidFill>
              </a:rPr>
              <a:t>purple","blue</a:t>
            </a:r>
            <a:r>
              <a:rPr lang="en-CA" sz="1800" dirty="0">
                <a:solidFill>
                  <a:schemeClr val="bg1"/>
                </a:solidFill>
              </a:rPr>
              <a:t>”…"black"), color=c("black”…"purple”…"black"), size=c(3,3,3,3,2,3,3,3,3,3,3,3,3,3,2,2,0.1,0.1,3,3,3), stroke = 0.7) +</a:t>
            </a:r>
          </a:p>
          <a:p>
            <a:pPr marL="0" lvl="0" indent="0">
              <a:lnSpc>
                <a:spcPct val="150000"/>
              </a:lnSpc>
              <a:buNone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3	  </a:t>
            </a:r>
            <a:r>
              <a:rPr lang="en-CA" sz="1800" dirty="0" err="1">
                <a:solidFill>
                  <a:schemeClr val="bg1"/>
                </a:solidFill>
              </a:rPr>
              <a:t>ylim</a:t>
            </a:r>
            <a:r>
              <a:rPr lang="en-CA" sz="1800" dirty="0">
                <a:solidFill>
                  <a:schemeClr val="bg1"/>
                </a:solidFill>
              </a:rPr>
              <a:t>(-0.5, 3) +</a:t>
            </a:r>
          </a:p>
          <a:p>
            <a:pPr marL="0" lvl="0" indent="0">
              <a:lnSpc>
                <a:spcPct val="150000"/>
              </a:lnSpc>
              <a:buNone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4	  </a:t>
            </a:r>
            <a:r>
              <a:rPr lang="en-CA" sz="1800" dirty="0">
                <a:solidFill>
                  <a:schemeClr val="tx1"/>
                </a:solidFill>
                <a:highlight>
                  <a:srgbClr val="FFFF00"/>
                </a:highlight>
              </a:rPr>
              <a:t>annotate</a:t>
            </a:r>
            <a:r>
              <a:rPr lang="en-CA" sz="1800" dirty="0">
                <a:solidFill>
                  <a:schemeClr val="bg1"/>
                </a:solidFill>
              </a:rPr>
              <a:t>("</a:t>
            </a:r>
            <a:r>
              <a:rPr lang="en-CA" sz="1800" dirty="0" err="1">
                <a:solidFill>
                  <a:schemeClr val="bg1"/>
                </a:solidFill>
              </a:rPr>
              <a:t>rect</a:t>
            </a:r>
            <a:r>
              <a:rPr lang="en-CA" sz="1800" dirty="0">
                <a:solidFill>
                  <a:schemeClr val="bg1"/>
                </a:solidFill>
              </a:rPr>
              <a:t>", </a:t>
            </a:r>
            <a:r>
              <a:rPr lang="en-CA" sz="1800" dirty="0" err="1">
                <a:solidFill>
                  <a:schemeClr val="bg1"/>
                </a:solidFill>
              </a:rPr>
              <a:t>xmin</a:t>
            </a:r>
            <a:r>
              <a:rPr lang="en-CA" sz="1800" dirty="0">
                <a:solidFill>
                  <a:schemeClr val="bg1"/>
                </a:solidFill>
              </a:rPr>
              <a:t> = </a:t>
            </a:r>
            <a:r>
              <a:rPr lang="en-CA" sz="1800" dirty="0" err="1">
                <a:solidFill>
                  <a:schemeClr val="bg1"/>
                </a:solidFill>
              </a:rPr>
              <a:t>cil</a:t>
            </a:r>
            <a:r>
              <a:rPr lang="en-CA" sz="1800" dirty="0">
                <a:solidFill>
                  <a:schemeClr val="bg1"/>
                </a:solidFill>
              </a:rPr>
              <a:t>, </a:t>
            </a:r>
            <a:r>
              <a:rPr lang="en-CA" sz="1800" dirty="0" err="1">
                <a:solidFill>
                  <a:schemeClr val="bg1"/>
                </a:solidFill>
              </a:rPr>
              <a:t>xmax</a:t>
            </a:r>
            <a:r>
              <a:rPr lang="en-CA" sz="1800" dirty="0">
                <a:solidFill>
                  <a:schemeClr val="bg1"/>
                </a:solidFill>
              </a:rPr>
              <a:t> = </a:t>
            </a:r>
            <a:r>
              <a:rPr lang="en-CA" sz="1800" dirty="0" err="1">
                <a:solidFill>
                  <a:schemeClr val="bg1"/>
                </a:solidFill>
              </a:rPr>
              <a:t>ciu</a:t>
            </a:r>
            <a:r>
              <a:rPr lang="en-CA" sz="1800" dirty="0">
                <a:solidFill>
                  <a:schemeClr val="bg1"/>
                </a:solidFill>
              </a:rPr>
              <a:t>, </a:t>
            </a:r>
            <a:r>
              <a:rPr lang="en-CA" sz="1800" dirty="0" err="1">
                <a:solidFill>
                  <a:schemeClr val="bg1"/>
                </a:solidFill>
              </a:rPr>
              <a:t>ymin</a:t>
            </a:r>
            <a:r>
              <a:rPr lang="en-CA" sz="1800" dirty="0">
                <a:solidFill>
                  <a:schemeClr val="bg1"/>
                </a:solidFill>
              </a:rPr>
              <a:t> = -0.05, </a:t>
            </a:r>
            <a:r>
              <a:rPr lang="en-CA" sz="1800" dirty="0" err="1">
                <a:solidFill>
                  <a:schemeClr val="bg1"/>
                </a:solidFill>
              </a:rPr>
              <a:t>ymax</a:t>
            </a:r>
            <a:r>
              <a:rPr lang="en-CA" sz="1800" dirty="0">
                <a:solidFill>
                  <a:schemeClr val="bg1"/>
                </a:solidFill>
              </a:rPr>
              <a:t> = 0.05, alpha = .2, fill = "blue") +</a:t>
            </a:r>
          </a:p>
        </p:txBody>
      </p:sp>
    </p:spTree>
    <p:extLst>
      <p:ext uri="{BB962C8B-B14F-4D97-AF65-F5344CB8AC3E}">
        <p14:creationId xmlns:p14="http://schemas.microsoft.com/office/powerpoint/2010/main" val="3386813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imeline&#10;&#10;Description automatically generated with medium confidence">
            <a:extLst>
              <a:ext uri="{FF2B5EF4-FFF2-40B4-BE49-F238E27FC236}">
                <a16:creationId xmlns:a16="http://schemas.microsoft.com/office/drawing/2014/main" id="{9B1FB048-716B-8A4E-8E85-5E0DBEF29F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9750"/>
            <a:ext cx="9144000" cy="4064000"/>
          </a:xfrm>
          <a:prstGeom prst="rect">
            <a:avLst/>
          </a:prstGeom>
        </p:spPr>
      </p:pic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1CD790E-3ED3-A344-8602-C00DA46596A5}"/>
              </a:ext>
            </a:extLst>
          </p:cNvPr>
          <p:cNvSpPr/>
          <p:nvPr/>
        </p:nvSpPr>
        <p:spPr>
          <a:xfrm>
            <a:off x="2263698" y="3512634"/>
            <a:ext cx="3836019" cy="613317"/>
          </a:xfrm>
          <a:prstGeom prst="roundRect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6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"/>
          <p:cNvSpPr txBox="1">
            <a:spLocks noGrp="1"/>
          </p:cNvSpPr>
          <p:nvPr>
            <p:ph type="subTitle" idx="1"/>
          </p:nvPr>
        </p:nvSpPr>
        <p:spPr>
          <a:xfrm flipH="1">
            <a:off x="373491" y="217975"/>
            <a:ext cx="8683882" cy="45754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3	  </a:t>
            </a:r>
            <a:r>
              <a:rPr lang="en-CA" sz="1800" dirty="0" err="1">
                <a:solidFill>
                  <a:schemeClr val="bg1"/>
                </a:solidFill>
              </a:rPr>
              <a:t>ylim</a:t>
            </a:r>
            <a:r>
              <a:rPr lang="en-CA" sz="1800" dirty="0">
                <a:solidFill>
                  <a:schemeClr val="bg1"/>
                </a:solidFill>
              </a:rPr>
              <a:t>(-0.5, 3) +</a:t>
            </a:r>
          </a:p>
          <a:p>
            <a:pPr marL="0" lvl="0" indent="0">
              <a:lnSpc>
                <a:spcPct val="150000"/>
              </a:lnSpc>
              <a:buNone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4	  annotate("</a:t>
            </a:r>
            <a:r>
              <a:rPr lang="en-CA" sz="1800" dirty="0" err="1">
                <a:solidFill>
                  <a:schemeClr val="bg1"/>
                </a:solidFill>
              </a:rPr>
              <a:t>rect</a:t>
            </a:r>
            <a:r>
              <a:rPr lang="en-CA" sz="1800" dirty="0">
                <a:solidFill>
                  <a:schemeClr val="bg1"/>
                </a:solidFill>
              </a:rPr>
              <a:t>", </a:t>
            </a:r>
            <a:r>
              <a:rPr lang="en-CA" sz="1800" dirty="0" err="1">
                <a:solidFill>
                  <a:schemeClr val="bg1"/>
                </a:solidFill>
              </a:rPr>
              <a:t>xmin</a:t>
            </a:r>
            <a:r>
              <a:rPr lang="en-CA" sz="1800" dirty="0">
                <a:solidFill>
                  <a:schemeClr val="bg1"/>
                </a:solidFill>
              </a:rPr>
              <a:t> = </a:t>
            </a:r>
            <a:r>
              <a:rPr lang="en-CA" sz="1800" dirty="0" err="1">
                <a:solidFill>
                  <a:schemeClr val="bg1"/>
                </a:solidFill>
              </a:rPr>
              <a:t>cil</a:t>
            </a:r>
            <a:r>
              <a:rPr lang="en-CA" sz="1800" dirty="0">
                <a:solidFill>
                  <a:schemeClr val="bg1"/>
                </a:solidFill>
              </a:rPr>
              <a:t>, </a:t>
            </a:r>
            <a:r>
              <a:rPr lang="en-CA" sz="1800" dirty="0" err="1">
                <a:solidFill>
                  <a:schemeClr val="bg1"/>
                </a:solidFill>
              </a:rPr>
              <a:t>xmax</a:t>
            </a:r>
            <a:r>
              <a:rPr lang="en-CA" sz="1800" dirty="0">
                <a:solidFill>
                  <a:schemeClr val="bg1"/>
                </a:solidFill>
              </a:rPr>
              <a:t> = </a:t>
            </a:r>
            <a:r>
              <a:rPr lang="en-CA" sz="1800" dirty="0" err="1">
                <a:solidFill>
                  <a:schemeClr val="bg1"/>
                </a:solidFill>
              </a:rPr>
              <a:t>ciu</a:t>
            </a:r>
            <a:r>
              <a:rPr lang="en-CA" sz="1800" dirty="0">
                <a:solidFill>
                  <a:schemeClr val="bg1"/>
                </a:solidFill>
              </a:rPr>
              <a:t>, </a:t>
            </a:r>
            <a:r>
              <a:rPr lang="en-CA" sz="1800" dirty="0" err="1">
                <a:solidFill>
                  <a:schemeClr val="bg1"/>
                </a:solidFill>
              </a:rPr>
              <a:t>ymin</a:t>
            </a:r>
            <a:r>
              <a:rPr lang="en-CA" sz="1800" dirty="0">
                <a:solidFill>
                  <a:schemeClr val="bg1"/>
                </a:solidFill>
              </a:rPr>
              <a:t> = -0.05, </a:t>
            </a:r>
            <a:r>
              <a:rPr lang="en-CA" sz="1800" dirty="0" err="1">
                <a:solidFill>
                  <a:schemeClr val="bg1"/>
                </a:solidFill>
              </a:rPr>
              <a:t>ymax</a:t>
            </a:r>
            <a:r>
              <a:rPr lang="en-CA" sz="1800" dirty="0">
                <a:solidFill>
                  <a:schemeClr val="bg1"/>
                </a:solidFill>
              </a:rPr>
              <a:t> = 0.05, alpha = .2, fill = "blue") +</a:t>
            </a:r>
          </a:p>
          <a:p>
            <a:pPr marL="0" lvl="0" indent="0">
              <a:lnSpc>
                <a:spcPct val="150000"/>
              </a:lnSpc>
              <a:buNone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5	  </a:t>
            </a:r>
            <a:r>
              <a:rPr lang="en-CA" sz="1800" dirty="0" err="1">
                <a:solidFill>
                  <a:schemeClr val="tx1"/>
                </a:solidFill>
                <a:highlight>
                  <a:srgbClr val="FFFF00"/>
                </a:highlight>
              </a:rPr>
              <a:t>geom_step</a:t>
            </a:r>
            <a:r>
              <a:rPr lang="en-CA" sz="1800" dirty="0">
                <a:solidFill>
                  <a:schemeClr val="bg1"/>
                </a:solidFill>
              </a:rPr>
              <a:t>(data=</a:t>
            </a:r>
            <a:r>
              <a:rPr lang="en-CA" sz="1800" dirty="0" err="1">
                <a:solidFill>
                  <a:schemeClr val="bg1"/>
                </a:solidFill>
              </a:rPr>
              <a:t>dat</a:t>
            </a:r>
            <a:r>
              <a:rPr lang="en-CA" sz="1800" dirty="0">
                <a:solidFill>
                  <a:schemeClr val="bg1"/>
                </a:solidFill>
              </a:rPr>
              <a:t>[6:7,], color = "black") +</a:t>
            </a:r>
          </a:p>
          <a:p>
            <a:pPr marL="0" lvl="0" indent="0">
              <a:lnSpc>
                <a:spcPct val="150000"/>
              </a:lnSpc>
              <a:buNone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10	  annotate("</a:t>
            </a:r>
            <a:r>
              <a:rPr lang="en-CA" sz="1800" dirty="0" err="1">
                <a:solidFill>
                  <a:schemeClr val="bg1"/>
                </a:solidFill>
              </a:rPr>
              <a:t>text",x</a:t>
            </a:r>
            <a:r>
              <a:rPr lang="en-CA" sz="1800" dirty="0">
                <a:solidFill>
                  <a:schemeClr val="bg1"/>
                </a:solidFill>
              </a:rPr>
              <a:t>=effect, y=1.12, label=format(round(PD, 2), </a:t>
            </a:r>
            <a:r>
              <a:rPr lang="en-CA" sz="1800" dirty="0" err="1">
                <a:solidFill>
                  <a:schemeClr val="bg1"/>
                </a:solidFill>
              </a:rPr>
              <a:t>nsmall</a:t>
            </a:r>
            <a:r>
              <a:rPr lang="en-CA" sz="1800" dirty="0">
                <a:solidFill>
                  <a:schemeClr val="bg1"/>
                </a:solidFill>
              </a:rPr>
              <a:t> = 2), size=3, colour = "</a:t>
            </a:r>
            <a:r>
              <a:rPr lang="en-CA" sz="1800" dirty="0" err="1">
                <a:solidFill>
                  <a:schemeClr val="bg1"/>
                </a:solidFill>
              </a:rPr>
              <a:t>darkred</a:t>
            </a:r>
            <a:r>
              <a:rPr lang="en-CA" sz="1800" dirty="0">
                <a:solidFill>
                  <a:schemeClr val="bg1"/>
                </a:solidFill>
              </a:rPr>
              <a:t>") +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C4390A-2A3A-4A43-A077-5E03E6F0E07C}"/>
              </a:ext>
            </a:extLst>
          </p:cNvPr>
          <p:cNvSpPr txBox="1"/>
          <p:nvPr/>
        </p:nvSpPr>
        <p:spPr>
          <a:xfrm>
            <a:off x="373491" y="2714324"/>
            <a:ext cx="452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.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.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4086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"/>
          <p:cNvSpPr txBox="1">
            <a:spLocks noGrp="1"/>
          </p:cNvSpPr>
          <p:nvPr>
            <p:ph type="subTitle" idx="1"/>
          </p:nvPr>
        </p:nvSpPr>
        <p:spPr>
          <a:xfrm flipH="1">
            <a:off x="373491" y="217975"/>
            <a:ext cx="8683882" cy="45754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3	  </a:t>
            </a:r>
            <a:r>
              <a:rPr lang="en-CA" sz="1800" dirty="0" err="1">
                <a:solidFill>
                  <a:schemeClr val="bg1"/>
                </a:solidFill>
              </a:rPr>
              <a:t>ylim</a:t>
            </a:r>
            <a:r>
              <a:rPr lang="en-CA" sz="1800" dirty="0">
                <a:solidFill>
                  <a:schemeClr val="bg1"/>
                </a:solidFill>
              </a:rPr>
              <a:t>(-0.5, 3) +</a:t>
            </a:r>
          </a:p>
          <a:p>
            <a:pPr marL="0" lvl="0" indent="0">
              <a:lnSpc>
                <a:spcPct val="150000"/>
              </a:lnSpc>
              <a:buNone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4	  annotate("</a:t>
            </a:r>
            <a:r>
              <a:rPr lang="en-CA" sz="1800" dirty="0" err="1">
                <a:solidFill>
                  <a:schemeClr val="bg1"/>
                </a:solidFill>
              </a:rPr>
              <a:t>rect</a:t>
            </a:r>
            <a:r>
              <a:rPr lang="en-CA" sz="1800" dirty="0">
                <a:solidFill>
                  <a:schemeClr val="bg1"/>
                </a:solidFill>
              </a:rPr>
              <a:t>", </a:t>
            </a:r>
            <a:r>
              <a:rPr lang="en-CA" sz="1800" dirty="0" err="1">
                <a:solidFill>
                  <a:schemeClr val="bg1"/>
                </a:solidFill>
              </a:rPr>
              <a:t>xmin</a:t>
            </a:r>
            <a:r>
              <a:rPr lang="en-CA" sz="1800" dirty="0">
                <a:solidFill>
                  <a:schemeClr val="bg1"/>
                </a:solidFill>
              </a:rPr>
              <a:t> = </a:t>
            </a:r>
            <a:r>
              <a:rPr lang="en-CA" sz="1800" dirty="0" err="1">
                <a:solidFill>
                  <a:schemeClr val="bg1"/>
                </a:solidFill>
              </a:rPr>
              <a:t>cil</a:t>
            </a:r>
            <a:r>
              <a:rPr lang="en-CA" sz="1800" dirty="0">
                <a:solidFill>
                  <a:schemeClr val="bg1"/>
                </a:solidFill>
              </a:rPr>
              <a:t>, </a:t>
            </a:r>
            <a:r>
              <a:rPr lang="en-CA" sz="1800" dirty="0" err="1">
                <a:solidFill>
                  <a:schemeClr val="bg1"/>
                </a:solidFill>
              </a:rPr>
              <a:t>xmax</a:t>
            </a:r>
            <a:r>
              <a:rPr lang="en-CA" sz="1800" dirty="0">
                <a:solidFill>
                  <a:schemeClr val="bg1"/>
                </a:solidFill>
              </a:rPr>
              <a:t> = </a:t>
            </a:r>
            <a:r>
              <a:rPr lang="en-CA" sz="1800" dirty="0" err="1">
                <a:solidFill>
                  <a:schemeClr val="bg1"/>
                </a:solidFill>
              </a:rPr>
              <a:t>ciu</a:t>
            </a:r>
            <a:r>
              <a:rPr lang="en-CA" sz="1800" dirty="0">
                <a:solidFill>
                  <a:schemeClr val="bg1"/>
                </a:solidFill>
              </a:rPr>
              <a:t>, </a:t>
            </a:r>
            <a:r>
              <a:rPr lang="en-CA" sz="1800" dirty="0" err="1">
                <a:solidFill>
                  <a:schemeClr val="bg1"/>
                </a:solidFill>
              </a:rPr>
              <a:t>ymin</a:t>
            </a:r>
            <a:r>
              <a:rPr lang="en-CA" sz="1800" dirty="0">
                <a:solidFill>
                  <a:schemeClr val="bg1"/>
                </a:solidFill>
              </a:rPr>
              <a:t> = -0.05, </a:t>
            </a:r>
            <a:r>
              <a:rPr lang="en-CA" sz="1800" dirty="0" err="1">
                <a:solidFill>
                  <a:schemeClr val="bg1"/>
                </a:solidFill>
              </a:rPr>
              <a:t>ymax</a:t>
            </a:r>
            <a:r>
              <a:rPr lang="en-CA" sz="1800" dirty="0">
                <a:solidFill>
                  <a:schemeClr val="bg1"/>
                </a:solidFill>
              </a:rPr>
              <a:t> = 0.05, alpha = .2, fill = "blue") +</a:t>
            </a:r>
          </a:p>
          <a:p>
            <a:pPr marL="0" lvl="0" indent="0">
              <a:lnSpc>
                <a:spcPct val="150000"/>
              </a:lnSpc>
              <a:buNone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5	  </a:t>
            </a:r>
            <a:r>
              <a:rPr lang="en-CA" sz="1800" dirty="0" err="1">
                <a:solidFill>
                  <a:schemeClr val="bg1"/>
                </a:solidFill>
              </a:rPr>
              <a:t>geom_step</a:t>
            </a:r>
            <a:r>
              <a:rPr lang="en-CA" sz="1800" dirty="0">
                <a:solidFill>
                  <a:schemeClr val="bg1"/>
                </a:solidFill>
              </a:rPr>
              <a:t>(data=</a:t>
            </a:r>
            <a:r>
              <a:rPr lang="en-CA" sz="1800" dirty="0" err="1">
                <a:solidFill>
                  <a:schemeClr val="bg1"/>
                </a:solidFill>
              </a:rPr>
              <a:t>dat</a:t>
            </a:r>
            <a:r>
              <a:rPr lang="en-CA" sz="1800" dirty="0">
                <a:solidFill>
                  <a:schemeClr val="bg1"/>
                </a:solidFill>
              </a:rPr>
              <a:t>[6:7,], color = "black") +</a:t>
            </a:r>
          </a:p>
          <a:p>
            <a:pPr marL="0" lvl="0" indent="0">
              <a:lnSpc>
                <a:spcPct val="150000"/>
              </a:lnSpc>
              <a:buNone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10	  </a:t>
            </a:r>
            <a:r>
              <a:rPr lang="en-CA" sz="1800" dirty="0">
                <a:solidFill>
                  <a:schemeClr val="tx1"/>
                </a:solidFill>
                <a:highlight>
                  <a:srgbClr val="FFFF00"/>
                </a:highlight>
              </a:rPr>
              <a:t>annotate</a:t>
            </a:r>
            <a:r>
              <a:rPr lang="en-CA" sz="1800" dirty="0">
                <a:solidFill>
                  <a:schemeClr val="bg1"/>
                </a:solidFill>
              </a:rPr>
              <a:t>("</a:t>
            </a:r>
            <a:r>
              <a:rPr lang="en-CA" sz="1800" dirty="0" err="1">
                <a:solidFill>
                  <a:schemeClr val="bg1"/>
                </a:solidFill>
              </a:rPr>
              <a:t>text",x</a:t>
            </a:r>
            <a:r>
              <a:rPr lang="en-CA" sz="1800" dirty="0">
                <a:solidFill>
                  <a:schemeClr val="bg1"/>
                </a:solidFill>
              </a:rPr>
              <a:t>=effect, y=1.12, label=format(round(PD, 2), </a:t>
            </a:r>
            <a:r>
              <a:rPr lang="en-CA" sz="1800" dirty="0" err="1">
                <a:solidFill>
                  <a:schemeClr val="bg1"/>
                </a:solidFill>
              </a:rPr>
              <a:t>nsmall</a:t>
            </a:r>
            <a:r>
              <a:rPr lang="en-CA" sz="1800" dirty="0">
                <a:solidFill>
                  <a:schemeClr val="bg1"/>
                </a:solidFill>
              </a:rPr>
              <a:t> = 2), size=3, colour = "</a:t>
            </a:r>
            <a:r>
              <a:rPr lang="en-CA" sz="1800" dirty="0" err="1">
                <a:solidFill>
                  <a:schemeClr val="bg1"/>
                </a:solidFill>
              </a:rPr>
              <a:t>darkred</a:t>
            </a:r>
            <a:r>
              <a:rPr lang="en-CA" sz="1800" dirty="0">
                <a:solidFill>
                  <a:schemeClr val="bg1"/>
                </a:solidFill>
              </a:rPr>
              <a:t>") +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C4390A-2A3A-4A43-A077-5E03E6F0E07C}"/>
              </a:ext>
            </a:extLst>
          </p:cNvPr>
          <p:cNvSpPr txBox="1"/>
          <p:nvPr/>
        </p:nvSpPr>
        <p:spPr>
          <a:xfrm>
            <a:off x="373491" y="2714324"/>
            <a:ext cx="452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.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.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617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"/>
          <p:cNvSpPr txBox="1">
            <a:spLocks noGrp="1"/>
          </p:cNvSpPr>
          <p:nvPr>
            <p:ph type="subTitle" idx="1"/>
          </p:nvPr>
        </p:nvSpPr>
        <p:spPr>
          <a:xfrm flipH="1">
            <a:off x="373491" y="217975"/>
            <a:ext cx="8683882" cy="45754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10	  annotate("</a:t>
            </a:r>
            <a:r>
              <a:rPr lang="en-CA" sz="1800" dirty="0" err="1">
                <a:solidFill>
                  <a:schemeClr val="bg1"/>
                </a:solidFill>
              </a:rPr>
              <a:t>text",x</a:t>
            </a:r>
            <a:r>
              <a:rPr lang="en-CA" sz="1800" dirty="0">
                <a:solidFill>
                  <a:schemeClr val="bg1"/>
                </a:solidFill>
              </a:rPr>
              <a:t>=effect, y=1.12, label=format(round(PD, 2), </a:t>
            </a:r>
            <a:r>
              <a:rPr lang="en-CA" sz="1800" dirty="0" err="1">
                <a:solidFill>
                  <a:schemeClr val="bg1"/>
                </a:solidFill>
              </a:rPr>
              <a:t>nsmall</a:t>
            </a:r>
            <a:r>
              <a:rPr lang="en-CA" sz="1800" dirty="0">
                <a:solidFill>
                  <a:schemeClr val="bg1"/>
                </a:solidFill>
              </a:rPr>
              <a:t> = 2), size=3, colour = "</a:t>
            </a:r>
            <a:r>
              <a:rPr lang="en-CA" sz="1800" dirty="0" err="1">
                <a:solidFill>
                  <a:schemeClr val="bg1"/>
                </a:solidFill>
              </a:rPr>
              <a:t>darkred</a:t>
            </a:r>
            <a:r>
              <a:rPr lang="en-CA" sz="1800" dirty="0">
                <a:solidFill>
                  <a:schemeClr val="bg1"/>
                </a:solidFill>
              </a:rPr>
              <a:t>") +</a:t>
            </a:r>
          </a:p>
          <a:p>
            <a:pPr marL="0" lvl="0" indent="0">
              <a:lnSpc>
                <a:spcPct val="150000"/>
              </a:lnSpc>
              <a:buNone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22	  </a:t>
            </a:r>
            <a:r>
              <a:rPr lang="en-CA" sz="1800" dirty="0">
                <a:solidFill>
                  <a:schemeClr val="tx1"/>
                </a:solidFill>
                <a:highlight>
                  <a:srgbClr val="FFFF00"/>
                </a:highlight>
              </a:rPr>
              <a:t>annotate</a:t>
            </a:r>
            <a:r>
              <a:rPr lang="en-CA" sz="1800" dirty="0">
                <a:solidFill>
                  <a:schemeClr val="bg1"/>
                </a:solidFill>
              </a:rPr>
              <a:t>("</a:t>
            </a:r>
            <a:r>
              <a:rPr lang="en-CA" sz="1800" dirty="0" err="1">
                <a:solidFill>
                  <a:schemeClr val="bg1"/>
                </a:solidFill>
              </a:rPr>
              <a:t>text",x</a:t>
            </a:r>
            <a:r>
              <a:rPr lang="en-CA" sz="1800" dirty="0">
                <a:solidFill>
                  <a:schemeClr val="bg1"/>
                </a:solidFill>
              </a:rPr>
              <a:t>=-3*</a:t>
            </a:r>
            <a:r>
              <a:rPr lang="en-CA" sz="1800" dirty="0" err="1">
                <a:solidFill>
                  <a:schemeClr val="bg1"/>
                </a:solidFill>
              </a:rPr>
              <a:t>onefourth</a:t>
            </a:r>
            <a:r>
              <a:rPr lang="en-CA" sz="1800" dirty="0">
                <a:solidFill>
                  <a:schemeClr val="bg1"/>
                </a:solidFill>
              </a:rPr>
              <a:t>, y=0.4, label="Effect (Original Units)", size=3, </a:t>
            </a:r>
            <a:r>
              <a:rPr lang="en-CA" sz="1800" dirty="0" err="1">
                <a:solidFill>
                  <a:schemeClr val="bg1"/>
                </a:solidFill>
              </a:rPr>
              <a:t>hjust</a:t>
            </a:r>
            <a:r>
              <a:rPr lang="en-CA" sz="1800" dirty="0">
                <a:solidFill>
                  <a:schemeClr val="bg1"/>
                </a:solidFill>
              </a:rPr>
              <a:t> = 0) +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C4390A-2A3A-4A43-A077-5E03E6F0E07C}"/>
              </a:ext>
            </a:extLst>
          </p:cNvPr>
          <p:cNvSpPr txBox="1"/>
          <p:nvPr/>
        </p:nvSpPr>
        <p:spPr>
          <a:xfrm>
            <a:off x="373491" y="1052792"/>
            <a:ext cx="452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.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.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192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31"/>
          <p:cNvSpPr txBox="1">
            <a:spLocks noGrp="1"/>
          </p:cNvSpPr>
          <p:nvPr>
            <p:ph type="subTitle" idx="1"/>
          </p:nvPr>
        </p:nvSpPr>
        <p:spPr>
          <a:xfrm flipH="1">
            <a:off x="2521800" y="1734207"/>
            <a:ext cx="4100400" cy="2490951"/>
          </a:xfrm>
          <a:prstGeom prst="rect">
            <a:avLst/>
          </a:prstGeom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“It [the layered grammar] is also useful for discovering new types of graphics, as the grammar defines the parameter space of statistical graphics.” (Wickham, 2010, p.9)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imeline&#10;&#10;Description automatically generated with medium confidence">
            <a:extLst>
              <a:ext uri="{FF2B5EF4-FFF2-40B4-BE49-F238E27FC236}">
                <a16:creationId xmlns:a16="http://schemas.microsoft.com/office/drawing/2014/main" id="{9B1FB048-716B-8A4E-8E85-5E0DBEF29F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9750"/>
            <a:ext cx="9144000" cy="4064000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01874EB-0744-6C42-80FE-D0548B4F520D}"/>
              </a:ext>
            </a:extLst>
          </p:cNvPr>
          <p:cNvSpPr/>
          <p:nvPr/>
        </p:nvSpPr>
        <p:spPr>
          <a:xfrm>
            <a:off x="4014438" y="2606675"/>
            <a:ext cx="427387" cy="137919"/>
          </a:xfrm>
          <a:prstGeom prst="roundRect">
            <a:avLst/>
          </a:prstGeom>
          <a:solidFill>
            <a:srgbClr val="FFFF00">
              <a:alpha val="42723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4F1F605-0D94-5E45-A09E-558EF81195B0}"/>
              </a:ext>
            </a:extLst>
          </p:cNvPr>
          <p:cNvSpPr/>
          <p:nvPr/>
        </p:nvSpPr>
        <p:spPr>
          <a:xfrm>
            <a:off x="436020" y="3300248"/>
            <a:ext cx="1319208" cy="242261"/>
          </a:xfrm>
          <a:prstGeom prst="roundRect">
            <a:avLst/>
          </a:prstGeom>
          <a:solidFill>
            <a:srgbClr val="FFFF00">
              <a:alpha val="39906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539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"/>
          <p:cNvSpPr txBox="1">
            <a:spLocks noGrp="1"/>
          </p:cNvSpPr>
          <p:nvPr>
            <p:ph type="subTitle" idx="1"/>
          </p:nvPr>
        </p:nvSpPr>
        <p:spPr>
          <a:xfrm flipH="1">
            <a:off x="373491" y="217975"/>
            <a:ext cx="8683882" cy="45754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35	 </a:t>
            </a:r>
            <a:r>
              <a:rPr lang="en-CA" sz="1800" dirty="0">
                <a:solidFill>
                  <a:schemeClr val="tx1"/>
                </a:solidFill>
              </a:rPr>
              <a:t> </a:t>
            </a:r>
            <a:r>
              <a:rPr lang="en-CA" sz="1800" dirty="0">
                <a:solidFill>
                  <a:schemeClr val="tx1"/>
                </a:solidFill>
                <a:highlight>
                  <a:srgbClr val="FFFF00"/>
                </a:highlight>
              </a:rPr>
              <a:t>theme</a:t>
            </a:r>
            <a:r>
              <a:rPr lang="en-CA" sz="1800" dirty="0">
                <a:solidFill>
                  <a:schemeClr val="bg1"/>
                </a:solidFill>
              </a:rPr>
              <a:t>(</a:t>
            </a:r>
            <a:r>
              <a:rPr lang="en-CA" sz="1800" dirty="0" err="1">
                <a:solidFill>
                  <a:schemeClr val="bg1"/>
                </a:solidFill>
              </a:rPr>
              <a:t>panel.grid.major</a:t>
            </a:r>
            <a:r>
              <a:rPr lang="en-CA" sz="1800" dirty="0">
                <a:solidFill>
                  <a:schemeClr val="bg1"/>
                </a:solidFill>
              </a:rPr>
              <a:t> = </a:t>
            </a:r>
            <a:r>
              <a:rPr lang="en-CA" sz="1800" dirty="0" err="1">
                <a:solidFill>
                  <a:schemeClr val="bg1"/>
                </a:solidFill>
              </a:rPr>
              <a:t>element_blank</a:t>
            </a:r>
            <a:r>
              <a:rPr lang="en-CA" sz="1800" dirty="0">
                <a:solidFill>
                  <a:schemeClr val="bg1"/>
                </a:solidFill>
              </a:rPr>
              <a:t>(), </a:t>
            </a:r>
            <a:r>
              <a:rPr lang="en-CA" sz="1800" dirty="0" err="1">
                <a:solidFill>
                  <a:schemeClr val="bg1"/>
                </a:solidFill>
              </a:rPr>
              <a:t>panel.grid.minor</a:t>
            </a:r>
            <a:r>
              <a:rPr lang="en-CA" sz="1800" dirty="0">
                <a:solidFill>
                  <a:schemeClr val="bg1"/>
                </a:solidFill>
              </a:rPr>
              <a:t> = </a:t>
            </a:r>
            <a:r>
              <a:rPr lang="en-CA" sz="1800" dirty="0" err="1">
                <a:solidFill>
                  <a:schemeClr val="bg1"/>
                </a:solidFill>
              </a:rPr>
              <a:t>element_blank</a:t>
            </a:r>
            <a:r>
              <a:rPr lang="en-CA" sz="1800" dirty="0">
                <a:solidFill>
                  <a:schemeClr val="bg1"/>
                </a:solidFill>
              </a:rPr>
              <a:t>(), </a:t>
            </a:r>
            <a:r>
              <a:rPr lang="en-CA" sz="1800" dirty="0" err="1">
                <a:solidFill>
                  <a:schemeClr val="bg1"/>
                </a:solidFill>
              </a:rPr>
              <a:t>axis.title</a:t>
            </a:r>
            <a:r>
              <a:rPr lang="en-CA" sz="1800" dirty="0">
                <a:solidFill>
                  <a:schemeClr val="bg1"/>
                </a:solidFill>
              </a:rPr>
              <a:t> = </a:t>
            </a:r>
            <a:r>
              <a:rPr lang="en-CA" sz="1800" dirty="0" err="1">
                <a:solidFill>
                  <a:schemeClr val="bg1"/>
                </a:solidFill>
              </a:rPr>
              <a:t>element_blank</a:t>
            </a:r>
            <a:r>
              <a:rPr lang="en-CA" sz="1800" dirty="0">
                <a:solidFill>
                  <a:schemeClr val="bg1"/>
                </a:solidFill>
              </a:rPr>
              <a:t>(), </a:t>
            </a:r>
            <a:r>
              <a:rPr lang="en-CA" sz="1800" dirty="0" err="1">
                <a:solidFill>
                  <a:schemeClr val="bg1"/>
                </a:solidFill>
              </a:rPr>
              <a:t>panel.background</a:t>
            </a:r>
            <a:r>
              <a:rPr lang="en-CA" sz="1800" dirty="0">
                <a:solidFill>
                  <a:schemeClr val="bg1"/>
                </a:solidFill>
              </a:rPr>
              <a:t> = </a:t>
            </a:r>
            <a:r>
              <a:rPr lang="en-CA" sz="1800" dirty="0" err="1">
                <a:solidFill>
                  <a:schemeClr val="bg1"/>
                </a:solidFill>
              </a:rPr>
              <a:t>element_blank</a:t>
            </a:r>
            <a:r>
              <a:rPr lang="en-CA" sz="1800" dirty="0">
                <a:solidFill>
                  <a:schemeClr val="bg1"/>
                </a:solidFill>
              </a:rPr>
              <a:t>(), </a:t>
            </a:r>
            <a:r>
              <a:rPr lang="en-CA" sz="1800" dirty="0" err="1">
                <a:solidFill>
                  <a:schemeClr val="bg1"/>
                </a:solidFill>
              </a:rPr>
              <a:t>axis.line</a:t>
            </a:r>
            <a:r>
              <a:rPr lang="en-CA" sz="1800" dirty="0">
                <a:solidFill>
                  <a:schemeClr val="bg1"/>
                </a:solidFill>
              </a:rPr>
              <a:t> = </a:t>
            </a:r>
            <a:r>
              <a:rPr lang="en-CA" sz="1800" dirty="0" err="1">
                <a:solidFill>
                  <a:schemeClr val="bg1"/>
                </a:solidFill>
              </a:rPr>
              <a:t>element_blank</a:t>
            </a:r>
            <a:r>
              <a:rPr lang="en-CA" sz="1800" dirty="0">
                <a:solidFill>
                  <a:schemeClr val="bg1"/>
                </a:solidFill>
              </a:rPr>
              <a:t>(), </a:t>
            </a:r>
            <a:r>
              <a:rPr lang="en-CA" sz="1800" dirty="0" err="1">
                <a:solidFill>
                  <a:schemeClr val="bg1"/>
                </a:solidFill>
              </a:rPr>
              <a:t>axis.ticks</a:t>
            </a:r>
            <a:r>
              <a:rPr lang="en-CA" sz="1800" dirty="0">
                <a:solidFill>
                  <a:schemeClr val="bg1"/>
                </a:solidFill>
              </a:rPr>
              <a:t>= </a:t>
            </a:r>
            <a:r>
              <a:rPr lang="en-CA" sz="1800" dirty="0" err="1">
                <a:solidFill>
                  <a:schemeClr val="bg1"/>
                </a:solidFill>
              </a:rPr>
              <a:t>element_blank</a:t>
            </a:r>
            <a:r>
              <a:rPr lang="en-CA" sz="1800" dirty="0">
                <a:solidFill>
                  <a:schemeClr val="bg1"/>
                </a:solidFill>
              </a:rPr>
              <a:t>(), </a:t>
            </a:r>
            <a:r>
              <a:rPr lang="en-CA" sz="1800" dirty="0" err="1">
                <a:solidFill>
                  <a:schemeClr val="bg1"/>
                </a:solidFill>
              </a:rPr>
              <a:t>axis.text</a:t>
            </a:r>
            <a:r>
              <a:rPr lang="en-CA" sz="1800" dirty="0">
                <a:solidFill>
                  <a:schemeClr val="bg1"/>
                </a:solidFill>
              </a:rPr>
              <a:t> = ggplot2::</a:t>
            </a:r>
            <a:r>
              <a:rPr lang="en-CA" sz="1800" dirty="0" err="1">
                <a:solidFill>
                  <a:schemeClr val="bg1"/>
                </a:solidFill>
              </a:rPr>
              <a:t>element_blank</a:t>
            </a:r>
            <a:r>
              <a:rPr lang="en-CA" sz="1800" dirty="0">
                <a:solidFill>
                  <a:schemeClr val="bg1"/>
                </a:solidFill>
              </a:rPr>
              <a:t>()</a:t>
            </a:r>
          </a:p>
          <a:p>
            <a:pPr marL="0" lvl="0" indent="0">
              <a:lnSpc>
                <a:spcPct val="150000"/>
              </a:lnSpc>
              <a:buNone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67	  </a:t>
            </a:r>
            <a:r>
              <a:rPr lang="en-CA" sz="1800" dirty="0" err="1">
                <a:solidFill>
                  <a:schemeClr val="tx1"/>
                </a:solidFill>
                <a:highlight>
                  <a:srgbClr val="FFFF00"/>
                </a:highlight>
              </a:rPr>
              <a:t>ggsave</a:t>
            </a:r>
            <a:r>
              <a:rPr lang="en-CA" sz="1800" dirty="0">
                <a:solidFill>
                  <a:schemeClr val="bg1"/>
                </a:solidFill>
              </a:rPr>
              <a:t>(filename = "</a:t>
            </a:r>
            <a:r>
              <a:rPr lang="en-CA" sz="1800" dirty="0" err="1">
                <a:solidFill>
                  <a:schemeClr val="bg1"/>
                </a:solidFill>
              </a:rPr>
              <a:t>Proportional_Distance_Plot.png</a:t>
            </a:r>
            <a:r>
              <a:rPr lang="en-CA" sz="1800" dirty="0">
                <a:solidFill>
                  <a:schemeClr val="bg1"/>
                </a:solidFill>
              </a:rPr>
              <a:t>" ,width = 9, height = 4, device='</a:t>
            </a:r>
            <a:r>
              <a:rPr lang="en-CA" sz="1800" dirty="0" err="1">
                <a:solidFill>
                  <a:schemeClr val="bg1"/>
                </a:solidFill>
              </a:rPr>
              <a:t>png</a:t>
            </a:r>
            <a:r>
              <a:rPr lang="en-CA" sz="1800" dirty="0">
                <a:solidFill>
                  <a:schemeClr val="bg1"/>
                </a:solidFill>
              </a:rPr>
              <a:t>', dpi=700)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B4D837-CFDF-3049-9B1B-D6C72D3FAEB5}"/>
              </a:ext>
            </a:extLst>
          </p:cNvPr>
          <p:cNvSpPr txBox="1"/>
          <p:nvPr/>
        </p:nvSpPr>
        <p:spPr>
          <a:xfrm>
            <a:off x="373491" y="1517026"/>
            <a:ext cx="452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.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.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7093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p46"/>
          <p:cNvSpPr/>
          <p:nvPr/>
        </p:nvSpPr>
        <p:spPr>
          <a:xfrm>
            <a:off x="0" y="1439917"/>
            <a:ext cx="9144000" cy="22209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3" name="Google Shape;693;p46"/>
          <p:cNvSpPr txBox="1">
            <a:spLocks noGrp="1"/>
          </p:cNvSpPr>
          <p:nvPr>
            <p:ph type="title"/>
          </p:nvPr>
        </p:nvSpPr>
        <p:spPr>
          <a:xfrm>
            <a:off x="1165475" y="2210850"/>
            <a:ext cx="6588000" cy="66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THANK YOU!!</a:t>
            </a:r>
            <a:endParaRPr sz="4000" dirty="0"/>
          </a:p>
        </p:txBody>
      </p:sp>
      <p:sp>
        <p:nvSpPr>
          <p:cNvPr id="703" name="Google Shape;703;p46"/>
          <p:cNvSpPr/>
          <p:nvPr/>
        </p:nvSpPr>
        <p:spPr>
          <a:xfrm>
            <a:off x="0" y="2610900"/>
            <a:ext cx="1785055" cy="188756"/>
          </a:xfrm>
          <a:custGeom>
            <a:avLst/>
            <a:gdLst/>
            <a:ahLst/>
            <a:cxnLst/>
            <a:rect l="l" t="t" r="r" b="b"/>
            <a:pathLst>
              <a:path w="106491" h="5847" extrusionOk="0">
                <a:moveTo>
                  <a:pt x="1" y="0"/>
                </a:moveTo>
                <a:lnTo>
                  <a:pt x="1" y="5846"/>
                </a:lnTo>
                <a:lnTo>
                  <a:pt x="106490" y="5846"/>
                </a:lnTo>
                <a:lnTo>
                  <a:pt x="10649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5" name="Google Shape;705;p46"/>
          <p:cNvSpPr/>
          <p:nvPr/>
        </p:nvSpPr>
        <p:spPr>
          <a:xfrm flipH="1">
            <a:off x="1165475" y="3815600"/>
            <a:ext cx="2338825" cy="133867"/>
          </a:xfrm>
          <a:custGeom>
            <a:avLst/>
            <a:gdLst/>
            <a:ahLst/>
            <a:cxnLst/>
            <a:rect l="l" t="t" r="r" b="b"/>
            <a:pathLst>
              <a:path w="135840" h="8298" extrusionOk="0">
                <a:moveTo>
                  <a:pt x="1" y="1"/>
                </a:moveTo>
                <a:lnTo>
                  <a:pt x="1" y="8298"/>
                </a:lnTo>
                <a:lnTo>
                  <a:pt x="135840" y="8298"/>
                </a:lnTo>
                <a:lnTo>
                  <a:pt x="135840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6" name="Google Shape;706;p46"/>
          <p:cNvSpPr/>
          <p:nvPr/>
        </p:nvSpPr>
        <p:spPr>
          <a:xfrm flipH="1">
            <a:off x="5500" y="3815594"/>
            <a:ext cx="1159976" cy="133894"/>
          </a:xfrm>
          <a:custGeom>
            <a:avLst/>
            <a:gdLst/>
            <a:ahLst/>
            <a:cxnLst/>
            <a:rect l="l" t="t" r="r" b="b"/>
            <a:pathLst>
              <a:path w="71889" h="8298" extrusionOk="0">
                <a:moveTo>
                  <a:pt x="1" y="1"/>
                </a:moveTo>
                <a:lnTo>
                  <a:pt x="1" y="8298"/>
                </a:lnTo>
                <a:lnTo>
                  <a:pt x="71889" y="8298"/>
                </a:lnTo>
                <a:lnTo>
                  <a:pt x="71889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7" name="Google Shape;707;p46"/>
          <p:cNvSpPr/>
          <p:nvPr/>
        </p:nvSpPr>
        <p:spPr>
          <a:xfrm flipH="1">
            <a:off x="1198717" y="4037295"/>
            <a:ext cx="1710557" cy="133894"/>
          </a:xfrm>
          <a:custGeom>
            <a:avLst/>
            <a:gdLst/>
            <a:ahLst/>
            <a:cxnLst/>
            <a:rect l="l" t="t" r="r" b="b"/>
            <a:pathLst>
              <a:path w="106011" h="8298" extrusionOk="0">
                <a:moveTo>
                  <a:pt x="1" y="1"/>
                </a:moveTo>
                <a:lnTo>
                  <a:pt x="1" y="8297"/>
                </a:lnTo>
                <a:lnTo>
                  <a:pt x="106011" y="8297"/>
                </a:lnTo>
                <a:lnTo>
                  <a:pt x="10601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8" name="Google Shape;708;p46"/>
          <p:cNvSpPr/>
          <p:nvPr/>
        </p:nvSpPr>
        <p:spPr>
          <a:xfrm flipH="1">
            <a:off x="1198727" y="4037295"/>
            <a:ext cx="497188" cy="133894"/>
          </a:xfrm>
          <a:custGeom>
            <a:avLst/>
            <a:gdLst/>
            <a:ahLst/>
            <a:cxnLst/>
            <a:rect l="l" t="t" r="r" b="b"/>
            <a:pathLst>
              <a:path w="30813" h="8298" extrusionOk="0">
                <a:moveTo>
                  <a:pt x="0" y="1"/>
                </a:moveTo>
                <a:lnTo>
                  <a:pt x="0" y="8297"/>
                </a:lnTo>
                <a:lnTo>
                  <a:pt x="30813" y="8297"/>
                </a:lnTo>
                <a:lnTo>
                  <a:pt x="30813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9" name="Google Shape;709;p46"/>
          <p:cNvSpPr/>
          <p:nvPr/>
        </p:nvSpPr>
        <p:spPr>
          <a:xfrm flipH="1">
            <a:off x="5505" y="4037295"/>
            <a:ext cx="579996" cy="133894"/>
          </a:xfrm>
          <a:custGeom>
            <a:avLst/>
            <a:gdLst/>
            <a:ahLst/>
            <a:cxnLst/>
            <a:rect l="l" t="t" r="r" b="b"/>
            <a:pathLst>
              <a:path w="35945" h="8298" extrusionOk="0">
                <a:moveTo>
                  <a:pt x="1" y="1"/>
                </a:moveTo>
                <a:lnTo>
                  <a:pt x="1" y="8297"/>
                </a:lnTo>
                <a:lnTo>
                  <a:pt x="35945" y="8297"/>
                </a:lnTo>
                <a:lnTo>
                  <a:pt x="35945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0" name="Google Shape;710;p46"/>
          <p:cNvSpPr/>
          <p:nvPr/>
        </p:nvSpPr>
        <p:spPr>
          <a:xfrm flipH="1">
            <a:off x="933688" y="4037295"/>
            <a:ext cx="133894" cy="133894"/>
          </a:xfrm>
          <a:custGeom>
            <a:avLst/>
            <a:gdLst/>
            <a:ahLst/>
            <a:cxnLst/>
            <a:rect l="l" t="t" r="r" b="b"/>
            <a:pathLst>
              <a:path w="8298" h="8298" extrusionOk="0">
                <a:moveTo>
                  <a:pt x="0" y="1"/>
                </a:moveTo>
                <a:lnTo>
                  <a:pt x="0" y="8297"/>
                </a:lnTo>
                <a:lnTo>
                  <a:pt x="8297" y="8297"/>
                </a:lnTo>
                <a:lnTo>
                  <a:pt x="8297" y="1"/>
                </a:lnTo>
                <a:close/>
              </a:path>
            </a:pathLst>
          </a:custGeom>
          <a:solidFill>
            <a:srgbClr val="FFFFFF">
              <a:alpha val="313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1" name="Google Shape;711;p46"/>
          <p:cNvSpPr/>
          <p:nvPr/>
        </p:nvSpPr>
        <p:spPr>
          <a:xfrm flipH="1">
            <a:off x="720893" y="4037295"/>
            <a:ext cx="133894" cy="133894"/>
          </a:xfrm>
          <a:custGeom>
            <a:avLst/>
            <a:gdLst/>
            <a:ahLst/>
            <a:cxnLst/>
            <a:rect l="l" t="t" r="r" b="b"/>
            <a:pathLst>
              <a:path w="8298" h="8298" extrusionOk="0">
                <a:moveTo>
                  <a:pt x="1" y="1"/>
                </a:moveTo>
                <a:lnTo>
                  <a:pt x="1" y="8297"/>
                </a:lnTo>
                <a:lnTo>
                  <a:pt x="8297" y="8297"/>
                </a:lnTo>
                <a:lnTo>
                  <a:pt x="8297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2" name="Google Shape;712;p46"/>
          <p:cNvSpPr/>
          <p:nvPr/>
        </p:nvSpPr>
        <p:spPr>
          <a:xfrm flipH="1">
            <a:off x="5508" y="4258997"/>
            <a:ext cx="133878" cy="133894"/>
          </a:xfrm>
          <a:custGeom>
            <a:avLst/>
            <a:gdLst/>
            <a:ahLst/>
            <a:cxnLst/>
            <a:rect l="l" t="t" r="r" b="b"/>
            <a:pathLst>
              <a:path w="8297" h="8298" extrusionOk="0">
                <a:moveTo>
                  <a:pt x="0" y="0"/>
                </a:moveTo>
                <a:lnTo>
                  <a:pt x="0" y="8297"/>
                </a:lnTo>
                <a:lnTo>
                  <a:pt x="8297" y="8297"/>
                </a:lnTo>
                <a:lnTo>
                  <a:pt x="8297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p46"/>
          <p:cNvSpPr/>
          <p:nvPr/>
        </p:nvSpPr>
        <p:spPr>
          <a:xfrm flipH="1">
            <a:off x="246918" y="4258997"/>
            <a:ext cx="1367368" cy="133894"/>
          </a:xfrm>
          <a:custGeom>
            <a:avLst/>
            <a:gdLst/>
            <a:ahLst/>
            <a:cxnLst/>
            <a:rect l="l" t="t" r="r" b="b"/>
            <a:pathLst>
              <a:path w="84742" h="8298" extrusionOk="0">
                <a:moveTo>
                  <a:pt x="1" y="0"/>
                </a:moveTo>
                <a:lnTo>
                  <a:pt x="1" y="8297"/>
                </a:lnTo>
                <a:lnTo>
                  <a:pt x="84741" y="8297"/>
                </a:lnTo>
                <a:lnTo>
                  <a:pt x="84741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"/>
          <p:cNvSpPr txBox="1">
            <a:spLocks noGrp="1"/>
          </p:cNvSpPr>
          <p:nvPr>
            <p:ph type="subTitle" idx="1"/>
          </p:nvPr>
        </p:nvSpPr>
        <p:spPr>
          <a:xfrm flipH="1">
            <a:off x="373491" y="217975"/>
            <a:ext cx="7704000" cy="32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/>
          </a:p>
          <a:p>
            <a:pPr marL="0" lvl="0" indent="0">
              <a:buNone/>
            </a:pPr>
            <a:r>
              <a:rPr lang="en-CA" sz="1800" dirty="0"/>
              <a:t>1             </a:t>
            </a:r>
            <a:r>
              <a:rPr lang="en-CA" sz="1800" dirty="0">
                <a:solidFill>
                  <a:schemeClr val="tx1"/>
                </a:solidFill>
                <a:highlight>
                  <a:srgbClr val="FFFF00"/>
                </a:highlight>
              </a:rPr>
              <a:t>ggplot</a:t>
            </a:r>
            <a:r>
              <a:rPr lang="en-CA" sz="1800" dirty="0"/>
              <a:t>(data = </a:t>
            </a:r>
            <a:r>
              <a:rPr lang="en-CA" sz="1800" dirty="0" err="1"/>
              <a:t>dat</a:t>
            </a:r>
            <a:r>
              <a:rPr lang="en-CA" sz="1800" dirty="0"/>
              <a:t>, mapping = </a:t>
            </a:r>
            <a:r>
              <a:rPr lang="en-CA" sz="1800" dirty="0" err="1"/>
              <a:t>aes</a:t>
            </a:r>
            <a:r>
              <a:rPr lang="en-CA" sz="1800" dirty="0"/>
              <a:t>(x=X1,y=X2)) +</a:t>
            </a:r>
            <a:endParaRPr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"/>
          <p:cNvSpPr txBox="1">
            <a:spLocks noGrp="1"/>
          </p:cNvSpPr>
          <p:nvPr>
            <p:ph type="subTitle" idx="1"/>
          </p:nvPr>
        </p:nvSpPr>
        <p:spPr>
          <a:xfrm flipH="1">
            <a:off x="373491" y="217975"/>
            <a:ext cx="7704000" cy="32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/>
          </a:p>
          <a:p>
            <a:pPr marL="0" lvl="0" indent="0">
              <a:buNone/>
            </a:pPr>
            <a:r>
              <a:rPr lang="en-CA" sz="1800" dirty="0">
                <a:solidFill>
                  <a:schemeClr val="bg1"/>
                </a:solidFill>
              </a:rPr>
              <a:t>1             ggplot</a:t>
            </a:r>
            <a:r>
              <a:rPr lang="en-CA" sz="1800" dirty="0"/>
              <a:t>(</a:t>
            </a:r>
            <a:r>
              <a:rPr lang="en-CA" sz="1800" dirty="0">
                <a:solidFill>
                  <a:schemeClr val="tx1"/>
                </a:solidFill>
                <a:highlight>
                  <a:srgbClr val="FFFF00"/>
                </a:highlight>
              </a:rPr>
              <a:t>data</a:t>
            </a:r>
            <a:r>
              <a:rPr lang="en-CA" sz="1800" dirty="0">
                <a:solidFill>
                  <a:schemeClr val="tx1"/>
                </a:solidFill>
              </a:rPr>
              <a:t> </a:t>
            </a:r>
            <a:r>
              <a:rPr lang="en-CA" sz="1800" dirty="0"/>
              <a:t>= </a:t>
            </a:r>
            <a:r>
              <a:rPr lang="en-CA" sz="1800" dirty="0" err="1"/>
              <a:t>dat</a:t>
            </a:r>
            <a:r>
              <a:rPr lang="en-CA" sz="1800" dirty="0"/>
              <a:t>, </a:t>
            </a:r>
            <a:r>
              <a:rPr lang="en-CA" sz="1800" dirty="0">
                <a:solidFill>
                  <a:schemeClr val="bg1"/>
                </a:solidFill>
              </a:rPr>
              <a:t>mapping</a:t>
            </a:r>
            <a:r>
              <a:rPr lang="en-CA" sz="1800" dirty="0"/>
              <a:t> = </a:t>
            </a:r>
            <a:r>
              <a:rPr lang="en-CA" sz="1800" dirty="0" err="1"/>
              <a:t>aes</a:t>
            </a:r>
            <a:r>
              <a:rPr lang="en-CA" sz="1800" dirty="0"/>
              <a:t>(x=X1,y=X2)) +</a:t>
            </a:r>
            <a:endParaRPr sz="18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A5FD585-218B-9244-A384-9CD578192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806261"/>
              </p:ext>
            </p:extLst>
          </p:nvPr>
        </p:nvGraphicFramePr>
        <p:xfrm>
          <a:off x="1524000" y="2399455"/>
          <a:ext cx="6096000" cy="2225040"/>
        </p:xfrm>
        <a:graphic>
          <a:graphicData uri="http://schemas.openxmlformats.org/drawingml/2006/table">
            <a:tbl>
              <a:tblPr firstRow="1" bandRow="1">
                <a:tableStyleId>{D0CFBFBB-7451-4FAD-A3E4-DA0BE4BDACB6}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34263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309374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98101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Variable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301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408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PD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-0.20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766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effect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-0.20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66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start1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770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start2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444816"/>
                  </a:ext>
                </a:extLst>
              </a:tr>
            </a:tbl>
          </a:graphicData>
        </a:graphic>
      </p:graphicFrame>
      <p:sp>
        <p:nvSpPr>
          <p:cNvPr id="4" name="Google Shape;341;p28">
            <a:extLst>
              <a:ext uri="{FF2B5EF4-FFF2-40B4-BE49-F238E27FC236}">
                <a16:creationId xmlns:a16="http://schemas.microsoft.com/office/drawing/2014/main" id="{C3922A1E-6ED1-BA4A-B3FB-B12DE4B8573C}"/>
              </a:ext>
            </a:extLst>
          </p:cNvPr>
          <p:cNvSpPr txBox="1">
            <a:spLocks/>
          </p:cNvSpPr>
          <p:nvPr/>
        </p:nvSpPr>
        <p:spPr>
          <a:xfrm flipH="1">
            <a:off x="1440000" y="1129805"/>
            <a:ext cx="7704000" cy="1269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"/>
              <a:buAutoNum type="arabi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>
              <a:buFont typeface="Roboto"/>
              <a:buNone/>
            </a:pPr>
            <a:endParaRPr lang="en-CA" sz="1300" dirty="0"/>
          </a:p>
          <a:p>
            <a:pPr marL="0" indent="0">
              <a:buFont typeface="Roboto"/>
              <a:buNone/>
            </a:pPr>
            <a:r>
              <a:rPr lang="en-CA" sz="1800" b="1" dirty="0">
                <a:solidFill>
                  <a:schemeClr val="bg1"/>
                </a:solidFill>
              </a:rPr>
              <a:t>Table 1</a:t>
            </a:r>
            <a:r>
              <a:rPr lang="en-CA" sz="18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Font typeface="Roboto"/>
              <a:buNone/>
            </a:pPr>
            <a:endParaRPr lang="en-CA" sz="1800" dirty="0">
              <a:solidFill>
                <a:schemeClr val="bg1"/>
              </a:solidFill>
            </a:endParaRPr>
          </a:p>
          <a:p>
            <a:pPr marL="0" indent="0">
              <a:buFont typeface="Roboto"/>
              <a:buNone/>
            </a:pPr>
            <a:r>
              <a:rPr lang="en-CA" sz="1800" i="1" dirty="0" err="1">
                <a:solidFill>
                  <a:schemeClr val="bg1"/>
                </a:solidFill>
              </a:rPr>
              <a:t>Dataframe</a:t>
            </a:r>
            <a:r>
              <a:rPr lang="en-CA" sz="1800" i="1" dirty="0">
                <a:solidFill>
                  <a:schemeClr val="bg1"/>
                </a:solidFill>
              </a:rPr>
              <a:t> ‘</a:t>
            </a:r>
            <a:r>
              <a:rPr lang="en-CA" sz="1800" i="1" dirty="0" err="1">
                <a:solidFill>
                  <a:schemeClr val="bg1"/>
                </a:solidFill>
              </a:rPr>
              <a:t>dat</a:t>
            </a:r>
            <a:r>
              <a:rPr lang="en-CA" sz="1800" i="1" dirty="0">
                <a:solidFill>
                  <a:schemeClr val="bg1"/>
                </a:solidFill>
              </a:rPr>
              <a:t>’</a:t>
            </a:r>
            <a:endParaRPr lang="en-CA" sz="1800" i="1" dirty="0"/>
          </a:p>
        </p:txBody>
      </p:sp>
    </p:spTree>
    <p:extLst>
      <p:ext uri="{BB962C8B-B14F-4D97-AF65-F5344CB8AC3E}">
        <p14:creationId xmlns:p14="http://schemas.microsoft.com/office/powerpoint/2010/main" val="2390654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"/>
          <p:cNvSpPr txBox="1">
            <a:spLocks noGrp="1"/>
          </p:cNvSpPr>
          <p:nvPr>
            <p:ph type="subTitle" idx="1"/>
          </p:nvPr>
        </p:nvSpPr>
        <p:spPr>
          <a:xfrm flipH="1">
            <a:off x="373491" y="217975"/>
            <a:ext cx="7704000" cy="32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/>
          </a:p>
          <a:p>
            <a:pPr marL="0" lvl="0" indent="0">
              <a:buNone/>
            </a:pPr>
            <a:r>
              <a:rPr lang="en-CA" sz="1800" dirty="0">
                <a:solidFill>
                  <a:schemeClr val="bg1"/>
                </a:solidFill>
              </a:rPr>
              <a:t>1             ggplot</a:t>
            </a:r>
            <a:r>
              <a:rPr lang="en-CA" sz="1800" dirty="0"/>
              <a:t>(</a:t>
            </a:r>
            <a:r>
              <a:rPr lang="en-CA" sz="1800" dirty="0">
                <a:solidFill>
                  <a:schemeClr val="tx1"/>
                </a:solidFill>
                <a:highlight>
                  <a:srgbClr val="FFFF00"/>
                </a:highlight>
              </a:rPr>
              <a:t>data</a:t>
            </a:r>
            <a:r>
              <a:rPr lang="en-CA" sz="1800" dirty="0">
                <a:solidFill>
                  <a:schemeClr val="tx1"/>
                </a:solidFill>
              </a:rPr>
              <a:t> </a:t>
            </a:r>
            <a:r>
              <a:rPr lang="en-CA" sz="1800" dirty="0"/>
              <a:t>= </a:t>
            </a:r>
            <a:r>
              <a:rPr lang="en-CA" sz="1800" dirty="0" err="1"/>
              <a:t>dat</a:t>
            </a:r>
            <a:r>
              <a:rPr lang="en-CA" sz="1800" dirty="0"/>
              <a:t>, </a:t>
            </a:r>
            <a:r>
              <a:rPr lang="en-CA" sz="1800" dirty="0">
                <a:solidFill>
                  <a:schemeClr val="bg1"/>
                </a:solidFill>
              </a:rPr>
              <a:t>mapping</a:t>
            </a:r>
            <a:r>
              <a:rPr lang="en-CA" sz="1800" dirty="0"/>
              <a:t> = </a:t>
            </a:r>
            <a:r>
              <a:rPr lang="en-CA" sz="1800" dirty="0" err="1"/>
              <a:t>aes</a:t>
            </a:r>
            <a:r>
              <a:rPr lang="en-CA" sz="1800" dirty="0"/>
              <a:t>(x=X1,y=X2)) +</a:t>
            </a:r>
            <a:endParaRPr sz="18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A5FD585-218B-9244-A384-9CD5781927D5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399455"/>
          <a:ext cx="6096000" cy="2225040"/>
        </p:xfrm>
        <a:graphic>
          <a:graphicData uri="http://schemas.openxmlformats.org/drawingml/2006/table">
            <a:tbl>
              <a:tblPr firstRow="1" bandRow="1">
                <a:tableStyleId>{D0CFBFBB-7451-4FAD-A3E4-DA0BE4BDACB6}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34263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309374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98101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Variable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301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408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PD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-0.20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766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effect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-0.20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66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start1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770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start2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444816"/>
                  </a:ext>
                </a:extLst>
              </a:tr>
            </a:tbl>
          </a:graphicData>
        </a:graphic>
      </p:graphicFrame>
      <p:sp>
        <p:nvSpPr>
          <p:cNvPr id="4" name="Google Shape;341;p28">
            <a:extLst>
              <a:ext uri="{FF2B5EF4-FFF2-40B4-BE49-F238E27FC236}">
                <a16:creationId xmlns:a16="http://schemas.microsoft.com/office/drawing/2014/main" id="{C3922A1E-6ED1-BA4A-B3FB-B12DE4B8573C}"/>
              </a:ext>
            </a:extLst>
          </p:cNvPr>
          <p:cNvSpPr txBox="1">
            <a:spLocks/>
          </p:cNvSpPr>
          <p:nvPr/>
        </p:nvSpPr>
        <p:spPr>
          <a:xfrm flipH="1">
            <a:off x="1440000" y="1129804"/>
            <a:ext cx="7704000" cy="1266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"/>
              <a:buAutoNum type="arabi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>
              <a:buFont typeface="Roboto"/>
              <a:buNone/>
            </a:pPr>
            <a:endParaRPr lang="en-CA" sz="1300" dirty="0"/>
          </a:p>
          <a:p>
            <a:pPr marL="0" indent="0">
              <a:buFont typeface="Roboto"/>
              <a:buNone/>
            </a:pPr>
            <a:r>
              <a:rPr lang="en-CA" sz="1800" b="1" dirty="0">
                <a:solidFill>
                  <a:schemeClr val="bg1"/>
                </a:solidFill>
              </a:rPr>
              <a:t>Table 1</a:t>
            </a:r>
            <a:r>
              <a:rPr lang="en-CA" sz="18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Font typeface="Roboto"/>
              <a:buNone/>
            </a:pPr>
            <a:endParaRPr lang="en-CA" sz="1800" dirty="0">
              <a:solidFill>
                <a:schemeClr val="bg1"/>
              </a:solidFill>
            </a:endParaRPr>
          </a:p>
          <a:p>
            <a:pPr marL="0" indent="0">
              <a:buFont typeface="Roboto"/>
              <a:buNone/>
            </a:pPr>
            <a:r>
              <a:rPr lang="en-CA" sz="1800" i="1" dirty="0" err="1">
                <a:solidFill>
                  <a:schemeClr val="bg1"/>
                </a:solidFill>
              </a:rPr>
              <a:t>Dataframe</a:t>
            </a:r>
            <a:r>
              <a:rPr lang="en-CA" sz="1800" i="1" dirty="0">
                <a:solidFill>
                  <a:schemeClr val="bg1"/>
                </a:solidFill>
              </a:rPr>
              <a:t> ‘</a:t>
            </a:r>
            <a:r>
              <a:rPr lang="en-CA" sz="1800" i="1" dirty="0" err="1">
                <a:solidFill>
                  <a:schemeClr val="bg1"/>
                </a:solidFill>
              </a:rPr>
              <a:t>dat</a:t>
            </a:r>
            <a:r>
              <a:rPr lang="en-CA" sz="1800" i="1" dirty="0">
                <a:solidFill>
                  <a:schemeClr val="bg1"/>
                </a:solidFill>
              </a:rPr>
              <a:t>’</a:t>
            </a:r>
            <a:endParaRPr lang="en-CA" sz="1800" i="1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A3B8D9F-1CBB-014B-A0C9-02E78D0F4FCA}"/>
              </a:ext>
            </a:extLst>
          </p:cNvPr>
          <p:cNvSpPr/>
          <p:nvPr/>
        </p:nvSpPr>
        <p:spPr>
          <a:xfrm>
            <a:off x="3551722" y="3869356"/>
            <a:ext cx="2789277" cy="755139"/>
          </a:xfrm>
          <a:prstGeom prst="roundRect">
            <a:avLst/>
          </a:prstGeom>
          <a:solidFill>
            <a:srgbClr val="FFFF00">
              <a:alpha val="2403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8F2AFD-A579-B043-8548-A213D67EC287}"/>
              </a:ext>
            </a:extLst>
          </p:cNvPr>
          <p:cNvSpPr/>
          <p:nvPr/>
        </p:nvSpPr>
        <p:spPr>
          <a:xfrm rot="5400000">
            <a:off x="5405668" y="2934025"/>
            <a:ext cx="1115523" cy="755139"/>
          </a:xfrm>
          <a:prstGeom prst="roundRect">
            <a:avLst/>
          </a:prstGeom>
          <a:solidFill>
            <a:srgbClr val="FFFF00">
              <a:alpha val="2403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038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"/>
          <p:cNvSpPr txBox="1">
            <a:spLocks noGrp="1"/>
          </p:cNvSpPr>
          <p:nvPr>
            <p:ph type="subTitle" idx="1"/>
          </p:nvPr>
        </p:nvSpPr>
        <p:spPr>
          <a:xfrm flipH="1">
            <a:off x="373491" y="217975"/>
            <a:ext cx="7704000" cy="32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/>
          </a:p>
          <a:p>
            <a:pPr marL="0" lvl="0" indent="0">
              <a:buNone/>
            </a:pPr>
            <a:r>
              <a:rPr lang="en-CA" sz="1800" dirty="0">
                <a:solidFill>
                  <a:schemeClr val="bg1"/>
                </a:solidFill>
              </a:rPr>
              <a:t>1             ggplot</a:t>
            </a:r>
            <a:r>
              <a:rPr lang="en-CA" sz="1800" dirty="0"/>
              <a:t>(</a:t>
            </a:r>
            <a:r>
              <a:rPr lang="en-CA" sz="1800" dirty="0">
                <a:solidFill>
                  <a:schemeClr val="tx1"/>
                </a:solidFill>
                <a:highlight>
                  <a:srgbClr val="FFFF00"/>
                </a:highlight>
              </a:rPr>
              <a:t>data</a:t>
            </a:r>
            <a:r>
              <a:rPr lang="en-CA" sz="1800" dirty="0">
                <a:solidFill>
                  <a:schemeClr val="tx1"/>
                </a:solidFill>
              </a:rPr>
              <a:t> </a:t>
            </a:r>
            <a:r>
              <a:rPr lang="en-CA" sz="1800" dirty="0"/>
              <a:t>= </a:t>
            </a:r>
            <a:r>
              <a:rPr lang="en-CA" sz="1800" dirty="0" err="1"/>
              <a:t>dat</a:t>
            </a:r>
            <a:r>
              <a:rPr lang="en-CA" sz="1800" dirty="0"/>
              <a:t>, </a:t>
            </a:r>
            <a:r>
              <a:rPr lang="en-CA" sz="1800" dirty="0">
                <a:solidFill>
                  <a:schemeClr val="bg1"/>
                </a:solidFill>
              </a:rPr>
              <a:t>mapping</a:t>
            </a:r>
            <a:r>
              <a:rPr lang="en-CA" sz="1800" dirty="0"/>
              <a:t> = </a:t>
            </a:r>
            <a:r>
              <a:rPr lang="en-CA" sz="1800" dirty="0" err="1"/>
              <a:t>aes</a:t>
            </a:r>
            <a:r>
              <a:rPr lang="en-CA" sz="1800" dirty="0"/>
              <a:t>(x=X1,y=X2)) +</a:t>
            </a:r>
            <a:endParaRPr sz="18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A5FD585-218B-9244-A384-9CD5781927D5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2399455"/>
          <a:ext cx="6096000" cy="2225040"/>
        </p:xfrm>
        <a:graphic>
          <a:graphicData uri="http://schemas.openxmlformats.org/drawingml/2006/table">
            <a:tbl>
              <a:tblPr firstRow="1" bandRow="1">
                <a:tableStyleId>{D0CFBFBB-7451-4FAD-A3E4-DA0BE4BDACB6}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34263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309374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98101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Variable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301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EI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408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PD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-0.20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766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effect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-0.20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665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start1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770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start2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444816"/>
                  </a:ext>
                </a:extLst>
              </a:tr>
            </a:tbl>
          </a:graphicData>
        </a:graphic>
      </p:graphicFrame>
      <p:sp>
        <p:nvSpPr>
          <p:cNvPr id="4" name="Google Shape;341;p28">
            <a:extLst>
              <a:ext uri="{FF2B5EF4-FFF2-40B4-BE49-F238E27FC236}">
                <a16:creationId xmlns:a16="http://schemas.microsoft.com/office/drawing/2014/main" id="{C3922A1E-6ED1-BA4A-B3FB-B12DE4B8573C}"/>
              </a:ext>
            </a:extLst>
          </p:cNvPr>
          <p:cNvSpPr txBox="1">
            <a:spLocks/>
          </p:cNvSpPr>
          <p:nvPr/>
        </p:nvSpPr>
        <p:spPr>
          <a:xfrm flipH="1">
            <a:off x="1440000" y="1129804"/>
            <a:ext cx="7704000" cy="1188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"/>
              <a:buAutoNum type="arabi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arabi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alphaL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 Condensed Light"/>
              <a:buAutoNum type="romanLcPeriod"/>
              <a:defRPr sz="1200" b="0" i="0" u="none" strike="noStrike" cap="none">
                <a:solidFill>
                  <a:schemeClr val="lt1"/>
                </a:solidFill>
                <a:latin typeface="Anaheim"/>
                <a:ea typeface="Anaheim"/>
                <a:cs typeface="Anaheim"/>
                <a:sym typeface="Anaheim"/>
              </a:defRPr>
            </a:lvl9pPr>
          </a:lstStyle>
          <a:p>
            <a:pPr marL="0" indent="0">
              <a:buFont typeface="Roboto"/>
              <a:buNone/>
            </a:pPr>
            <a:endParaRPr lang="en-CA" sz="1300" dirty="0"/>
          </a:p>
          <a:p>
            <a:pPr marL="0" indent="0">
              <a:buFont typeface="Roboto"/>
              <a:buNone/>
            </a:pPr>
            <a:r>
              <a:rPr lang="en-CA" sz="1800" b="1" dirty="0">
                <a:solidFill>
                  <a:schemeClr val="bg1"/>
                </a:solidFill>
              </a:rPr>
              <a:t>Table 1</a:t>
            </a:r>
            <a:r>
              <a:rPr lang="en-CA" sz="18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Font typeface="Roboto"/>
              <a:buNone/>
            </a:pPr>
            <a:endParaRPr lang="en-CA" sz="1800" dirty="0">
              <a:solidFill>
                <a:schemeClr val="bg1"/>
              </a:solidFill>
            </a:endParaRPr>
          </a:p>
          <a:p>
            <a:pPr marL="0" indent="0">
              <a:buFont typeface="Roboto"/>
              <a:buNone/>
            </a:pPr>
            <a:r>
              <a:rPr lang="en-CA" sz="1800" i="1" dirty="0" err="1">
                <a:solidFill>
                  <a:schemeClr val="bg1"/>
                </a:solidFill>
              </a:rPr>
              <a:t>Dataframe</a:t>
            </a:r>
            <a:r>
              <a:rPr lang="en-CA" sz="1800" i="1" dirty="0">
                <a:solidFill>
                  <a:schemeClr val="bg1"/>
                </a:solidFill>
              </a:rPr>
              <a:t> ‘</a:t>
            </a:r>
            <a:r>
              <a:rPr lang="en-CA" sz="1800" i="1" dirty="0" err="1">
                <a:solidFill>
                  <a:schemeClr val="bg1"/>
                </a:solidFill>
              </a:rPr>
              <a:t>dat</a:t>
            </a:r>
            <a:r>
              <a:rPr lang="en-CA" sz="1800" i="1" dirty="0">
                <a:solidFill>
                  <a:schemeClr val="bg1"/>
                </a:solidFill>
              </a:rPr>
              <a:t>’</a:t>
            </a:r>
            <a:endParaRPr lang="en-CA" sz="1800" i="1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8F2AFD-A579-B043-8548-A213D67EC287}"/>
              </a:ext>
            </a:extLst>
          </p:cNvPr>
          <p:cNvSpPr/>
          <p:nvPr/>
        </p:nvSpPr>
        <p:spPr>
          <a:xfrm rot="5400000">
            <a:off x="3403393" y="2937748"/>
            <a:ext cx="1080439" cy="755139"/>
          </a:xfrm>
          <a:prstGeom prst="roundRect">
            <a:avLst/>
          </a:prstGeom>
          <a:solidFill>
            <a:srgbClr val="FFFF00">
              <a:alpha val="2403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50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"/>
          <p:cNvSpPr txBox="1">
            <a:spLocks noGrp="1"/>
          </p:cNvSpPr>
          <p:nvPr>
            <p:ph type="subTitle" idx="1"/>
          </p:nvPr>
        </p:nvSpPr>
        <p:spPr>
          <a:xfrm flipH="1">
            <a:off x="373491" y="217975"/>
            <a:ext cx="7704000" cy="32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/>
          </a:p>
          <a:p>
            <a:pPr marL="0" lvl="0" indent="0">
              <a:buNone/>
            </a:pPr>
            <a:r>
              <a:rPr lang="en-CA" sz="1800" dirty="0">
                <a:solidFill>
                  <a:schemeClr val="bg1"/>
                </a:solidFill>
              </a:rPr>
              <a:t>1             ggplot</a:t>
            </a:r>
            <a:r>
              <a:rPr lang="en-CA" sz="1800" dirty="0"/>
              <a:t>(</a:t>
            </a:r>
            <a:r>
              <a:rPr lang="en-CA" sz="1800" dirty="0">
                <a:solidFill>
                  <a:schemeClr val="bg1"/>
                </a:solidFill>
              </a:rPr>
              <a:t>data </a:t>
            </a:r>
            <a:r>
              <a:rPr lang="en-CA" sz="1800" dirty="0"/>
              <a:t>= </a:t>
            </a:r>
            <a:r>
              <a:rPr lang="en-CA" sz="1800" dirty="0" err="1"/>
              <a:t>dat</a:t>
            </a:r>
            <a:r>
              <a:rPr lang="en-CA" sz="1800" dirty="0"/>
              <a:t>, </a:t>
            </a:r>
            <a:r>
              <a:rPr lang="en-CA" sz="1800" dirty="0">
                <a:solidFill>
                  <a:schemeClr val="tx1"/>
                </a:solidFill>
                <a:highlight>
                  <a:srgbClr val="FFFF00"/>
                </a:highlight>
              </a:rPr>
              <a:t>mapping</a:t>
            </a:r>
            <a:r>
              <a:rPr lang="en-CA" sz="1800" dirty="0"/>
              <a:t> = </a:t>
            </a:r>
            <a:r>
              <a:rPr lang="en-CA" sz="1800" dirty="0" err="1"/>
              <a:t>aes</a:t>
            </a:r>
            <a:r>
              <a:rPr lang="en-CA" sz="1800" dirty="0"/>
              <a:t>(x=X1,y=X2)) +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451847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"/>
          <p:cNvSpPr txBox="1">
            <a:spLocks noGrp="1"/>
          </p:cNvSpPr>
          <p:nvPr>
            <p:ph type="subTitle" idx="1"/>
          </p:nvPr>
        </p:nvSpPr>
        <p:spPr>
          <a:xfrm flipH="1">
            <a:off x="373491" y="217975"/>
            <a:ext cx="7704000" cy="32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/>
          </a:p>
          <a:p>
            <a:pPr marL="0" lvl="0" indent="0">
              <a:buNone/>
            </a:pPr>
            <a:r>
              <a:rPr lang="en-CA" sz="1800" dirty="0">
                <a:solidFill>
                  <a:schemeClr val="bg1"/>
                </a:solidFill>
              </a:rPr>
              <a:t>1             ggplot</a:t>
            </a:r>
            <a:r>
              <a:rPr lang="en-CA" sz="1800" dirty="0"/>
              <a:t>(</a:t>
            </a:r>
            <a:r>
              <a:rPr lang="en-CA" sz="1800" dirty="0">
                <a:solidFill>
                  <a:schemeClr val="bg1"/>
                </a:solidFill>
              </a:rPr>
              <a:t>data </a:t>
            </a:r>
            <a:r>
              <a:rPr lang="en-CA" sz="1800" dirty="0"/>
              <a:t>= </a:t>
            </a:r>
            <a:r>
              <a:rPr lang="en-CA" sz="1800" dirty="0" err="1"/>
              <a:t>dat</a:t>
            </a:r>
            <a:r>
              <a:rPr lang="en-CA" sz="1800" dirty="0"/>
              <a:t>,</a:t>
            </a:r>
            <a:r>
              <a:rPr lang="en-CA" sz="1800" dirty="0">
                <a:solidFill>
                  <a:schemeClr val="bg1"/>
                </a:solidFill>
              </a:rPr>
              <a:t> mapping </a:t>
            </a:r>
            <a:r>
              <a:rPr lang="en-CA" sz="1800" dirty="0"/>
              <a:t>= </a:t>
            </a:r>
            <a:r>
              <a:rPr lang="en-CA" sz="1800" dirty="0" err="1"/>
              <a:t>aes</a:t>
            </a:r>
            <a:r>
              <a:rPr lang="en-CA" sz="1800" dirty="0"/>
              <a:t>(x=X1,y=X2)) </a:t>
            </a:r>
            <a:r>
              <a:rPr lang="en-CA" sz="1800" dirty="0">
                <a:solidFill>
                  <a:schemeClr val="tx1"/>
                </a:solidFill>
                <a:highlight>
                  <a:srgbClr val="FFFF00"/>
                </a:highlight>
              </a:rPr>
              <a:t>+</a:t>
            </a:r>
            <a:endParaRPr sz="18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4509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8"/>
          <p:cNvSpPr txBox="1">
            <a:spLocks noGrp="1"/>
          </p:cNvSpPr>
          <p:nvPr>
            <p:ph type="subTitle" idx="1"/>
          </p:nvPr>
        </p:nvSpPr>
        <p:spPr>
          <a:xfrm flipH="1">
            <a:off x="373491" y="217975"/>
            <a:ext cx="8683882" cy="32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sz="1300" dirty="0"/>
          </a:p>
          <a:p>
            <a:pPr marL="0" lvl="0" indent="0">
              <a:buNone/>
            </a:pPr>
            <a:r>
              <a:rPr lang="en-CA" sz="1800" dirty="0">
                <a:solidFill>
                  <a:schemeClr val="bg1"/>
                </a:solidFill>
              </a:rPr>
              <a:t>1	  ggplot</a:t>
            </a:r>
            <a:r>
              <a:rPr lang="en-CA" sz="1800" dirty="0"/>
              <a:t>(</a:t>
            </a:r>
            <a:r>
              <a:rPr lang="en-CA" sz="1800" dirty="0">
                <a:solidFill>
                  <a:schemeClr val="bg1"/>
                </a:solidFill>
              </a:rPr>
              <a:t>data </a:t>
            </a:r>
            <a:r>
              <a:rPr lang="en-CA" sz="1800" dirty="0"/>
              <a:t>= </a:t>
            </a:r>
            <a:r>
              <a:rPr lang="en-CA" sz="1800" dirty="0" err="1"/>
              <a:t>dat</a:t>
            </a:r>
            <a:r>
              <a:rPr lang="en-CA" sz="1800" dirty="0"/>
              <a:t>,</a:t>
            </a:r>
            <a:r>
              <a:rPr lang="en-CA" sz="1800" dirty="0">
                <a:solidFill>
                  <a:schemeClr val="bg1"/>
                </a:solidFill>
              </a:rPr>
              <a:t> mapping </a:t>
            </a:r>
            <a:r>
              <a:rPr lang="en-CA" sz="1800" dirty="0"/>
              <a:t>= </a:t>
            </a:r>
            <a:r>
              <a:rPr lang="en-CA" sz="1800" dirty="0" err="1"/>
              <a:t>aes</a:t>
            </a:r>
            <a:r>
              <a:rPr lang="en-CA" sz="1800" dirty="0"/>
              <a:t>(x=X1,y=X2)) </a:t>
            </a:r>
            <a:r>
              <a:rPr lang="en-CA" sz="1800" dirty="0">
                <a:solidFill>
                  <a:schemeClr val="bg1"/>
                </a:solidFill>
              </a:rPr>
              <a:t>+</a:t>
            </a:r>
          </a:p>
          <a:p>
            <a:pPr marL="342900" lvl="0">
              <a:buAutoNum type="arabicPlain"/>
            </a:pPr>
            <a:endParaRPr lang="en-CA" sz="1800" dirty="0">
              <a:solidFill>
                <a:schemeClr val="bg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CA" sz="1800" dirty="0">
                <a:solidFill>
                  <a:schemeClr val="bg1"/>
                </a:solidFill>
              </a:rPr>
              <a:t>2	  </a:t>
            </a:r>
            <a:r>
              <a:rPr lang="en-CA" sz="1800" dirty="0" err="1">
                <a:solidFill>
                  <a:schemeClr val="tx1"/>
                </a:solidFill>
                <a:highlight>
                  <a:srgbClr val="FFFF00"/>
                </a:highlight>
              </a:rPr>
              <a:t>geom_point</a:t>
            </a:r>
            <a:r>
              <a:rPr lang="en-CA" sz="1800" dirty="0">
                <a:solidFill>
                  <a:schemeClr val="bg1"/>
                </a:solidFill>
              </a:rPr>
              <a:t>(shape=c(3,3,3,3,23,3,3,3,3,3,3,3,3,3,21,8,16,16,3,3,3), fill=c("black”…"</a:t>
            </a:r>
            <a:r>
              <a:rPr lang="en-CA" sz="1800" dirty="0" err="1">
                <a:solidFill>
                  <a:schemeClr val="bg1"/>
                </a:solidFill>
              </a:rPr>
              <a:t>purple","blue</a:t>
            </a:r>
            <a:r>
              <a:rPr lang="en-CA" sz="1800" dirty="0">
                <a:solidFill>
                  <a:schemeClr val="bg1"/>
                </a:solidFill>
              </a:rPr>
              <a:t>”…"black"), color=c("black”…"purple”…"black"), size=c(3,3,3,3,2,3,3,3,3,3,3,3,3,3,2,2,0.1,0.1,3,3,3), stroke = 0.7) +</a:t>
            </a:r>
          </a:p>
        </p:txBody>
      </p:sp>
    </p:spTree>
    <p:extLst>
      <p:ext uri="{BB962C8B-B14F-4D97-AF65-F5344CB8AC3E}">
        <p14:creationId xmlns:p14="http://schemas.microsoft.com/office/powerpoint/2010/main" val="2228033874"/>
      </p:ext>
    </p:extLst>
  </p:cSld>
  <p:clrMapOvr>
    <a:masterClrMapping/>
  </p:clrMapOvr>
</p:sld>
</file>

<file path=ppt/theme/theme1.xml><?xml version="1.0" encoding="utf-8"?>
<a:theme xmlns:a="http://schemas.openxmlformats.org/drawingml/2006/main" name="Programming Lesson by Slidesgo">
  <a:themeElements>
    <a:clrScheme name="Simple Light">
      <a:dk1>
        <a:srgbClr val="1B1464"/>
      </a:dk1>
      <a:lt1>
        <a:srgbClr val="FFFFFF"/>
      </a:lt1>
      <a:dk2>
        <a:srgbClr val="00FFC5"/>
      </a:dk2>
      <a:lt2>
        <a:srgbClr val="EC008C"/>
      </a:lt2>
      <a:accent1>
        <a:srgbClr val="1B1464"/>
      </a:accent1>
      <a:accent2>
        <a:srgbClr val="00FFC5"/>
      </a:accent2>
      <a:accent3>
        <a:srgbClr val="EC008C"/>
      </a:accent3>
      <a:accent4>
        <a:srgbClr val="1B1464"/>
      </a:accent4>
      <a:accent5>
        <a:srgbClr val="00FFC5"/>
      </a:accent5>
      <a:accent6>
        <a:srgbClr val="EC008C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3320</TotalTime>
  <Words>1117</Words>
  <Application>Microsoft Macintosh PowerPoint</Application>
  <PresentationFormat>On-screen Show (16:9)</PresentationFormat>
  <Paragraphs>149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Overpass Mono</vt:lpstr>
      <vt:lpstr>Anaheim</vt:lpstr>
      <vt:lpstr>Arial</vt:lpstr>
      <vt:lpstr>Roboto Condensed Light</vt:lpstr>
      <vt:lpstr>Roboto</vt:lpstr>
      <vt:lpstr>Programming Lesson by Slidesgo</vt:lpstr>
      <vt:lpstr>Dissecting a ggplot2-based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LESSON</dc:title>
  <cp:lastModifiedBy>Naomi Martinez Gutierrez</cp:lastModifiedBy>
  <cp:revision>15</cp:revision>
  <dcterms:modified xsi:type="dcterms:W3CDTF">2022-03-08T08:26:37Z</dcterms:modified>
</cp:coreProperties>
</file>