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Mate"/>
      <p:regular r:id="rId29"/>
      <p: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36">
          <p15:clr>
            <a:srgbClr val="A4A3A4"/>
          </p15:clr>
        </p15:guide>
        <p15:guide id="2" pos="312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JfS+XucKaZz5y0X5u8ii+9JSe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36" orient="horz"/>
        <p:guide pos="3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t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Mat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afad9a23e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bafad9a23e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bafad9a23e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b58c00ca4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2bb58c00ca4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2bb58c00ca4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05f86aa3f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c05f86aa3f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c05f86aa3f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bb58c00ca4_1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bb58c00ca4_1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2bb58c00ca4_1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6b014f361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26b014f361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26b014f361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b014f3619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26b014f3619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6b014f3619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26b014f3619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b014f3619_0_6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26b014f3619_0_6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6b014f3619_0_9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6b014f3619_0_9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bb58c00ca4_1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bb58c00ca4_1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2bb58c00ca4_1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b64bc87a4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2bb64bc87a4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2bb64bc87a4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9bcea092c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69bcea092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69bcea092c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be4e050d4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be4e050d4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9bcea092c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269bcea092c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269bcea092c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b58c00ca4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bb58c00ca4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2bb58c00ca4_1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9bcea092c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269bcea092c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69bcea092c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05f86aa3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c05f86aa3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c05f86aa3f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title"/>
          </p:nvPr>
        </p:nvSpPr>
        <p:spPr>
          <a:xfrm>
            <a:off x="1484764" y="1986926"/>
            <a:ext cx="5257793" cy="2057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" name="Google Shape;16;p11"/>
          <p:cNvCxnSpPr/>
          <p:nvPr/>
        </p:nvCxnSpPr>
        <p:spPr>
          <a:xfrm>
            <a:off x="1066805" y="4932384"/>
            <a:ext cx="0" cy="760200"/>
          </a:xfrm>
          <a:prstGeom prst="straightConnector1">
            <a:avLst/>
          </a:prstGeom>
          <a:noFill/>
          <a:ln cap="flat" cmpd="sng" w="19050">
            <a:solidFill>
              <a:srgbClr val="D844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lick icon to add picture" id="17" name="Google Shape;17;p11"/>
          <p:cNvSpPr txBox="1"/>
          <p:nvPr>
            <p:ph idx="1" type="body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0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1"/>
          <p:cNvSpPr/>
          <p:nvPr>
            <p:ph idx="2" type="pic"/>
          </p:nvPr>
        </p:nvSpPr>
        <p:spPr>
          <a:xfrm>
            <a:off x="6742557" y="821836"/>
            <a:ext cx="4405503" cy="50663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eam Members">
  <p:cSld name="8 Team Member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509574" y="2367293"/>
            <a:ext cx="3909993" cy="362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/>
          <p:nvPr>
            <p:ph idx="2" type="pic"/>
          </p:nvPr>
        </p:nvSpPr>
        <p:spPr>
          <a:xfrm>
            <a:off x="426979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99" name="Google Shape;99;p21"/>
          <p:cNvSpPr txBox="1"/>
          <p:nvPr>
            <p:ph idx="1" type="body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3" type="body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1"/>
          <p:cNvSpPr/>
          <p:nvPr>
            <p:ph idx="4" type="pic"/>
          </p:nvPr>
        </p:nvSpPr>
        <p:spPr>
          <a:xfrm>
            <a:off x="805991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02" name="Google Shape;102;p21"/>
          <p:cNvSpPr txBox="1"/>
          <p:nvPr>
            <p:ph idx="5" type="body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6" type="body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1"/>
          <p:cNvSpPr/>
          <p:nvPr>
            <p:ph idx="7" type="pic"/>
          </p:nvPr>
        </p:nvSpPr>
        <p:spPr>
          <a:xfrm>
            <a:off x="4269796" y="2004222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05" name="Google Shape;105;p21"/>
          <p:cNvSpPr txBox="1"/>
          <p:nvPr>
            <p:ph idx="8" type="body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9" type="body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1"/>
          <p:cNvSpPr/>
          <p:nvPr>
            <p:ph idx="13" type="pic"/>
          </p:nvPr>
        </p:nvSpPr>
        <p:spPr>
          <a:xfrm>
            <a:off x="8059916" y="2004222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08" name="Google Shape;108;p21"/>
          <p:cNvSpPr txBox="1"/>
          <p:nvPr>
            <p:ph idx="14" type="body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5" type="body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1"/>
          <p:cNvSpPr/>
          <p:nvPr>
            <p:ph idx="16" type="pic"/>
          </p:nvPr>
        </p:nvSpPr>
        <p:spPr>
          <a:xfrm>
            <a:off x="426979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11" name="Google Shape;111;p21"/>
          <p:cNvSpPr txBox="1"/>
          <p:nvPr>
            <p:ph idx="17" type="body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8" type="body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1"/>
          <p:cNvSpPr/>
          <p:nvPr>
            <p:ph idx="19" type="pic"/>
          </p:nvPr>
        </p:nvSpPr>
        <p:spPr>
          <a:xfrm>
            <a:off x="805991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14" name="Google Shape;114;p21"/>
          <p:cNvSpPr txBox="1"/>
          <p:nvPr>
            <p:ph idx="20" type="body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1" type="body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1"/>
          <p:cNvSpPr/>
          <p:nvPr>
            <p:ph idx="22" type="pic"/>
          </p:nvPr>
        </p:nvSpPr>
        <p:spPr>
          <a:xfrm>
            <a:off x="4269796" y="5153614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17" name="Google Shape;117;p21"/>
          <p:cNvSpPr txBox="1"/>
          <p:nvPr>
            <p:ph idx="23" type="body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24" type="body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1"/>
          <p:cNvSpPr/>
          <p:nvPr>
            <p:ph idx="25" type="pic"/>
          </p:nvPr>
        </p:nvSpPr>
        <p:spPr>
          <a:xfrm>
            <a:off x="8059916" y="5153614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20" name="Google Shape;120;p21"/>
          <p:cNvSpPr txBox="1"/>
          <p:nvPr>
            <p:ph idx="26" type="body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27" type="body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 with Icons">
  <p:cSld name="5 Column with Ico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2121636" y="2070606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4174867" y="207344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6308379" y="206452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8407152" y="206898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129" name="Google Shape;129;p22"/>
          <p:cNvSpPr txBox="1"/>
          <p:nvPr>
            <p:ph idx="1" type="body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31" name="Google Shape;131;p22"/>
          <p:cNvSpPr txBox="1"/>
          <p:nvPr>
            <p:ph idx="3" type="body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4" type="body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33" name="Google Shape;133;p22"/>
          <p:cNvSpPr txBox="1"/>
          <p:nvPr>
            <p:ph idx="5" type="body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6" type="body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35" name="Google Shape;135;p22"/>
          <p:cNvSpPr txBox="1"/>
          <p:nvPr>
            <p:ph idx="7" type="body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8" type="body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37" name="Google Shape;137;p22"/>
          <p:cNvSpPr txBox="1"/>
          <p:nvPr>
            <p:ph idx="9" type="body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3" type="body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i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2"/>
          <p:cNvSpPr/>
          <p:nvPr>
            <p:ph idx="14" type="pic"/>
          </p:nvPr>
        </p:nvSpPr>
        <p:spPr>
          <a:xfrm>
            <a:off x="983282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0" name="Google Shape;140;p22"/>
          <p:cNvSpPr/>
          <p:nvPr>
            <p:ph idx="15" type="pic"/>
          </p:nvPr>
        </p:nvSpPr>
        <p:spPr>
          <a:xfrm>
            <a:off x="310934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p22"/>
          <p:cNvSpPr/>
          <p:nvPr>
            <p:ph idx="16" type="pic"/>
          </p:nvPr>
        </p:nvSpPr>
        <p:spPr>
          <a:xfrm>
            <a:off x="5235410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22"/>
          <p:cNvSpPr/>
          <p:nvPr>
            <p:ph idx="17" type="pic"/>
          </p:nvPr>
        </p:nvSpPr>
        <p:spPr>
          <a:xfrm>
            <a:off x="7361474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22"/>
          <p:cNvSpPr/>
          <p:nvPr>
            <p:ph idx="18" type="pic"/>
          </p:nvPr>
        </p:nvSpPr>
        <p:spPr>
          <a:xfrm>
            <a:off x="948753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2" type="body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3" type="body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4" type="body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5" type="body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6" type="body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7" type="body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8" type="body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9" type="body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3" type="body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1295508" y="3039919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3670763" y="1677046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4865676" y="3722308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7245668" y="3725411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8440729" y="1677046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1274779" y="1667026"/>
            <a:ext cx="7152768" cy="2736950"/>
          </a:xfrm>
          <a:custGeom>
            <a:rect b="b" l="l" r="r" t="t"/>
            <a:pathLst>
              <a:path extrusionOk="0" h="2736950" w="7152768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cap="flat" cmpd="sng" w="381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8440979" y="1677475"/>
            <a:ext cx="2373549" cy="2062264"/>
          </a:xfrm>
          <a:custGeom>
            <a:rect b="b" l="l" r="r" t="t"/>
            <a:pathLst>
              <a:path extrusionOk="0" h="2062264" w="2373549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cap="flat" cmpd="sng" w="381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69" name="Google Shape;169;p24"/>
          <p:cNvSpPr/>
          <p:nvPr/>
        </p:nvSpPr>
        <p:spPr>
          <a:xfrm flipH="1">
            <a:off x="10715501" y="2243467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0" name="Google Shape;170;p24"/>
          <p:cNvSpPr/>
          <p:nvPr/>
        </p:nvSpPr>
        <p:spPr>
          <a:xfrm flipH="1">
            <a:off x="9534557" y="1571099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1" name="Google Shape;171;p24"/>
          <p:cNvSpPr/>
          <p:nvPr/>
        </p:nvSpPr>
        <p:spPr>
          <a:xfrm flipH="1">
            <a:off x="8328171" y="2258376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2" name="Google Shape;172;p24"/>
          <p:cNvSpPr/>
          <p:nvPr/>
        </p:nvSpPr>
        <p:spPr>
          <a:xfrm flipH="1">
            <a:off x="8333460" y="3610854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3" name="Google Shape;173;p24"/>
          <p:cNvSpPr/>
          <p:nvPr/>
        </p:nvSpPr>
        <p:spPr>
          <a:xfrm flipH="1">
            <a:off x="7146016" y="429086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4" name="Google Shape;174;p24"/>
          <p:cNvSpPr/>
          <p:nvPr/>
        </p:nvSpPr>
        <p:spPr>
          <a:xfrm flipH="1">
            <a:off x="5937847" y="361339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5" name="Google Shape;175;p24"/>
          <p:cNvSpPr/>
          <p:nvPr/>
        </p:nvSpPr>
        <p:spPr>
          <a:xfrm flipH="1">
            <a:off x="5951993" y="225130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6" name="Google Shape;176;p24"/>
          <p:cNvSpPr/>
          <p:nvPr/>
        </p:nvSpPr>
        <p:spPr>
          <a:xfrm flipH="1">
            <a:off x="4778156" y="1565771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7" name="Google Shape;177;p24"/>
          <p:cNvSpPr/>
          <p:nvPr/>
        </p:nvSpPr>
        <p:spPr>
          <a:xfrm flipH="1">
            <a:off x="3565843" y="2247823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8" name="Google Shape;178;p24"/>
          <p:cNvSpPr/>
          <p:nvPr/>
        </p:nvSpPr>
        <p:spPr>
          <a:xfrm flipH="1">
            <a:off x="3565952" y="361339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79" name="Google Shape;179;p24"/>
          <p:cNvSpPr/>
          <p:nvPr/>
        </p:nvSpPr>
        <p:spPr>
          <a:xfrm flipH="1">
            <a:off x="2386318" y="2962784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180" name="Google Shape;180;p24"/>
          <p:cNvSpPr/>
          <p:nvPr/>
        </p:nvSpPr>
        <p:spPr>
          <a:xfrm flipH="1">
            <a:off x="1190302" y="361221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descr="Click icon to add picture" id="181" name="Google Shape;181;p24"/>
          <p:cNvSpPr txBox="1"/>
          <p:nvPr>
            <p:ph idx="1" type="body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2" type="body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83" name="Google Shape;183;p24"/>
          <p:cNvSpPr txBox="1"/>
          <p:nvPr>
            <p:ph idx="3" type="body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4"/>
          <p:cNvSpPr txBox="1"/>
          <p:nvPr>
            <p:ph idx="4" type="body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85" name="Google Shape;185;p24"/>
          <p:cNvSpPr txBox="1"/>
          <p:nvPr>
            <p:ph idx="5" type="body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6" type="body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87" name="Google Shape;187;p24"/>
          <p:cNvSpPr txBox="1"/>
          <p:nvPr>
            <p:ph idx="7" type="body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8" type="body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89" name="Google Shape;189;p24"/>
          <p:cNvSpPr txBox="1"/>
          <p:nvPr>
            <p:ph idx="9" type="body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3" type="body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type="title"/>
          </p:nvPr>
        </p:nvSpPr>
        <p:spPr>
          <a:xfrm>
            <a:off x="578914" y="726705"/>
            <a:ext cx="10515600" cy="120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 flipH="1">
            <a:off x="769290" y="491100"/>
            <a:ext cx="1886361" cy="2213189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/>
          <p:nvPr/>
        </p:nvSpPr>
        <p:spPr>
          <a:xfrm flipH="1">
            <a:off x="783145" y="4057904"/>
            <a:ext cx="1886359" cy="2213189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/>
          <p:nvPr/>
        </p:nvSpPr>
        <p:spPr>
          <a:xfrm flipH="1">
            <a:off x="0" y="3709992"/>
            <a:ext cx="1157948" cy="1502830"/>
          </a:xfrm>
          <a:custGeom>
            <a:rect b="b" l="l" r="r" t="t"/>
            <a:pathLst>
              <a:path extrusionOk="0" h="1502830" w="1157948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198" name="Google Shape;198;p25"/>
          <p:cNvSpPr txBox="1"/>
          <p:nvPr>
            <p:ph idx="1" type="body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5"/>
          <p:cNvSpPr txBox="1"/>
          <p:nvPr>
            <p:ph idx="2" type="body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5"/>
          <p:cNvSpPr/>
          <p:nvPr>
            <p:ph idx="3" type="pic"/>
          </p:nvPr>
        </p:nvSpPr>
        <p:spPr>
          <a:xfrm>
            <a:off x="1788170" y="2296125"/>
            <a:ext cx="1886360" cy="2144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p25"/>
          <p:cNvSpPr txBox="1"/>
          <p:nvPr>
            <p:ph type="title"/>
          </p:nvPr>
        </p:nvSpPr>
        <p:spPr>
          <a:xfrm>
            <a:off x="4550704" y="1690878"/>
            <a:ext cx="65994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Click icon to add picture" id="202" name="Google Shape;202;p25"/>
          <p:cNvSpPr txBox="1"/>
          <p:nvPr>
            <p:ph idx="4" type="body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25"/>
          <p:cNvSpPr txBox="1"/>
          <p:nvPr>
            <p:ph idx="5" type="body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>
            <a:off x="0" y="2860787"/>
            <a:ext cx="2361029" cy="3676532"/>
          </a:xfrm>
          <a:custGeom>
            <a:rect b="b" l="l" r="r" t="t"/>
            <a:pathLst>
              <a:path extrusionOk="0" h="3676532" w="2361029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/>
          <p:nvPr/>
        </p:nvSpPr>
        <p:spPr>
          <a:xfrm flipH="1">
            <a:off x="1014233" y="5253270"/>
            <a:ext cx="1710765" cy="1593273"/>
          </a:xfrm>
          <a:custGeom>
            <a:rect b="b" l="l" r="r" t="t"/>
            <a:pathLst>
              <a:path extrusionOk="0" h="1593273" w="1710765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208" name="Google Shape;208;p26"/>
          <p:cNvSpPr txBox="1"/>
          <p:nvPr>
            <p:ph idx="1" type="body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26"/>
          <p:cNvSpPr txBox="1"/>
          <p:nvPr>
            <p:ph idx="2" type="body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210" name="Google Shape;210;p26"/>
          <p:cNvSpPr txBox="1"/>
          <p:nvPr>
            <p:ph idx="3" type="body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211" name="Google Shape;211;p26"/>
          <p:cNvSpPr txBox="1"/>
          <p:nvPr>
            <p:ph idx="4" type="body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6"/>
          <p:cNvSpPr txBox="1"/>
          <p:nvPr>
            <p:ph idx="5" type="body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6"/>
          <p:cNvSpPr txBox="1"/>
          <p:nvPr>
            <p:ph idx="6" type="body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6"/>
          <p:cNvSpPr/>
          <p:nvPr/>
        </p:nvSpPr>
        <p:spPr>
          <a:xfrm flipH="1">
            <a:off x="2631891" y="4699053"/>
            <a:ext cx="668814" cy="784693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502665" y="707105"/>
            <a:ext cx="3994173" cy="22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6"/>
          <p:cNvSpPr/>
          <p:nvPr>
            <p:ph idx="7" type="pic"/>
          </p:nvPr>
        </p:nvSpPr>
        <p:spPr>
          <a:xfrm>
            <a:off x="4734172" y="1141669"/>
            <a:ext cx="507778" cy="565882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6"/>
          <p:cNvSpPr/>
          <p:nvPr>
            <p:ph idx="8" type="pic"/>
          </p:nvPr>
        </p:nvSpPr>
        <p:spPr>
          <a:xfrm>
            <a:off x="4724705" y="3105650"/>
            <a:ext cx="536270" cy="565882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26"/>
          <p:cNvSpPr/>
          <p:nvPr>
            <p:ph idx="9" type="pic"/>
          </p:nvPr>
        </p:nvSpPr>
        <p:spPr>
          <a:xfrm>
            <a:off x="4714069" y="4716041"/>
            <a:ext cx="536270" cy="565882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512572" y="3435545"/>
            <a:ext cx="4253399" cy="1740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/>
          <p:nvPr/>
        </p:nvSpPr>
        <p:spPr>
          <a:xfrm>
            <a:off x="9126358" y="649424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2"/>
          <p:cNvSpPr/>
          <p:nvPr/>
        </p:nvSpPr>
        <p:spPr>
          <a:xfrm>
            <a:off x="8286007" y="2017901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2"/>
          <p:cNvSpPr/>
          <p:nvPr/>
        </p:nvSpPr>
        <p:spPr>
          <a:xfrm>
            <a:off x="9126358" y="3364363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9951188" y="2017900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25" name="Google Shape;25;p12"/>
          <p:cNvSpPr txBox="1"/>
          <p:nvPr>
            <p:ph idx="1" type="body"/>
          </p:nvPr>
        </p:nvSpPr>
        <p:spPr>
          <a:xfrm>
            <a:off x="9956144" y="2407488"/>
            <a:ext cx="15351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0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2"/>
          <p:cNvSpPr/>
          <p:nvPr/>
        </p:nvSpPr>
        <p:spPr>
          <a:xfrm>
            <a:off x="10799290" y="656762"/>
            <a:ext cx="1389546" cy="1630453"/>
          </a:xfrm>
          <a:custGeom>
            <a:rect b="b" l="l" r="r" t="t"/>
            <a:pathLst>
              <a:path extrusionOk="0" h="2159541" w="173152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/>
          <p:nvPr/>
        </p:nvSpPr>
        <p:spPr>
          <a:xfrm>
            <a:off x="11631836" y="2113200"/>
            <a:ext cx="560163" cy="1411056"/>
          </a:xfrm>
          <a:custGeom>
            <a:rect b="b" l="l" r="r" t="t"/>
            <a:pathLst>
              <a:path extrusionOk="0" h="1868948" w="698022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/>
          <p:nvPr/>
        </p:nvSpPr>
        <p:spPr>
          <a:xfrm>
            <a:off x="10799290" y="3379042"/>
            <a:ext cx="1389546" cy="1630453"/>
          </a:xfrm>
          <a:custGeom>
            <a:rect b="b" l="l" r="r" t="t"/>
            <a:pathLst>
              <a:path extrusionOk="0" h="2159541" w="173152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6620952" y="2003225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2"/>
          <p:cNvSpPr/>
          <p:nvPr/>
        </p:nvSpPr>
        <p:spPr>
          <a:xfrm>
            <a:off x="7469127" y="3335012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1387975" y="4965455"/>
            <a:ext cx="3681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2"/>
          <p:cNvSpPr/>
          <p:nvPr/>
        </p:nvSpPr>
        <p:spPr>
          <a:xfrm>
            <a:off x="8358157" y="4722651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10023338" y="4722650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35" name="Google Shape;35;p12"/>
          <p:cNvSpPr txBox="1"/>
          <p:nvPr>
            <p:ph idx="2" type="body"/>
          </p:nvPr>
        </p:nvSpPr>
        <p:spPr>
          <a:xfrm>
            <a:off x="10028294" y="5112238"/>
            <a:ext cx="15351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0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/>
          <p:nvPr/>
        </p:nvSpPr>
        <p:spPr>
          <a:xfrm>
            <a:off x="11703986" y="4817950"/>
            <a:ext cx="560163" cy="1411056"/>
          </a:xfrm>
          <a:custGeom>
            <a:rect b="b" l="l" r="r" t="t"/>
            <a:pathLst>
              <a:path extrusionOk="0" h="1868948" w="698022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/>
          <p:nvPr/>
        </p:nvSpPr>
        <p:spPr>
          <a:xfrm>
            <a:off x="6693102" y="4707975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/>
          <p:nvPr/>
        </p:nvSpPr>
        <p:spPr>
          <a:xfrm>
            <a:off x="7453394" y="660551"/>
            <a:ext cx="1535676" cy="162288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/>
          <p:nvPr/>
        </p:nvSpPr>
        <p:spPr>
          <a:xfrm rot="5400000">
            <a:off x="1308232" y="2004972"/>
            <a:ext cx="3593592" cy="2880360"/>
          </a:xfrm>
          <a:prstGeom prst="hexagon">
            <a:avLst>
              <a:gd fmla="val 31211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42" name="Google Shape;42;p14"/>
          <p:cNvSpPr txBox="1"/>
          <p:nvPr>
            <p:ph idx="1" type="body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/>
          <p:nvPr>
            <p:ph idx="2" type="pic"/>
          </p:nvPr>
        </p:nvSpPr>
        <p:spPr>
          <a:xfrm>
            <a:off x="581710" y="555648"/>
            <a:ext cx="5045662" cy="5783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eam Members">
  <p:cSld name="4 Team Member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/>
          <p:nvPr>
            <p:ph idx="2" type="pic"/>
          </p:nvPr>
        </p:nvSpPr>
        <p:spPr>
          <a:xfrm>
            <a:off x="1114798" y="2560353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47" name="Google Shape;47;p20"/>
          <p:cNvSpPr txBox="1"/>
          <p:nvPr>
            <p:ph idx="1" type="body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/>
          <p:nvPr>
            <p:ph idx="4" type="pic"/>
          </p:nvPr>
        </p:nvSpPr>
        <p:spPr>
          <a:xfrm>
            <a:off x="3623536" y="1840730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50" name="Google Shape;50;p20"/>
          <p:cNvSpPr txBox="1"/>
          <p:nvPr>
            <p:ph idx="5" type="body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6" type="body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0"/>
          <p:cNvSpPr/>
          <p:nvPr>
            <p:ph idx="7" type="pic"/>
          </p:nvPr>
        </p:nvSpPr>
        <p:spPr>
          <a:xfrm>
            <a:off x="6113401" y="2560353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53" name="Google Shape;53;p20"/>
          <p:cNvSpPr txBox="1"/>
          <p:nvPr>
            <p:ph idx="8" type="body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9" type="body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0"/>
          <p:cNvSpPr/>
          <p:nvPr>
            <p:ph idx="13" type="pic"/>
          </p:nvPr>
        </p:nvSpPr>
        <p:spPr>
          <a:xfrm>
            <a:off x="8500328" y="1836331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56" name="Google Shape;56;p20"/>
          <p:cNvSpPr txBox="1"/>
          <p:nvPr>
            <p:ph idx="14" type="body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i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5" type="body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0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design">
  <p:cSld name="Title and Content with desig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/>
          <p:nvPr>
            <p:ph idx="2" type="tbl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9"/>
          <p:cNvSpPr/>
          <p:nvPr/>
        </p:nvSpPr>
        <p:spPr>
          <a:xfrm>
            <a:off x="10551278" y="4665388"/>
            <a:ext cx="603952" cy="681742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10524774" y="5146146"/>
            <a:ext cx="1667226" cy="1711855"/>
          </a:xfrm>
          <a:custGeom>
            <a:rect b="b" l="l" r="r" t="t"/>
            <a:pathLst>
              <a:path extrusionOk="0" h="1711855" w="1667226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10177285" y="5347130"/>
            <a:ext cx="748554" cy="856361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587829" y="507076"/>
            <a:ext cx="10515600" cy="1115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/>
          <p:nvPr>
            <p:ph idx="2" type="chart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>
            <p:ph idx="2" type="pic"/>
          </p:nvPr>
        </p:nvSpPr>
        <p:spPr>
          <a:xfrm>
            <a:off x="7493157" y="529148"/>
            <a:ext cx="4248873" cy="473113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 flipH="1">
            <a:off x="7400972" y="4508725"/>
            <a:ext cx="1347680" cy="1581179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6521016" y="4772906"/>
            <a:ext cx="663381" cy="758922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517427" y="2497488"/>
            <a:ext cx="982399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">
  <p:cSld name="Quote 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6099079" y="1856195"/>
            <a:ext cx="4518122" cy="1688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5"/>
          <p:cNvSpPr/>
          <p:nvPr/>
        </p:nvSpPr>
        <p:spPr>
          <a:xfrm>
            <a:off x="3843559" y="722518"/>
            <a:ext cx="1244907" cy="1405252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223929" y="1436914"/>
            <a:ext cx="2857005" cy="326977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758702" y="3457554"/>
            <a:ext cx="1208037" cy="138175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917915" y="4662164"/>
            <a:ext cx="663381" cy="758922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509574" y="2096892"/>
            <a:ext cx="51171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0" sz="1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/>
          <p:nvPr>
            <p:ph idx="2" type="pic"/>
          </p:nvPr>
        </p:nvSpPr>
        <p:spPr>
          <a:xfrm>
            <a:off x="5745001" y="0"/>
            <a:ext cx="6446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  <a:defRPr b="1" i="0" sz="4400" u="none" cap="none" strike="noStrike">
                <a:solidFill>
                  <a:schemeClr val="accent6"/>
                </a:solidFill>
                <a:latin typeface="Mate"/>
                <a:ea typeface="Mate"/>
                <a:cs typeface="Mate"/>
                <a:sym typeface="Mat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gif"/><Relationship Id="rId4" Type="http://schemas.openxmlformats.org/officeDocument/2006/relationships/hyperlink" Target="https://www.summitllc.us/blog/show-your-valentine-how-much-you-care-create-a-statistical-graph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177/0098628319853940" TargetMode="External"/><Relationship Id="rId4" Type="http://schemas.openxmlformats.org/officeDocument/2006/relationships/hyperlink" Target="https://www.nobledesktop.com/classes-near-me/blog/top-programming-languages-for-data-analysts" TargetMode="External"/><Relationship Id="rId5" Type="http://schemas.openxmlformats.org/officeDocument/2006/relationships/hyperlink" Target="https://jtr13.github.io/cc21fall2/base-r-vs.-ggplot2-visualization.html" TargetMode="External"/><Relationship Id="rId6" Type="http://schemas.openxmlformats.org/officeDocument/2006/relationships/hyperlink" Target="https://doi.org/10.1016/j.csda.2008.03.007" TargetMode="External"/><Relationship Id="rId7" Type="http://schemas.openxmlformats.org/officeDocument/2006/relationships/hyperlink" Target="https://urban-institute.medium.com/why-the-urban-institute-visualizes-data-with-ggplot2-46d8cfc7ee67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s://www.imdb.com/title/tt0317219/" TargetMode="External"/><Relationship Id="rId5" Type="http://schemas.openxmlformats.org/officeDocument/2006/relationships/hyperlink" Target="https://stats.oarc.ucla.edu/r/faq/how-can-i-do-a-scatterplot-with-regression-line-or-any-other-lines/" TargetMode="External"/><Relationship Id="rId6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afad9a23e_0_5"/>
          <p:cNvSpPr txBox="1"/>
          <p:nvPr>
            <p:ph type="title"/>
          </p:nvPr>
        </p:nvSpPr>
        <p:spPr>
          <a:xfrm>
            <a:off x="1048500" y="1158950"/>
            <a:ext cx="3160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lang="en-US">
                <a:latin typeface="Mate"/>
                <a:ea typeface="Mate"/>
                <a:cs typeface="Mate"/>
                <a:sym typeface="Mate"/>
              </a:rPr>
              <a:t>Duel of the Defaults</a:t>
            </a:r>
            <a:endParaRPr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226" name="Google Shape;226;g2bafad9a23e_0_5"/>
          <p:cNvSpPr txBox="1"/>
          <p:nvPr>
            <p:ph idx="1" type="body"/>
          </p:nvPr>
        </p:nvSpPr>
        <p:spPr>
          <a:xfrm>
            <a:off x="1124738" y="4938550"/>
            <a:ext cx="19017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Gabriel Crone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Jean-Marc Moke</a:t>
            </a:r>
            <a:endParaRPr/>
          </a:p>
        </p:txBody>
      </p:sp>
      <p:pic>
        <p:nvPicPr>
          <p:cNvPr descr="A hexagon with a graph and blue dots&#10;&#10;Description automatically generated" id="227" name="Google Shape;227;g2bafad9a23e_0_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96" l="0" r="0" t="386"/>
          <a:stretch/>
        </p:blipFill>
        <p:spPr>
          <a:xfrm>
            <a:off x="9989944" y="4126800"/>
            <a:ext cx="1512005" cy="17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bafad9a23e_0_5"/>
          <p:cNvSpPr txBox="1"/>
          <p:nvPr>
            <p:ph type="title"/>
          </p:nvPr>
        </p:nvSpPr>
        <p:spPr>
          <a:xfrm>
            <a:off x="1048500" y="2908400"/>
            <a:ext cx="31608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b="0" lang="en-US" sz="2700">
                <a:latin typeface="Mate"/>
                <a:ea typeface="Mate"/>
                <a:cs typeface="Mate"/>
                <a:sym typeface="Mate"/>
              </a:rPr>
              <a:t>Graphical Defaults in point-and-click vs. code-based softwares</a:t>
            </a:r>
            <a:endParaRPr b="0" sz="2700">
              <a:latin typeface="Mate"/>
              <a:ea typeface="Mate"/>
              <a:cs typeface="Mate"/>
              <a:sym typeface="Mate"/>
            </a:endParaRPr>
          </a:p>
        </p:txBody>
      </p:sp>
      <p:pic>
        <p:nvPicPr>
          <p:cNvPr descr="File:Microsoft Excel 2013-2019 logo.svg - Wikimedia Commons" id="229" name="Google Shape;229;g2bafad9a23e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400" y="1584354"/>
            <a:ext cx="1768899" cy="1667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Jamovi logo.png - Wikipedia" id="230" name="Google Shape;230;g2bafad9a23e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3982875"/>
            <a:ext cx="1768891" cy="179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project, r icon - Free download on Iconfinder" id="231" name="Google Shape;231;g2bafad9a23e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4463" y="1382950"/>
            <a:ext cx="2222975" cy="22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bafad9a23e_0_5"/>
          <p:cNvSpPr txBox="1"/>
          <p:nvPr>
            <p:ph type="title"/>
          </p:nvPr>
        </p:nvSpPr>
        <p:spPr>
          <a:xfrm>
            <a:off x="6773150" y="3252075"/>
            <a:ext cx="5904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lang="en-US">
                <a:latin typeface="Mate"/>
                <a:ea typeface="Mate"/>
                <a:cs typeface="Mate"/>
                <a:sym typeface="Mate"/>
              </a:rPr>
              <a:t>&amp;</a:t>
            </a:r>
            <a:endParaRPr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233" name="Google Shape;233;g2bafad9a23e_0_5"/>
          <p:cNvSpPr txBox="1"/>
          <p:nvPr>
            <p:ph type="title"/>
          </p:nvPr>
        </p:nvSpPr>
        <p:spPr>
          <a:xfrm>
            <a:off x="10450750" y="3386350"/>
            <a:ext cx="5904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lang="en-US">
                <a:latin typeface="Mate"/>
                <a:ea typeface="Mate"/>
                <a:cs typeface="Mate"/>
                <a:sym typeface="Mate"/>
              </a:rPr>
              <a:t>&amp;</a:t>
            </a:r>
            <a:endParaRPr>
              <a:latin typeface="Mate"/>
              <a:ea typeface="Mate"/>
              <a:cs typeface="Mate"/>
              <a:sym typeface="Mate"/>
            </a:endParaRPr>
          </a:p>
        </p:txBody>
      </p:sp>
      <p:pic>
        <p:nvPicPr>
          <p:cNvPr id="234" name="Google Shape;234;g2bafad9a23e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9046" y="3386360"/>
            <a:ext cx="936200" cy="124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bafad9a23e_0_5"/>
          <p:cNvSpPr txBox="1"/>
          <p:nvPr>
            <p:ph idx="4294967295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2bb58c00ca4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274" y="1303901"/>
            <a:ext cx="6137662" cy="548913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bb58c00ca4_1_18"/>
          <p:cNvSpPr txBox="1"/>
          <p:nvPr>
            <p:ph type="title"/>
          </p:nvPr>
        </p:nvSpPr>
        <p:spPr>
          <a:xfrm>
            <a:off x="4014600" y="235975"/>
            <a:ext cx="482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i="1" lang="en-US"/>
              <a:t>jamovi</a:t>
            </a:r>
            <a:r>
              <a:rPr lang="en-US"/>
              <a:t> Scatterplot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05f86aa3f_0_36"/>
          <p:cNvSpPr txBox="1"/>
          <p:nvPr>
            <p:ph type="title"/>
          </p:nvPr>
        </p:nvSpPr>
        <p:spPr>
          <a:xfrm>
            <a:off x="4014600" y="235975"/>
            <a:ext cx="482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i="1" lang="en-US"/>
              <a:t>jamovi</a:t>
            </a:r>
            <a:r>
              <a:rPr lang="en-US"/>
              <a:t> Scatterplot</a:t>
            </a:r>
            <a:endParaRPr/>
          </a:p>
        </p:txBody>
      </p:sp>
      <p:sp>
        <p:nvSpPr>
          <p:cNvPr id="346" name="Google Shape;346;g2c05f86aa3f_0_36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g2c05f86aa3f_0_36"/>
          <p:cNvSpPr txBox="1"/>
          <p:nvPr/>
        </p:nvSpPr>
        <p:spPr>
          <a:xfrm>
            <a:off x="495300" y="2240400"/>
            <a:ext cx="27063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Has a nice, minimalistic design (no gridlines is good!)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g2c05f86aa3f_0_36"/>
          <p:cNvCxnSpPr>
            <a:stCxn id="347" idx="3"/>
          </p:cNvCxnSpPr>
          <p:nvPr/>
        </p:nvCxnSpPr>
        <p:spPr>
          <a:xfrm flipH="1" rot="10800000">
            <a:off x="3201600" y="2441700"/>
            <a:ext cx="2110800" cy="35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9" name="Google Shape;349;g2c05f86aa3f_0_36"/>
          <p:cNvSpPr txBox="1"/>
          <p:nvPr/>
        </p:nvSpPr>
        <p:spPr>
          <a:xfrm>
            <a:off x="10162475" y="2240400"/>
            <a:ext cx="17238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Cannot customize theme; must use default</a:t>
            </a:r>
            <a:r>
              <a:rPr lang="en-US" sz="2000">
                <a:solidFill>
                  <a:schemeClr val="accent6"/>
                </a:solidFill>
              </a:rPr>
              <a:t>! 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😱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g2c05f86aa3f_0_36"/>
          <p:cNvCxnSpPr/>
          <p:nvPr/>
        </p:nvCxnSpPr>
        <p:spPr>
          <a:xfrm flipH="1" rot="10800000">
            <a:off x="2433175" y="3809963"/>
            <a:ext cx="1014600" cy="47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1" name="Google Shape;351;g2c05f86aa3f_0_36"/>
          <p:cNvCxnSpPr/>
          <p:nvPr/>
        </p:nvCxnSpPr>
        <p:spPr>
          <a:xfrm>
            <a:off x="2433075" y="4539138"/>
            <a:ext cx="4062600" cy="192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2" name="Google Shape;352;g2c05f86aa3f_0_36"/>
          <p:cNvSpPr txBox="1"/>
          <p:nvPr/>
        </p:nvSpPr>
        <p:spPr>
          <a:xfrm>
            <a:off x="273375" y="3720950"/>
            <a:ext cx="21597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Variable names are somewhat informative. Only changeable by renaming cols.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c05f86aa3f_0_36"/>
          <p:cNvSpPr txBox="1"/>
          <p:nvPr/>
        </p:nvSpPr>
        <p:spPr>
          <a:xfrm>
            <a:off x="10162475" y="1315650"/>
            <a:ext cx="172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 titl</a:t>
            </a:r>
            <a:r>
              <a:rPr lang="en-US" sz="2000">
                <a:solidFill>
                  <a:schemeClr val="accent6"/>
                </a:solidFill>
              </a:rPr>
              <a:t>e :/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g2c05f86aa3f_0_36"/>
          <p:cNvCxnSpPr/>
          <p:nvPr/>
        </p:nvCxnSpPr>
        <p:spPr>
          <a:xfrm flipH="1" rot="10800000">
            <a:off x="2592750" y="1491000"/>
            <a:ext cx="1131600" cy="17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5" name="Google Shape;355;g2c05f86aa3f_0_36"/>
          <p:cNvSpPr txBox="1"/>
          <p:nvPr/>
        </p:nvSpPr>
        <p:spPr>
          <a:xfrm>
            <a:off x="433050" y="1435425"/>
            <a:ext cx="215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Text is a bit small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2c05f86aa3f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274" y="1303901"/>
            <a:ext cx="6137662" cy="548913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c05f86aa3f_0_36"/>
          <p:cNvSpPr txBox="1"/>
          <p:nvPr/>
        </p:nvSpPr>
        <p:spPr>
          <a:xfrm>
            <a:off x="10162475" y="4864550"/>
            <a:ext cx="17238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accent6"/>
                </a:solidFill>
              </a:rPr>
              <a:t>Regression line is clearly visible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g2c05f86aa3f_0_36"/>
          <p:cNvCxnSpPr>
            <a:stCxn id="357" idx="1"/>
          </p:cNvCxnSpPr>
          <p:nvPr/>
        </p:nvCxnSpPr>
        <p:spPr>
          <a:xfrm rot="10800000">
            <a:off x="8411675" y="5258750"/>
            <a:ext cx="1750800" cy="1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bb58c00ca4_1_1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Point-and-click: Summary </a:t>
            </a:r>
            <a:endParaRPr/>
          </a:p>
        </p:txBody>
      </p:sp>
      <p:sp>
        <p:nvSpPr>
          <p:cNvPr id="365" name="Google Shape;365;g2bb58c00ca4_1_101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g2bb58c00ca4_1_101"/>
          <p:cNvSpPr txBox="1"/>
          <p:nvPr/>
        </p:nvSpPr>
        <p:spPr>
          <a:xfrm>
            <a:off x="909300" y="1690825"/>
            <a:ext cx="103734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●"/>
            </a:pPr>
            <a:r>
              <a:rPr b="0" i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While great for beginners (</a:t>
            </a:r>
            <a:r>
              <a:rPr lang="en-US" sz="2900">
                <a:solidFill>
                  <a:schemeClr val="accent6"/>
                </a:solidFill>
              </a:rPr>
              <a:t>or people wanting to get plots “in a hurry”)</a:t>
            </a:r>
            <a:r>
              <a:rPr b="0" i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point-and-click softwares are highly limited in their customizability</a:t>
            </a:r>
            <a:endParaRPr b="0" i="0" sz="29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○"/>
            </a:pPr>
            <a:r>
              <a:rPr b="0" i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Excel is more customizable than </a:t>
            </a:r>
            <a:r>
              <a:rPr b="0" i="1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jamovi</a:t>
            </a:r>
            <a:r>
              <a:rPr b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but </a:t>
            </a:r>
            <a:r>
              <a:rPr b="0" i="1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jamovi</a:t>
            </a:r>
            <a:r>
              <a:rPr b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is free whereas </a:t>
            </a:r>
            <a:r>
              <a:rPr lang="en-US" sz="2900">
                <a:solidFill>
                  <a:schemeClr val="accent6"/>
                </a:solidFill>
              </a:rPr>
              <a:t>Excel can be costly</a:t>
            </a:r>
            <a:endParaRPr i="1" sz="2900">
              <a:solidFill>
                <a:schemeClr val="accent6"/>
              </a:solidFill>
            </a:endParaRPr>
          </a:p>
          <a:p>
            <a: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○"/>
            </a:pPr>
            <a:r>
              <a:rPr b="1" lang="en-US" sz="2900">
                <a:solidFill>
                  <a:schemeClr val="accent6"/>
                </a:solidFill>
              </a:rPr>
              <a:t>No matter what software one chooses, the user is ultimately limited to the plotting choices of the software designer!</a:t>
            </a:r>
            <a:r>
              <a:rPr lang="en-US" sz="2900">
                <a:solidFill>
                  <a:schemeClr val="accent6"/>
                </a:solidFill>
              </a:rPr>
              <a:t> (Works well if choices are good, not so much otherwise…)</a:t>
            </a:r>
            <a:endParaRPr sz="29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1"/>
          <p:cNvSpPr txBox="1"/>
          <p:nvPr>
            <p:ph type="title"/>
          </p:nvPr>
        </p:nvSpPr>
        <p:spPr>
          <a:xfrm>
            <a:off x="587829" y="946729"/>
            <a:ext cx="10515600" cy="1115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Syntax-based</a:t>
            </a:r>
            <a:r>
              <a:rPr b="1" i="0" lang="en-US" sz="4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Graphs: Introduction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"/>
          <p:cNvSpPr txBox="1"/>
          <p:nvPr/>
        </p:nvSpPr>
        <p:spPr>
          <a:xfrm>
            <a:off x="2211236" y="2062163"/>
            <a:ext cx="7769528" cy="259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Usually created with syntax-directed editors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Python, SQL, R, JavaScript, and Scala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Allow for a high degree of customizability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Better suited for big data visualization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Caution: high margin of error for newbies.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b014f3619_0_16"/>
          <p:cNvSpPr txBox="1"/>
          <p:nvPr>
            <p:ph type="title"/>
          </p:nvPr>
        </p:nvSpPr>
        <p:spPr>
          <a:xfrm>
            <a:off x="1881600" y="452996"/>
            <a:ext cx="84288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Syntax-based Examples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6b014f3619_0_16"/>
          <p:cNvSpPr txBox="1"/>
          <p:nvPr>
            <p:ph idx="1" type="body"/>
          </p:nvPr>
        </p:nvSpPr>
        <p:spPr>
          <a:xfrm>
            <a:off x="2767703" y="1755381"/>
            <a:ext cx="20979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R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6b014f3619_0_16"/>
          <p:cNvSpPr txBox="1"/>
          <p:nvPr>
            <p:ph idx="3" type="body"/>
          </p:nvPr>
        </p:nvSpPr>
        <p:spPr>
          <a:xfrm>
            <a:off x="838200" y="2884100"/>
            <a:ext cx="5068500" cy="3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Comes embedded in the R statistical software.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"ink-on-paper", programming approach.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passing new arguments.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Static, does not allow for extensive customization.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6b014f3619_0_16"/>
          <p:cNvSpPr txBox="1"/>
          <p:nvPr>
            <p:ph idx="14" type="body"/>
          </p:nvPr>
        </p:nvSpPr>
        <p:spPr>
          <a:xfrm>
            <a:off x="7218751" y="1755375"/>
            <a:ext cx="23727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ggplot2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6b014f3619_0_16"/>
          <p:cNvSpPr txBox="1"/>
          <p:nvPr>
            <p:ph idx="15" type="body"/>
          </p:nvPr>
        </p:nvSpPr>
        <p:spPr>
          <a:xfrm>
            <a:off x="6033150" y="2884100"/>
            <a:ext cx="5068500" cy="3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visual approach.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Wilkinson's grammar of graphics (GoG).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added using "and" (</a:t>
            </a: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in data management;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require manual manipulation.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6b014f3619_0_16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5" name="Google Shape;385;g26b014f3619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9225" y="997947"/>
            <a:ext cx="1626700" cy="18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6b014f3619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" y="1260900"/>
            <a:ext cx="1999300" cy="15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26b014f3619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9303" y="1304825"/>
            <a:ext cx="7474867" cy="55531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26b014f3619_0_239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g26b014f3619_0_239"/>
          <p:cNvSpPr txBox="1"/>
          <p:nvPr/>
        </p:nvSpPr>
        <p:spPr>
          <a:xfrm>
            <a:off x="2667412" y="1390389"/>
            <a:ext cx="1051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R:</a:t>
            </a:r>
            <a:endParaRPr/>
          </a:p>
        </p:txBody>
      </p:sp>
      <p:sp>
        <p:nvSpPr>
          <p:cNvPr id="394" name="Google Shape;394;g26b014f3619_0_239"/>
          <p:cNvSpPr txBox="1"/>
          <p:nvPr/>
        </p:nvSpPr>
        <p:spPr>
          <a:xfrm>
            <a:off x="7609943" y="1858535"/>
            <a:ext cx="4244100" cy="203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theme has limited customizability.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Clunky and inefficient.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 arguments for new components.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get messy if new to base 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Additions are time-Consuming.</a:t>
            </a:r>
            <a:endParaRPr/>
          </a:p>
        </p:txBody>
      </p:sp>
      <p:pic>
        <p:nvPicPr>
          <p:cNvPr id="395" name="Google Shape;395;g26b014f3619_0_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667" y="1790499"/>
            <a:ext cx="3238952" cy="227679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6b014f3619_0_239"/>
          <p:cNvSpPr txBox="1"/>
          <p:nvPr>
            <p:ph type="title"/>
          </p:nvPr>
        </p:nvSpPr>
        <p:spPr>
          <a:xfrm>
            <a:off x="838198" y="274955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R: Base R &amp;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ggplot2</a:t>
            </a:r>
            <a:endParaRPr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26b014f3619_0_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736" y="1604963"/>
            <a:ext cx="3429479" cy="212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26b014f3619_0_4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4104" y="1315099"/>
            <a:ext cx="7396729" cy="497354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26b014f3619_0_459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g26b014f3619_0_459"/>
          <p:cNvSpPr txBox="1"/>
          <p:nvPr/>
        </p:nvSpPr>
        <p:spPr>
          <a:xfrm>
            <a:off x="484625" y="1315099"/>
            <a:ext cx="110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6b014f3619_0_459"/>
          <p:cNvSpPr txBox="1"/>
          <p:nvPr>
            <p:ph type="title"/>
          </p:nvPr>
        </p:nvSpPr>
        <p:spPr>
          <a:xfrm>
            <a:off x="838198" y="274955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R: Base R &amp;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ggplot2</a:t>
            </a:r>
            <a:endParaRPr i="1"/>
          </a:p>
        </p:txBody>
      </p:sp>
      <p:sp>
        <p:nvSpPr>
          <p:cNvPr id="406" name="Google Shape;406;g26b014f3619_0_459"/>
          <p:cNvSpPr txBox="1"/>
          <p:nvPr/>
        </p:nvSpPr>
        <p:spPr>
          <a:xfrm>
            <a:off x="2199950" y="1190325"/>
            <a:ext cx="14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ggplot2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07" name="Google Shape;407;g26b014f3619_0_459"/>
          <p:cNvSpPr txBox="1"/>
          <p:nvPr/>
        </p:nvSpPr>
        <p:spPr>
          <a:xfrm>
            <a:off x="7989487" y="1897196"/>
            <a:ext cx="3864600" cy="184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components added using “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operator.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Efficient coding pattern.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Flexible to the user.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theme highly customizable.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26b014f3619_0_6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550" y="1190334"/>
            <a:ext cx="7813810" cy="55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26b014f3619_0_681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g26b014f3619_0_681"/>
          <p:cNvSpPr txBox="1"/>
          <p:nvPr/>
        </p:nvSpPr>
        <p:spPr>
          <a:xfrm>
            <a:off x="484625" y="1315099"/>
            <a:ext cx="110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6b014f3619_0_681"/>
          <p:cNvSpPr txBox="1"/>
          <p:nvPr>
            <p:ph type="title"/>
          </p:nvPr>
        </p:nvSpPr>
        <p:spPr>
          <a:xfrm>
            <a:off x="838198" y="274955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R: Base R &amp;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gg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plot2</a:t>
            </a:r>
            <a:endParaRPr/>
          </a:p>
        </p:txBody>
      </p:sp>
      <p:sp>
        <p:nvSpPr>
          <p:cNvPr id="416" name="Google Shape;416;g26b014f3619_0_681"/>
          <p:cNvSpPr txBox="1"/>
          <p:nvPr/>
        </p:nvSpPr>
        <p:spPr>
          <a:xfrm>
            <a:off x="7990251" y="2082800"/>
            <a:ext cx="3864600" cy="147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theme highly customizable.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complicated for newbies.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handle many types of visuals.</a:t>
            </a:r>
            <a:endParaRPr/>
          </a:p>
        </p:txBody>
      </p:sp>
      <p:sp>
        <p:nvSpPr>
          <p:cNvPr id="417" name="Google Shape;417;g26b014f3619_0_681"/>
          <p:cNvSpPr txBox="1"/>
          <p:nvPr/>
        </p:nvSpPr>
        <p:spPr>
          <a:xfrm>
            <a:off x="2199941" y="1190334"/>
            <a:ext cx="98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plot:</a:t>
            </a:r>
            <a:endParaRPr/>
          </a:p>
        </p:txBody>
      </p:sp>
      <p:pic>
        <p:nvPicPr>
          <p:cNvPr id="418" name="Google Shape;418;g26b014f3619_0_6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939" y="1566095"/>
            <a:ext cx="3245856" cy="50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6b014f3619_0_902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4" name="Google Shape;424;g26b014f3619_0_902"/>
          <p:cNvPicPr preferRelativeResize="0"/>
          <p:nvPr/>
        </p:nvPicPr>
        <p:blipFill rotWithShape="1">
          <a:blip r:embed="rId3">
            <a:alphaModFix/>
          </a:blip>
          <a:srcRect b="0" l="0" r="0" t="6050"/>
          <a:stretch/>
        </p:blipFill>
        <p:spPr>
          <a:xfrm>
            <a:off x="6346446" y="0"/>
            <a:ext cx="4946075" cy="34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6b014f3619_0_902"/>
          <p:cNvPicPr preferRelativeResize="0"/>
          <p:nvPr/>
        </p:nvPicPr>
        <p:blipFill rotWithShape="1">
          <a:blip r:embed="rId4">
            <a:alphaModFix/>
          </a:blip>
          <a:srcRect b="0" l="0" r="0" t="4725"/>
          <a:stretch/>
        </p:blipFill>
        <p:spPr>
          <a:xfrm>
            <a:off x="659691" y="3429000"/>
            <a:ext cx="4876799" cy="312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6b014f3619_0_902"/>
          <p:cNvPicPr preferRelativeResize="0"/>
          <p:nvPr/>
        </p:nvPicPr>
        <p:blipFill rotWithShape="1">
          <a:blip r:embed="rId5">
            <a:alphaModFix/>
          </a:blip>
          <a:srcRect b="0" l="0" r="0" t="11979"/>
          <a:stretch/>
        </p:blipFill>
        <p:spPr>
          <a:xfrm>
            <a:off x="6241109" y="3429000"/>
            <a:ext cx="5051412" cy="315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26b014f3619_0_9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2375" y="114875"/>
            <a:ext cx="3731460" cy="33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27"/>
          <p:cNvSpPr txBox="1"/>
          <p:nvPr/>
        </p:nvSpPr>
        <p:spPr>
          <a:xfrm>
            <a:off x="587829" y="507076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b="1" i="0" lang="en-US" sz="5400" u="none" cap="none" strike="noStrike">
                <a:solidFill>
                  <a:schemeClr val="accent6"/>
                </a:solidFill>
                <a:latin typeface="Mate"/>
                <a:ea typeface="Mate"/>
                <a:cs typeface="Mate"/>
                <a:sym typeface="Mate"/>
              </a:rPr>
              <a:t>Syntax-based graphs: Summary</a:t>
            </a:r>
            <a:endParaRPr/>
          </a:p>
        </p:txBody>
      </p:sp>
      <p:sp>
        <p:nvSpPr>
          <p:cNvPr id="434" name="Google Shape;434;p27"/>
          <p:cNvSpPr txBox="1"/>
          <p:nvPr/>
        </p:nvSpPr>
        <p:spPr>
          <a:xfrm>
            <a:off x="1201297" y="1622476"/>
            <a:ext cx="9321337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Flexible, reproducible, scalable, and consistent.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Improve the scientific process.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Enhance communication of research insights.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More intuitive and customizable than point-and-click.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 and the ggplot2 package take advantage of these benefits.</a:t>
            </a:r>
            <a:endParaRPr/>
          </a:p>
          <a:p>
            <a:pPr indent="-45720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alternatives (e.g., matplotlib in Python, Scala, D3.js in JavaScript, etc.)</a:t>
            </a:r>
            <a:endParaRPr/>
          </a:p>
          <a:p>
            <a:pPr indent="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77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“Point-and-click tools for data visualization are popular, but they are neither reproducible nor scalable.” </a:t>
            </a:r>
            <a:endParaRPr/>
          </a:p>
          <a:p>
            <a:pPr indent="0" lvl="2" marL="977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Aaron Williams comparing syntax-based and PAC tools,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Data@Urban</a:t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/>
          <p:nvPr>
            <p:ph type="title"/>
          </p:nvPr>
        </p:nvSpPr>
        <p:spPr>
          <a:xfrm>
            <a:off x="2092525" y="2971200"/>
            <a:ext cx="20520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42" name="Google Shape;242;p2"/>
          <p:cNvSpPr txBox="1"/>
          <p:nvPr>
            <p:ph idx="4294967295" type="body"/>
          </p:nvPr>
        </p:nvSpPr>
        <p:spPr>
          <a:xfrm>
            <a:off x="9134025" y="3696550"/>
            <a:ext cx="15699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lang="en-US" sz="1700"/>
              <a:t>Syntax-based: Base R &amp; GGplot2</a:t>
            </a:r>
            <a:endParaRPr b="1" sz="1700"/>
          </a:p>
        </p:txBody>
      </p:sp>
      <p:sp>
        <p:nvSpPr>
          <p:cNvPr id="243" name="Google Shape;243;p2"/>
          <p:cNvSpPr txBox="1"/>
          <p:nvPr>
            <p:ph idx="4294967295" type="body"/>
          </p:nvPr>
        </p:nvSpPr>
        <p:spPr>
          <a:xfrm>
            <a:off x="9101476" y="879938"/>
            <a:ext cx="16350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b="1" lang="en-US" sz="1800"/>
              <a:t>Introduction</a:t>
            </a:r>
            <a:endParaRPr b="1" sz="1800"/>
          </a:p>
        </p:txBody>
      </p:sp>
      <p:sp>
        <p:nvSpPr>
          <p:cNvPr id="244" name="Google Shape;244;p2"/>
          <p:cNvSpPr txBox="1"/>
          <p:nvPr>
            <p:ph idx="1" type="body"/>
          </p:nvPr>
        </p:nvSpPr>
        <p:spPr>
          <a:xfrm>
            <a:off x="8172309" y="4937375"/>
            <a:ext cx="19131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b="1" lang="en-US"/>
              <a:t>Summary &amp; Discussion</a:t>
            </a:r>
            <a:endParaRPr b="1"/>
          </a:p>
        </p:txBody>
      </p:sp>
      <p:sp>
        <p:nvSpPr>
          <p:cNvPr id="245" name="Google Shape;245;p2"/>
          <p:cNvSpPr txBox="1"/>
          <p:nvPr/>
        </p:nvSpPr>
        <p:spPr>
          <a:xfrm>
            <a:off x="486699" y="60857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 txBox="1"/>
          <p:nvPr>
            <p:ph idx="4294967295" type="body"/>
          </p:nvPr>
        </p:nvSpPr>
        <p:spPr>
          <a:xfrm>
            <a:off x="8267702" y="2280822"/>
            <a:ext cx="15699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b="1" lang="en-US" sz="1900"/>
              <a:t>Point-and- click: Excel &amp; </a:t>
            </a:r>
            <a:r>
              <a:rPr b="1" i="1" lang="en-US" sz="1900"/>
              <a:t>jamovi</a:t>
            </a:r>
            <a:endParaRPr b="1" sz="1900"/>
          </a:p>
        </p:txBody>
      </p:sp>
      <p:pic>
        <p:nvPicPr>
          <p:cNvPr descr="mouse click&quot; Icon - Download for free – Iconduck" id="247" name="Google Shape;2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0075" y="2254725"/>
            <a:ext cx="1107000" cy="110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cussion - Free business icons" id="248" name="Google Shape;2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2175" y="5063675"/>
            <a:ext cx="878700" cy="87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tistics - Free computer icons" id="249" name="Google Shape;2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7349" y="895808"/>
            <a:ext cx="1261550" cy="126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 icon - Free download on Iconfinder" id="250" name="Google Shape;25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5500" y="3584275"/>
            <a:ext cx="1107000" cy="11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bb58c00ca4_1_156"/>
          <p:cNvSpPr txBox="1"/>
          <p:nvPr>
            <p:ph type="title"/>
          </p:nvPr>
        </p:nvSpPr>
        <p:spPr>
          <a:xfrm>
            <a:off x="587829" y="507076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Moral of the Story</a:t>
            </a:r>
            <a:endParaRPr/>
          </a:p>
        </p:txBody>
      </p:sp>
      <p:sp>
        <p:nvSpPr>
          <p:cNvPr id="441" name="Google Shape;441;g2bb58c00ca4_1_156"/>
          <p:cNvSpPr/>
          <p:nvPr>
            <p:ph idx="2" type="chart"/>
          </p:nvPr>
        </p:nvSpPr>
        <p:spPr>
          <a:xfrm>
            <a:off x="587825" y="1622500"/>
            <a:ext cx="56907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6"/>
                </a:solidFill>
              </a:rPr>
              <a:t>Use ggplot2! (Or </a:t>
            </a:r>
            <a:r>
              <a:rPr b="1" lang="en-US"/>
              <a:t>other code-based software</a:t>
            </a:r>
            <a:r>
              <a:rPr b="1" i="0" lang="en-US" sz="2000" u="none" cap="none" strike="noStrike">
                <a:solidFill>
                  <a:schemeClr val="accent6"/>
                </a:solidFill>
              </a:rPr>
              <a:t>!)</a:t>
            </a:r>
            <a:endParaRPr b="1" i="0" sz="2000" u="none" cap="none" strike="noStrike">
              <a:solidFill>
                <a:schemeClr val="accent6"/>
              </a:solidFill>
            </a:endParaRPr>
          </a:p>
        </p:txBody>
      </p:sp>
      <p:sp>
        <p:nvSpPr>
          <p:cNvPr id="442" name="Google Shape;442;g2bb58c00ca4_1_156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3" name="Google Shape;443;g2bb58c00ca4_1_156"/>
          <p:cNvPicPr preferRelativeResize="0"/>
          <p:nvPr/>
        </p:nvPicPr>
        <p:blipFill rotWithShape="1">
          <a:blip r:embed="rId3">
            <a:alphaModFix/>
          </a:blip>
          <a:srcRect b="0" l="884" r="884" t="0"/>
          <a:stretch/>
        </p:blipFill>
        <p:spPr>
          <a:xfrm>
            <a:off x="2868000" y="1959957"/>
            <a:ext cx="6455999" cy="438158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2bb58c00ca4_1_156"/>
          <p:cNvSpPr txBox="1"/>
          <p:nvPr/>
        </p:nvSpPr>
        <p:spPr>
          <a:xfrm>
            <a:off x="2258100" y="6080700"/>
            <a:ext cx="6695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6"/>
                </a:solidFill>
              </a:rPr>
              <a:t>Source: </a:t>
            </a:r>
            <a:r>
              <a:rPr lang="en-US" sz="1500" u="sng">
                <a:solidFill>
                  <a:schemeClr val="hlink"/>
                </a:solidFill>
                <a:hlinkClick r:id="rId4"/>
              </a:rPr>
              <a:t>https://www.summitllc.us/blog/show-your-valentine-how-much-you-care-create-a-statistical-graph</a:t>
            </a:r>
            <a:r>
              <a:rPr lang="en-US" sz="1500">
                <a:solidFill>
                  <a:schemeClr val="accent6"/>
                </a:solidFill>
              </a:rPr>
              <a:t> </a:t>
            </a:r>
            <a:endParaRPr sz="1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"/>
          <p:cNvSpPr txBox="1"/>
          <p:nvPr>
            <p:ph idx="1" type="body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</a:pP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451" name="Google Shape;451;p8"/>
          <p:cNvPicPr preferRelativeResize="0"/>
          <p:nvPr/>
        </p:nvPicPr>
        <p:blipFill rotWithShape="1">
          <a:blip r:embed="rId3">
            <a:alphaModFix/>
          </a:blip>
          <a:srcRect b="2555" l="0" r="0" t="2555"/>
          <a:stretch/>
        </p:blipFill>
        <p:spPr>
          <a:xfrm>
            <a:off x="8961735" y="4824008"/>
            <a:ext cx="1574967" cy="1798553"/>
          </a:xfrm>
          <a:custGeom>
            <a:rect b="b" l="l" r="r" t="t"/>
            <a:pathLst>
              <a:path extrusionOk="0" h="5066346" w="4405503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52" name="Google Shape;452;p8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8"/>
          <p:cNvSpPr txBox="1"/>
          <p:nvPr/>
        </p:nvSpPr>
        <p:spPr>
          <a:xfrm>
            <a:off x="1639145" y="1776785"/>
            <a:ext cx="8897557" cy="3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Arial"/>
              <a:buAutoNum type="arabicPeriod"/>
            </a:pPr>
            <a:r>
              <a:rPr b="0" i="0" lang="en-US" sz="2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What are your favorite defaults shown today? Why?</a:t>
            </a:r>
            <a:endParaRPr b="0" i="0" sz="2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Arial"/>
              <a:buAutoNum type="arabicPeriod"/>
            </a:pPr>
            <a:r>
              <a:rPr b="0" i="0" lang="en-US" sz="2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might a different audience respond to this presentation? (e.g., Graphic designer vs. lay public?)</a:t>
            </a:r>
            <a:endParaRPr b="0" i="0" sz="2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Arial"/>
              <a:buAutoNum type="arabicPeriod"/>
            </a:pPr>
            <a:r>
              <a:rPr b="0" i="0" lang="en-US" sz="2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Which graphic software do you personally use and why? (</a:t>
            </a:r>
            <a:r>
              <a:rPr b="0" i="1" lang="en-US" sz="2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Doesn’t have to be anything shown today!)</a:t>
            </a:r>
            <a:endParaRPr b="0" i="1" sz="2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"/>
          <p:cNvSpPr txBox="1"/>
          <p:nvPr>
            <p:ph type="title"/>
          </p:nvPr>
        </p:nvSpPr>
        <p:spPr>
          <a:xfrm>
            <a:off x="1881600" y="452996"/>
            <a:ext cx="84288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bb64bc87a4_0_23"/>
          <p:cNvSpPr txBox="1"/>
          <p:nvPr>
            <p:ph type="title"/>
          </p:nvPr>
        </p:nvSpPr>
        <p:spPr>
          <a:xfrm>
            <a:off x="587829" y="507076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bb64bc87a4_0_23"/>
          <p:cNvSpPr/>
          <p:nvPr>
            <p:ph idx="2" type="chart"/>
          </p:nvPr>
        </p:nvSpPr>
        <p:spPr>
          <a:xfrm>
            <a:off x="587829" y="1465560"/>
            <a:ext cx="10889700" cy="475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Davidson, H., Jabbari, Y., Patton, H., O’Hagan, F., Peters, K., &amp; Cribbie, R. (2019). Statistical software use in Canadian university courses: Current trends and future directions. </a:t>
            </a:r>
            <a:r>
              <a:rPr b="0" i="1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Teaching of Psychology, 46(3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246–250. </a:t>
            </a:r>
            <a:r>
              <a:rPr b="0" i="0" lang="en-US" sz="1600" u="sng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https://doi.org/10.1177/0098628319853940</a:t>
            </a:r>
            <a:endParaRPr b="0" i="0" sz="1600" u="none" cap="none" strike="noStrik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Ginsberg, C. (2024). Programming Languages for Data Analysts. </a:t>
            </a:r>
            <a:r>
              <a:rPr b="0" i="1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Noble Desktop. </a:t>
            </a:r>
            <a:r>
              <a:rPr b="0" i="0" lang="en-US" sz="1600" u="sng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https://www.nobledesktop.com/classes-near-me/blog/top-programming-languages-for-data-analysts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Li, Z., &amp; Fan, Y. (2022). Base R vs. ggplot2 visualization. </a:t>
            </a:r>
            <a:r>
              <a:rPr b="0" i="1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EDAV Fall 2021 Tues/Thurs Community Contributions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1600" u="sng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https://jtr13.github.io/cc21fall2/base-r-vs.-ggplot2-visualization.html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Minas, M. (2006). Syntax definition with graphs. </a:t>
            </a:r>
            <a:r>
              <a:rPr b="0" i="1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 Notes in Theoretical Computer Science , 148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19-40. doi:10.1016/j.entcs.2005.12.011.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Su, Y. (2008). It’s easy to produce chartjunk using Microsoft Excel 2007 but hard to make good graphs. </a:t>
            </a:r>
            <a:r>
              <a:rPr b="0" i="1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Computational Statistics &amp; Data Analysis, 52(10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4594–4601. </a:t>
            </a:r>
            <a:r>
              <a:rPr b="0" i="0" lang="en-US" sz="1600" u="sng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https://doi.org/10.1016/j.csda.2008.03.007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Williams, A. (2018). Why The Urban Institute Visualizes Data with ggplot2. </a:t>
            </a:r>
            <a:r>
              <a:rPr b="0" i="1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1600" u="sng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https://urban-institute.medium.com/why-the-urban-institute-visualizes-data-with-ggplot2-46d8cfc7ee67</a:t>
            </a:r>
            <a:r>
              <a:rPr b="0" i="0" lang="en-US" sz="1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462" name="Google Shape;462;g2bb64bc87a4_0_23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28"/>
          <p:cNvSpPr txBox="1"/>
          <p:nvPr/>
        </p:nvSpPr>
        <p:spPr>
          <a:xfrm>
            <a:off x="6096000" y="1703538"/>
            <a:ext cx="5055698" cy="3024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Mate"/>
              <a:buNone/>
            </a:pPr>
            <a:r>
              <a:rPr b="1" i="0" lang="en-US" sz="66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8"/>
          <p:cNvSpPr txBox="1"/>
          <p:nvPr/>
        </p:nvSpPr>
        <p:spPr>
          <a:xfrm>
            <a:off x="6096000" y="4728162"/>
            <a:ext cx="27387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en-US" sz="15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Gabriel Crone</a:t>
            </a:r>
            <a:endParaRPr b="0" i="0" sz="15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en-US" sz="15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Jean-Marc Moke</a:t>
            </a:r>
            <a:endParaRPr b="0" i="0" sz="15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/>
          <p:nvPr>
            <p:ph type="title"/>
          </p:nvPr>
        </p:nvSpPr>
        <p:spPr>
          <a:xfrm>
            <a:off x="6498850" y="454425"/>
            <a:ext cx="50457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58" name="Google Shape;258;p4"/>
          <p:cNvSpPr txBox="1"/>
          <p:nvPr>
            <p:ph idx="1" type="body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[POTENTIAL GABE SLIDE]</a:t>
            </a:r>
            <a:endParaRPr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Layout of website design sketches on white paper" id="259" name="Google Shape;25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700" y="555650"/>
            <a:ext cx="5191650" cy="59504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60" name="Google Shape;260;p4"/>
          <p:cNvSpPr/>
          <p:nvPr>
            <p:ph idx="2" type="chart"/>
          </p:nvPr>
        </p:nvSpPr>
        <p:spPr>
          <a:xfrm>
            <a:off x="6498850" y="1339750"/>
            <a:ext cx="5045700" cy="4878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16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Software often dictates how easy plots are to make, and how they look!</a:t>
            </a:r>
            <a:endParaRPr sz="2400">
              <a:solidFill>
                <a:schemeClr val="accent6"/>
              </a:solidFill>
            </a:endParaRPr>
          </a:p>
          <a:p>
            <a:pPr indent="-457200" lvl="0" marL="5016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 Software Types: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58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Point-and-click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easy to learn, not as customizable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58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Syntax/code-based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>
                <a:solidFill>
                  <a:schemeClr val="accent6"/>
                </a:solidFill>
              </a:rPr>
              <a:t>F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ar more customizable, but harder to lea</a:t>
            </a:r>
            <a:r>
              <a:rPr lang="en-US" sz="2400">
                <a:solidFill>
                  <a:schemeClr val="accent6"/>
                </a:solidFill>
              </a:rPr>
              <a:t>rn</a:t>
            </a:r>
            <a:endParaRPr/>
          </a:p>
          <a:p>
            <a:pPr indent="0" lvl="1" marL="5016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16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Q: Which software’s defaults are generally better for data viz purposes? </a:t>
            </a:r>
            <a:r>
              <a:rPr lang="en-US" sz="2400">
                <a:solidFill>
                  <a:schemeClr val="accent6"/>
                </a:solidFill>
              </a:rPr>
              <a:t>Does it depend?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 txBox="1"/>
          <p:nvPr>
            <p:ph idx="4294967295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9bcea092c_0_13"/>
          <p:cNvSpPr txBox="1"/>
          <p:nvPr>
            <p:ph type="title"/>
          </p:nvPr>
        </p:nvSpPr>
        <p:spPr>
          <a:xfrm>
            <a:off x="639150" y="534475"/>
            <a:ext cx="46737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Mate"/>
              <a:buNone/>
            </a:pPr>
            <a:r>
              <a:rPr lang="en-US"/>
              <a:t>Guiding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Example</a:t>
            </a:r>
            <a:endParaRPr/>
          </a:p>
        </p:txBody>
      </p:sp>
      <p:sp>
        <p:nvSpPr>
          <p:cNvPr id="268" name="Google Shape;268;g269bcea092c_0_13"/>
          <p:cNvSpPr/>
          <p:nvPr>
            <p:ph idx="2" type="chart"/>
          </p:nvPr>
        </p:nvSpPr>
        <p:spPr>
          <a:xfrm>
            <a:off x="495300" y="1548125"/>
            <a:ext cx="5688000" cy="5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We’ll explore the defaults with a guiding example:</a:t>
            </a:r>
            <a:endParaRPr b="0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Char char="○"/>
            </a:pPr>
            <a:r>
              <a:rPr b="0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Data- </a:t>
            </a:r>
            <a:r>
              <a:rPr b="1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mtcars</a:t>
            </a:r>
            <a:endParaRPr b="1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Char char="○"/>
            </a:pPr>
            <a:r>
              <a:rPr b="0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Plot- </a:t>
            </a:r>
            <a:r>
              <a:rPr b="1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Line plot with fitt</a:t>
            </a:r>
            <a:r>
              <a:rPr b="1" lang="en-US" sz="3000">
                <a:solidFill>
                  <a:schemeClr val="accent6"/>
                </a:solidFill>
              </a:rPr>
              <a:t>ed</a:t>
            </a:r>
            <a:r>
              <a:rPr b="1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regression line</a:t>
            </a:r>
            <a:r>
              <a:rPr b="0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Char char="■"/>
            </a:pPr>
            <a:r>
              <a:rPr b="0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X-axis = Weight (wt)</a:t>
            </a:r>
            <a:endParaRPr b="0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Char char="■"/>
            </a:pPr>
            <a:r>
              <a:rPr b="0" i="0" lang="en-US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Y-axis = Miles per gallon (mpg)</a:t>
            </a:r>
            <a:endParaRPr b="0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●"/>
            </a:pPr>
            <a:r>
              <a:rPr lang="en-US" sz="3000">
                <a:solidFill>
                  <a:schemeClr val="accent6"/>
                </a:solidFill>
              </a:rPr>
              <a:t>Plots created with </a:t>
            </a:r>
            <a:r>
              <a:rPr i="1" lang="en-US" sz="3000">
                <a:solidFill>
                  <a:schemeClr val="accent6"/>
                </a:solidFill>
              </a:rPr>
              <a:t>bare minimum defaults</a:t>
            </a:r>
            <a:endParaRPr sz="3000">
              <a:solidFill>
                <a:schemeClr val="accent6"/>
              </a:solidFill>
            </a:endParaRPr>
          </a:p>
        </p:txBody>
      </p:sp>
      <p:pic>
        <p:nvPicPr>
          <p:cNvPr descr="Cars (2006) - IMDb" id="269" name="Google Shape;269;g269bcea092c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4173" y="640050"/>
            <a:ext cx="1978675" cy="2929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69bcea092c_0_13"/>
          <p:cNvSpPr txBox="1"/>
          <p:nvPr/>
        </p:nvSpPr>
        <p:spPr>
          <a:xfrm>
            <a:off x="978350" y="5767325"/>
            <a:ext cx="42297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source: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Cars-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https://www.imdb.com/title/tt0317219/</a:t>
            </a:r>
            <a:r>
              <a:rPr b="0" i="0" lang="en-US" sz="10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Graph Sample-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https://stats.oarc.ucla.edu/r/faq/how-can-i-do-a-scatterplot-with-regression-line-or-any-other-lines/</a:t>
            </a:r>
            <a:r>
              <a:rPr lang="en-US" sz="1000" u="none">
                <a:solidFill>
                  <a:srgbClr val="212529"/>
                </a:solidFill>
              </a:rPr>
              <a:t> </a:t>
            </a:r>
            <a:endParaRPr b="0" i="0" sz="1000" u="none" cap="none" strike="noStrik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69bcea092c_0_13"/>
          <p:cNvSpPr txBox="1"/>
          <p:nvPr>
            <p:ph idx="4294967295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ow can I do a scatterplot with regression line or any other lines? | R FAQ" id="272" name="Google Shape;272;g269bcea092c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1553" y="3819603"/>
            <a:ext cx="3683925" cy="281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e4e050d47_0_7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g2be4e050d47_0_7"/>
          <p:cNvSpPr txBox="1"/>
          <p:nvPr>
            <p:ph type="title"/>
          </p:nvPr>
        </p:nvSpPr>
        <p:spPr>
          <a:xfrm>
            <a:off x="587829" y="946729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Graphics from point-and-click software</a:t>
            </a:r>
            <a:r>
              <a:rPr b="1" lang="en-US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Introduction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be4e050d47_0_7"/>
          <p:cNvSpPr txBox="1"/>
          <p:nvPr/>
        </p:nvSpPr>
        <p:spPr>
          <a:xfrm>
            <a:off x="2211300" y="2438399"/>
            <a:ext cx="7769400" cy="4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Char char="•"/>
            </a:pPr>
            <a:r>
              <a:rPr lang="en-US" sz="3500">
                <a:solidFill>
                  <a:schemeClr val="accent6"/>
                </a:solidFill>
              </a:rPr>
              <a:t>Point-and-click softwares have many custom defaults for users to design graphics quickly and easily</a:t>
            </a:r>
            <a:endParaRPr sz="3500">
              <a:solidFill>
                <a:schemeClr val="accent6"/>
              </a:solidFill>
            </a:endParaRPr>
          </a:p>
          <a:p>
            <a:pPr indent="-51435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</a:pPr>
            <a:r>
              <a:rPr lang="en-US" sz="3500">
                <a:solidFill>
                  <a:schemeClr val="accent6"/>
                </a:solidFill>
              </a:rPr>
              <a:t>Far more intuitive to learn and run, but far more limited in scope and customizability</a:t>
            </a:r>
            <a:endParaRPr sz="3500">
              <a:solidFill>
                <a:schemeClr val="accent6"/>
              </a:solidFill>
            </a:endParaRPr>
          </a:p>
          <a:p>
            <a:pPr indent="-514350" lvl="0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</a:pPr>
            <a:r>
              <a:rPr lang="en-US" sz="3500">
                <a:solidFill>
                  <a:schemeClr val="accent6"/>
                </a:solidFill>
              </a:rPr>
              <a:t>e.g., Excel, </a:t>
            </a:r>
            <a:r>
              <a:rPr i="1" lang="en-US" sz="3500">
                <a:solidFill>
                  <a:schemeClr val="accent6"/>
                </a:solidFill>
              </a:rPr>
              <a:t>jamovi</a:t>
            </a:r>
            <a:r>
              <a:rPr lang="en-US" sz="3500">
                <a:solidFill>
                  <a:schemeClr val="accent6"/>
                </a:solidFill>
              </a:rPr>
              <a:t>, SPSS, JASP, Tableau, PowerBI, etc…</a:t>
            </a:r>
            <a:endParaRPr sz="3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9bcea092c_0_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Point-and-click software Examples: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Excel &amp; </a:t>
            </a:r>
            <a:r>
              <a:rPr i="1" lang="en-US"/>
              <a:t>jamovi</a:t>
            </a:r>
            <a:endParaRPr/>
          </a:p>
        </p:txBody>
      </p:sp>
      <p:sp>
        <p:nvSpPr>
          <p:cNvPr id="286" name="Google Shape;286;g269bcea092c_0_37"/>
          <p:cNvSpPr txBox="1"/>
          <p:nvPr>
            <p:ph idx="12" type="sldNum"/>
          </p:nvPr>
        </p:nvSpPr>
        <p:spPr>
          <a:xfrm>
            <a:off x="11408819" y="6345595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g269bcea092c_0_37"/>
          <p:cNvSpPr/>
          <p:nvPr>
            <p:ph idx="2" type="chart"/>
          </p:nvPr>
        </p:nvSpPr>
        <p:spPr>
          <a:xfrm>
            <a:off x="412725" y="3288300"/>
            <a:ext cx="5879100" cy="31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3rd most popular statistical software taught in Canadian intro stats! (Davidson et al., 2019)</a:t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Simple to use, but susceptible to developing chartjunk (e.g., many options for [pointless!] 3D plots), and difficult to create elegant plots (Su, 2008)</a:t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Microsoft Excel 2013-2019 logo.svg - Wikimedia Commons" id="288" name="Google Shape;288;g269bcea092c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075" y="1869035"/>
            <a:ext cx="1257825" cy="1185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Jamovi logo.png - Wikipedia" id="289" name="Google Shape;289;g269bcea092c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5975" y="1824494"/>
            <a:ext cx="1257825" cy="127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69bcea092c_0_37"/>
          <p:cNvSpPr txBox="1"/>
          <p:nvPr>
            <p:ph type="title"/>
          </p:nvPr>
        </p:nvSpPr>
        <p:spPr>
          <a:xfrm>
            <a:off x="2836875" y="2204263"/>
            <a:ext cx="17688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Excel</a:t>
            </a:r>
            <a:endParaRPr/>
          </a:p>
        </p:txBody>
      </p:sp>
      <p:sp>
        <p:nvSpPr>
          <p:cNvPr id="291" name="Google Shape;291;g269bcea092c_0_37"/>
          <p:cNvSpPr txBox="1"/>
          <p:nvPr>
            <p:ph type="title"/>
          </p:nvPr>
        </p:nvSpPr>
        <p:spPr>
          <a:xfrm>
            <a:off x="8069100" y="2204250"/>
            <a:ext cx="17688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i="1" lang="en-US"/>
              <a:t>jamovi</a:t>
            </a:r>
            <a:endParaRPr i="1"/>
          </a:p>
        </p:txBody>
      </p:sp>
      <p:sp>
        <p:nvSpPr>
          <p:cNvPr id="292" name="Google Shape;292;g269bcea092c_0_37"/>
          <p:cNvSpPr/>
          <p:nvPr>
            <p:ph idx="3" type="chart"/>
          </p:nvPr>
        </p:nvSpPr>
        <p:spPr>
          <a:xfrm>
            <a:off x="6560175" y="3233100"/>
            <a:ext cx="5092500" cy="31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jamovi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like SPSS (popular point-and-click software), except it’s open-source &amp; free!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Downside: Almost no customizability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Upside: analysis is reproducible! (via .omj file format)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b58c00ca4_1_7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How to make plots:</a:t>
            </a:r>
            <a:endParaRPr/>
          </a:p>
        </p:txBody>
      </p:sp>
      <p:sp>
        <p:nvSpPr>
          <p:cNvPr id="299" name="Google Shape;299;g2bb58c00ca4_1_72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g2bb58c00ca4_1_72"/>
          <p:cNvSpPr/>
          <p:nvPr>
            <p:ph idx="2" type="chart"/>
          </p:nvPr>
        </p:nvSpPr>
        <p:spPr>
          <a:xfrm>
            <a:off x="1020000" y="1421250"/>
            <a:ext cx="101520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sng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Excel:</a:t>
            </a:r>
            <a:endParaRPr b="0" i="0" sz="29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AutoNum type="arabicParenR"/>
            </a:pPr>
            <a:r>
              <a:rPr b="0" i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Import data</a:t>
            </a:r>
            <a:endParaRPr sz="2900">
              <a:solidFill>
                <a:schemeClr val="accent6"/>
              </a:solidFill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900"/>
              <a:buAutoNum type="arabicParenR"/>
            </a:pPr>
            <a:r>
              <a:rPr lang="en-US" sz="2900">
                <a:solidFill>
                  <a:schemeClr val="accent6"/>
                </a:solidFill>
              </a:rPr>
              <a:t>Select columns for wt and </a:t>
            </a:r>
            <a:endParaRPr sz="2900">
              <a:solidFill>
                <a:schemeClr val="accent6"/>
              </a:solidFill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AutoNum type="arabicParenR"/>
            </a:pPr>
            <a:r>
              <a:rPr b="0" i="0" lang="en-US" sz="2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Insert (ribbon) → Scatter → Scatter (basic one)</a:t>
            </a:r>
            <a:endParaRPr b="0" i="0" sz="29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Arial"/>
              <a:buAutoNum type="arabicParenR"/>
            </a:pPr>
            <a:r>
              <a:rPr lang="en-US" sz="2900">
                <a:solidFill>
                  <a:schemeClr val="accent6"/>
                </a:solidFill>
              </a:rPr>
              <a:t>Click the plot → Chart Design (ribbon) → Add Chart Element → Trendline → Linear</a:t>
            </a:r>
            <a:endParaRPr b="0" i="0" sz="29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bb58c00ca4_1_72"/>
          <p:cNvSpPr/>
          <p:nvPr>
            <p:ph idx="3" type="chart"/>
          </p:nvPr>
        </p:nvSpPr>
        <p:spPr>
          <a:xfrm>
            <a:off x="1020000" y="4577525"/>
            <a:ext cx="10152000" cy="20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1" i="1" lang="en-US" sz="2900" u="sng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jamovi</a:t>
            </a:r>
            <a:r>
              <a:rPr b="1" i="0" lang="en-US" sz="2900" u="sng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9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data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analysis → Exploratory Analysis → Scatterplot</a:t>
            </a:r>
            <a:endParaRPr sz="2900">
              <a:solidFill>
                <a:schemeClr val="dk1"/>
              </a:solidFill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variables into “X” and “Y” columns</a:t>
            </a:r>
            <a:endParaRPr sz="2900">
              <a:solidFill>
                <a:schemeClr val="dk1"/>
              </a:solidFill>
            </a:endParaRPr>
          </a:p>
          <a:p>
            <a:pPr indent="-4127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lang="en-US" sz="2900">
                <a:solidFill>
                  <a:schemeClr val="dk1"/>
                </a:solidFill>
              </a:rPr>
              <a:t>Select “Linear” underneath “Regression Line” 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9bcea092c_0_95"/>
          <p:cNvSpPr txBox="1"/>
          <p:nvPr>
            <p:ph type="title"/>
          </p:nvPr>
        </p:nvSpPr>
        <p:spPr>
          <a:xfrm>
            <a:off x="4317125" y="222575"/>
            <a:ext cx="416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</a:rPr>
              <a:t>Excel’s Plot</a:t>
            </a:r>
            <a:endParaRPr/>
          </a:p>
        </p:txBody>
      </p:sp>
      <p:sp>
        <p:nvSpPr>
          <p:cNvPr id="308" name="Google Shape;308;g269bcea092c_0_95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g269bcea092c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180" y="1487475"/>
            <a:ext cx="7978683" cy="47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2c05f86aa3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180" y="1487475"/>
            <a:ext cx="7978683" cy="47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c05f86aa3f_0_15"/>
          <p:cNvSpPr txBox="1"/>
          <p:nvPr>
            <p:ph type="title"/>
          </p:nvPr>
        </p:nvSpPr>
        <p:spPr>
          <a:xfrm>
            <a:off x="4317125" y="222550"/>
            <a:ext cx="416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Excel’s Plot</a:t>
            </a:r>
            <a:endParaRPr/>
          </a:p>
        </p:txBody>
      </p:sp>
      <p:sp>
        <p:nvSpPr>
          <p:cNvPr id="317" name="Google Shape;317;g2c05f86aa3f_0_15"/>
          <p:cNvSpPr txBox="1"/>
          <p:nvPr>
            <p:ph idx="12" type="sldNum"/>
          </p:nvPr>
        </p:nvSpPr>
        <p:spPr>
          <a:xfrm>
            <a:off x="11194169" y="6217920"/>
            <a:ext cx="45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8" name="Google Shape;318;g2c05f86aa3f_0_15"/>
          <p:cNvCxnSpPr/>
          <p:nvPr/>
        </p:nvCxnSpPr>
        <p:spPr>
          <a:xfrm flipH="1" rot="10800000">
            <a:off x="1708475" y="3666500"/>
            <a:ext cx="640200" cy="12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9" name="Google Shape;319;g2c05f86aa3f_0_15"/>
          <p:cNvSpPr txBox="1"/>
          <p:nvPr/>
        </p:nvSpPr>
        <p:spPr>
          <a:xfrm>
            <a:off x="56800" y="3206900"/>
            <a:ext cx="18981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 axis labels</a:t>
            </a:r>
            <a:r>
              <a:rPr lang="en-US" sz="2000">
                <a:solidFill>
                  <a:schemeClr val="accent6"/>
                </a:solidFill>
              </a:rPr>
              <a:t>! 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Need to specify 🙁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g2c05f86aa3f_0_15"/>
          <p:cNvCxnSpPr/>
          <p:nvPr/>
        </p:nvCxnSpPr>
        <p:spPr>
          <a:xfrm>
            <a:off x="1676925" y="4212475"/>
            <a:ext cx="4852800" cy="198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1" name="Google Shape;321;g2c05f86aa3f_0_15"/>
          <p:cNvCxnSpPr>
            <a:stCxn id="322" idx="1"/>
          </p:cNvCxnSpPr>
          <p:nvPr/>
        </p:nvCxnSpPr>
        <p:spPr>
          <a:xfrm flipH="1">
            <a:off x="9101975" y="3254400"/>
            <a:ext cx="1372500" cy="30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2" name="Google Shape;322;g2c05f86aa3f_0_15"/>
          <p:cNvSpPr txBox="1"/>
          <p:nvPr/>
        </p:nvSpPr>
        <p:spPr>
          <a:xfrm>
            <a:off x="10474475" y="2591550"/>
            <a:ext cx="154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Gridlines are okay, but not as subtle as they should be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g2c05f86aa3f_0_15"/>
          <p:cNvCxnSpPr>
            <a:stCxn id="324" idx="3"/>
          </p:cNvCxnSpPr>
          <p:nvPr/>
        </p:nvCxnSpPr>
        <p:spPr>
          <a:xfrm>
            <a:off x="1847200" y="2362625"/>
            <a:ext cx="3116400" cy="46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g2c05f86aa3f_0_15"/>
          <p:cNvSpPr txBox="1"/>
          <p:nvPr/>
        </p:nvSpPr>
        <p:spPr>
          <a:xfrm>
            <a:off x="164500" y="1840325"/>
            <a:ext cx="16827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Color &amp; size of points are nice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g2c05f86aa3f_0_15"/>
          <p:cNvCxnSpPr>
            <a:endCxn id="326" idx="2"/>
          </p:cNvCxnSpPr>
          <p:nvPr/>
        </p:nvCxnSpPr>
        <p:spPr>
          <a:xfrm flipH="1" rot="10800000">
            <a:off x="1709300" y="5993050"/>
            <a:ext cx="1075500" cy="2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g2c05f86aa3f_0_15"/>
          <p:cNvSpPr txBox="1"/>
          <p:nvPr/>
        </p:nvSpPr>
        <p:spPr>
          <a:xfrm>
            <a:off x="164500" y="5050050"/>
            <a:ext cx="1682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Size of axis labels are </a:t>
            </a:r>
            <a:r>
              <a:rPr lang="en-US" sz="2000">
                <a:solidFill>
                  <a:schemeClr val="accent6"/>
                </a:solidFill>
              </a:rPr>
              <a:t>decent</a:t>
            </a: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but could be larger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c05f86aa3f_0_15"/>
          <p:cNvSpPr/>
          <p:nvPr/>
        </p:nvSpPr>
        <p:spPr>
          <a:xfrm>
            <a:off x="2784800" y="5828500"/>
            <a:ext cx="291000" cy="329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g2c05f86aa3f_0_15"/>
          <p:cNvCxnSpPr/>
          <p:nvPr/>
        </p:nvCxnSpPr>
        <p:spPr>
          <a:xfrm flipH="1">
            <a:off x="6197700" y="1368375"/>
            <a:ext cx="3421200" cy="233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9" name="Google Shape;329;g2c05f86aa3f_0_15"/>
          <p:cNvSpPr txBox="1"/>
          <p:nvPr/>
        </p:nvSpPr>
        <p:spPr>
          <a:xfrm>
            <a:off x="9243875" y="637275"/>
            <a:ext cx="22644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accent6"/>
                </a:solidFill>
              </a:rPr>
              <a:t>Trendline is difficult to see :/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c05f86aa3f_0_15"/>
          <p:cNvSpPr txBox="1"/>
          <p:nvPr/>
        </p:nvSpPr>
        <p:spPr>
          <a:xfrm>
            <a:off x="272200" y="683475"/>
            <a:ext cx="23568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accent6"/>
                </a:solidFill>
              </a:rPr>
              <a:t>Default title is the y-axis, which is uninformative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g2c05f86aa3f_0_15"/>
          <p:cNvCxnSpPr/>
          <p:nvPr/>
        </p:nvCxnSpPr>
        <p:spPr>
          <a:xfrm>
            <a:off x="2253800" y="1287875"/>
            <a:ext cx="3783000" cy="57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2" name="Google Shape;332;g2c05f86aa3f_0_15"/>
          <p:cNvSpPr txBox="1"/>
          <p:nvPr/>
        </p:nvSpPr>
        <p:spPr>
          <a:xfrm>
            <a:off x="10474475" y="4957825"/>
            <a:ext cx="168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accent6"/>
                </a:solidFill>
              </a:rPr>
              <a:t>Many customizable themes 😎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​​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8EAADB"/>
      </a:accent2>
      <a:accent3>
        <a:srgbClr val="A5A5A5"/>
      </a:accent3>
      <a:accent4>
        <a:srgbClr val="4472C4"/>
      </a:accent4>
      <a:accent5>
        <a:srgbClr val="5B9BD5"/>
      </a:accent5>
      <a:accent6>
        <a:srgbClr val="000000"/>
      </a:accent6>
      <a:hlink>
        <a:srgbClr val="0563C1"/>
      </a:hlink>
      <a:folHlink>
        <a:srgbClr val="C490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2024-02-20T18:56:29Z</dcterms:created>
  <dc:creator>Jean-Marc Moke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