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5" r:id="rId1"/>
  </p:sldMasterIdLst>
  <p:notesMasterIdLst>
    <p:notesMasterId r:id="rId12"/>
  </p:notesMasterIdLst>
  <p:sldIdLst>
    <p:sldId id="256" r:id="rId2"/>
    <p:sldId id="265" r:id="rId3"/>
    <p:sldId id="259" r:id="rId4"/>
    <p:sldId id="260" r:id="rId5"/>
    <p:sldId id="257" r:id="rId6"/>
    <p:sldId id="258" r:id="rId7"/>
    <p:sldId id="261" r:id="rId8"/>
    <p:sldId id="264" r:id="rId9"/>
    <p:sldId id="266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5527"/>
    <p:restoredTop sz="80816"/>
  </p:normalViewPr>
  <p:slideViewPr>
    <p:cSldViewPr snapToGrid="0">
      <p:cViewPr varScale="1">
        <p:scale>
          <a:sx n="86" d="100"/>
          <a:sy n="86" d="100"/>
        </p:scale>
        <p:origin x="6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D5C64A-BF8F-B64C-9D59-FFA1C4CE9684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739AA0-6C40-1C4A-88C5-EEC25273A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188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739AA0-6C40-1C4A-88C5-EEC25273A73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897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739AA0-6C40-1C4A-88C5-EEC25273A73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843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739AA0-6C40-1C4A-88C5-EEC25273A73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6206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739AA0-6C40-1C4A-88C5-EEC25273A73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8401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739AA0-6C40-1C4A-88C5-EEC25273A73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1456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739AA0-6C40-1C4A-88C5-EEC25273A73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5514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354868-FA73-7FCC-E519-F84FDC671F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6CA4F8-0837-B4DF-D163-DC8F04BFEB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43A5532-3D4B-7700-3BE2-EC2B8F19C4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D3ED65-E5B5-C276-9EF3-BB890E6A87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739AA0-6C40-1C4A-88C5-EEC25273A73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365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EF58D-B62B-40BB-83AA-9D07CFC4E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648" y="557783"/>
            <a:ext cx="10969752" cy="313080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AC06D3-F571-4213-A2A4-6A1915120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648" y="3902206"/>
            <a:ext cx="10969752" cy="2240529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10580-AD31-4B8F-8448-55A666AC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5A860-F335-4252-AA00-24FB67ED2982}" type="datetime1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C99C8-515A-4FEA-9CD2-6D0BF46C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2AF1B-1868-4C05-B6C3-9EBF29A5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157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170B0-C1C5-4976-80E8-6B4F90EB3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593EE-493E-4BCE-8992-24CA63E1E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0919F-FDDD-42FB-8422-A0665D558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B1048-0047-48CA-88BA-D69B470942CF}" type="datetime1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6D38A-35F8-4667-A1F4-49644471E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CC230-78B7-487B-9C95-CB00868F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265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4CB826-D9AA-4689-B8C0-38D999F0D0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557784"/>
            <a:ext cx="2854452" cy="56434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1F1CDD-16FB-45E0-9887-24374C567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557784"/>
            <a:ext cx="7734300" cy="56434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46397-BBD2-4426-B1F5-FD6EA3CDC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83879-648C-49A9-81A2-0EF5946532D0}" type="datetime1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B91E4-73D0-4ACD-8F54-00EE6FB1D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28C61-59FE-44D6-A7D6-AAD292232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970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D384-B2C5-42A4-9774-A931C39BA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D736C-5FCC-43BC-B824-A90F2CC5D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A3A50-B922-45BE-945D-7ED3EBD83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BC802-30E3-4658-9CCA-F873646FEC67}" type="datetime1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41F78-20DE-4D53-BB25-79E5C4E1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43084-C669-4FDF-87D4-F22D36BB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360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6C559-800C-489A-9174-7901F92B0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57784"/>
            <a:ext cx="10969752" cy="3146400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2B5C3-320B-4CFD-B6A7-A28C7E435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8" y="3902207"/>
            <a:ext cx="10969752" cy="218744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CA372-3F42-4113-A73B-5FDCF93CB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227A3-19CE-4153-81CE-64EB7AB094B3}" type="datetime1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A1197-0C78-4878-B086-5D206EA49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B83D8-FD42-44FF-AA20-944A519CC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089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85AA-B5C7-4E3D-85FA-94F3C73E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AFEEA-6F3F-4630-A950-61C05D2FA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2081369"/>
            <a:ext cx="5410200" cy="40955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36817-B869-4D19-9EE8-A3166B0E1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2081369"/>
            <a:ext cx="5410200" cy="40955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74146-2374-4321-AEBB-3E9B09D7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A100-10F6-477E-8847-29D479EF1C92}" type="datetime1">
              <a:rPr lang="en-US" smtClean="0"/>
              <a:t>1/23/2025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2337B-B902-4DC2-BB94-02B8A754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AD585-B83C-4ECF-AF42-8DDF6996B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300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A9ADB-3495-481F-BB4E-9C7128B17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745788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6FF4C-26CB-4281-A2F7-6CBE45186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895096"/>
            <a:ext cx="5387975" cy="823912"/>
          </a:xfrm>
        </p:spPr>
        <p:txBody>
          <a:bodyPr anchor="b"/>
          <a:lstStyle>
            <a:lvl1pPr marL="0" indent="0">
              <a:buNone/>
              <a:defRPr sz="2400" b="0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2E72A9-F222-45B4-9355-C04C05864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842211"/>
            <a:ext cx="5387975" cy="33474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699F6E-77AD-4EBC-BAF9-5A43CDEC4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7890" y="1895096"/>
            <a:ext cx="5414510" cy="823912"/>
          </a:xfrm>
        </p:spPr>
        <p:txBody>
          <a:bodyPr anchor="b"/>
          <a:lstStyle>
            <a:lvl1pPr marL="0" indent="0">
              <a:buNone/>
              <a:defRPr sz="2400" b="0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77677-7169-4591-B047-0678815F4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7890" y="2842211"/>
            <a:ext cx="5414510" cy="33474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82A6EB-0285-4FA4-A00C-A7F716084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128AB-198A-495F-8475-FDB360C9873F}" type="datetime1">
              <a:rPr lang="en-US" smtClean="0"/>
              <a:t>1/23/2025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D39526-82B8-402C-8A2B-82EF8F3F3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5EC9E6-6FF1-4541-9CB1-A2FF9D852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708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70F54-6CED-4251-A0A6-32CCD121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72C8E6-49D6-46A5-8DC3-B0D8E683C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A235E-F8FD-479F-9FC7-18BE84110877}" type="datetime1">
              <a:rPr lang="en-US" smtClean="0"/>
              <a:t>1/23/2025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883CBA-77CD-4490-A5F3-BAA8FC25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A5FF79-61B6-4693-8547-95B1F2F7A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690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BDCB94-13E9-41CB-88F0-D30A1791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0F09B-68DA-462E-9DB4-4C9ADAB8CBCC}" type="datetime1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4795A4-736C-426D-8559-5AD589275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A2ACD-17F3-4C16-8E77-86EC92CC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053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CB2E-B68A-48F9-8B20-CDED818FB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457199"/>
            <a:ext cx="4970822" cy="266020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81C83-64B5-4BFD-A163-75C2EA7F8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457200"/>
            <a:ext cx="5483352" cy="574400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5D44AD-E361-48A3-936D-DDA0D5144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9" y="3329989"/>
            <a:ext cx="4970822" cy="287121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ED06C-E016-489C-8863-EA1BE998B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C4E36-FABE-47EB-AA7F-C19A93824617}" type="datetime1">
              <a:rPr lang="en-US" smtClean="0"/>
              <a:t>1/23/2025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161F0-D253-49A7-9A08-7A0A22814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2C61A-B326-40A7-A286-90D0544B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397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2DF6F-D00F-4CE4-8701-B00627346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457199"/>
            <a:ext cx="4970822" cy="266748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0FF7AB-F851-4425-8407-996C920E68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457199"/>
            <a:ext cx="5483352" cy="540385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D6CF5-154F-4615-8CDC-E2BFA61FA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9" y="3322708"/>
            <a:ext cx="4970822" cy="254628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5C400-0D13-495F-8C4E-EC3CDF5F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9CE6B-5DE6-4A2D-B72E-5E8969F9F56F}" type="datetime1">
              <a:rPr lang="en-US" smtClean="0"/>
              <a:t>1/23/2025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290D7-98AC-45E5-A7D6-73520AFC7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4276C-2BD2-4C4F-AC04-DD3D73768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08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2E603F-28B7-4831-BF23-65FBAB13D5FB}"/>
              </a:ext>
            </a:extLst>
          </p:cNvPr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D39700F-2B10-4402-A7DD-06EE22458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232968"/>
            <a:ext cx="9560477" cy="6625032"/>
          </a:xfrm>
          <a:custGeom>
            <a:avLst/>
            <a:gdLst>
              <a:gd name="connsiteX0" fmla="*/ 8831314 w 9263816"/>
              <a:gd name="connsiteY0" fmla="*/ 5943878 h 6858000"/>
              <a:gd name="connsiteX1" fmla="*/ 9179783 w 9263816"/>
              <a:gd name="connsiteY1" fmla="*/ 6086141 h 6858000"/>
              <a:gd name="connsiteX2" fmla="*/ 9260887 w 9263816"/>
              <a:gd name="connsiteY2" fmla="*/ 6279156 h 6858000"/>
              <a:gd name="connsiteX3" fmla="*/ 8925621 w 9263816"/>
              <a:gd name="connsiteY3" fmla="*/ 6708712 h 6858000"/>
              <a:gd name="connsiteX4" fmla="*/ 8496050 w 9263816"/>
              <a:gd name="connsiteY4" fmla="*/ 6373449 h 6858000"/>
              <a:gd name="connsiteX5" fmla="*/ 8831314 w 9263816"/>
              <a:gd name="connsiteY5" fmla="*/ 5943878 h 6858000"/>
              <a:gd name="connsiteX6" fmla="*/ 7397485 w 9263816"/>
              <a:gd name="connsiteY6" fmla="*/ 5931706 h 6858000"/>
              <a:gd name="connsiteX7" fmla="*/ 7917779 w 9263816"/>
              <a:gd name="connsiteY7" fmla="*/ 6191864 h 6858000"/>
              <a:gd name="connsiteX8" fmla="*/ 8013467 w 9263816"/>
              <a:gd name="connsiteY8" fmla="*/ 6375784 h 6858000"/>
              <a:gd name="connsiteX9" fmla="*/ 8021879 w 9263816"/>
              <a:gd name="connsiteY9" fmla="*/ 6753751 h 6858000"/>
              <a:gd name="connsiteX10" fmla="*/ 7981316 w 9263816"/>
              <a:gd name="connsiteY10" fmla="*/ 6858000 h 6858000"/>
              <a:gd name="connsiteX11" fmla="*/ 6819486 w 9263816"/>
              <a:gd name="connsiteY11" fmla="*/ 6858000 h 6858000"/>
              <a:gd name="connsiteX12" fmla="*/ 6785199 w 9263816"/>
              <a:gd name="connsiteY12" fmla="*/ 6781101 h 6858000"/>
              <a:gd name="connsiteX13" fmla="*/ 7196747 w 9263816"/>
              <a:gd name="connsiteY13" fmla="*/ 5964309 h 6858000"/>
              <a:gd name="connsiteX14" fmla="*/ 7397485 w 9263816"/>
              <a:gd name="connsiteY14" fmla="*/ 5931706 h 6858000"/>
              <a:gd name="connsiteX15" fmla="*/ 1505570 w 9263816"/>
              <a:gd name="connsiteY15" fmla="*/ 227178 h 6858000"/>
              <a:gd name="connsiteX16" fmla="*/ 2026489 w 9263816"/>
              <a:gd name="connsiteY16" fmla="*/ 392370 h 6858000"/>
              <a:gd name="connsiteX17" fmla="*/ 2444553 w 9263816"/>
              <a:gd name="connsiteY17" fmla="*/ 1654853 h 6858000"/>
              <a:gd name="connsiteX18" fmla="*/ 3183153 w 9263816"/>
              <a:gd name="connsiteY18" fmla="*/ 2116208 h 6858000"/>
              <a:gd name="connsiteX19" fmla="*/ 4288384 w 9263816"/>
              <a:gd name="connsiteY19" fmla="*/ 1291908 h 6858000"/>
              <a:gd name="connsiteX20" fmla="*/ 5472602 w 9263816"/>
              <a:gd name="connsiteY20" fmla="*/ 1697818 h 6858000"/>
              <a:gd name="connsiteX21" fmla="*/ 5844697 w 9263816"/>
              <a:gd name="connsiteY21" fmla="*/ 3444791 h 6858000"/>
              <a:gd name="connsiteX22" fmla="*/ 6715674 w 9263816"/>
              <a:gd name="connsiteY22" fmla="*/ 4065208 h 6858000"/>
              <a:gd name="connsiteX23" fmla="*/ 8130429 w 9263816"/>
              <a:gd name="connsiteY23" fmla="*/ 4101787 h 6858000"/>
              <a:gd name="connsiteX24" fmla="*/ 8624630 w 9263816"/>
              <a:gd name="connsiteY24" fmla="*/ 4686202 h 6858000"/>
              <a:gd name="connsiteX25" fmla="*/ 8623843 w 9263816"/>
              <a:gd name="connsiteY25" fmla="*/ 4685749 h 6858000"/>
              <a:gd name="connsiteX26" fmla="*/ 8646859 w 9263816"/>
              <a:gd name="connsiteY26" fmla="*/ 4835156 h 6858000"/>
              <a:gd name="connsiteX27" fmla="*/ 8079403 w 9263816"/>
              <a:gd name="connsiteY27" fmla="*/ 5661624 h 6858000"/>
              <a:gd name="connsiteX28" fmla="*/ 6833105 w 9263816"/>
              <a:gd name="connsiteY28" fmla="*/ 5397208 h 6858000"/>
              <a:gd name="connsiteX29" fmla="*/ 5900832 w 9263816"/>
              <a:gd name="connsiteY29" fmla="*/ 5944462 h 6858000"/>
              <a:gd name="connsiteX30" fmla="*/ 6067212 w 9263816"/>
              <a:gd name="connsiteY30" fmla="*/ 6811916 h 6858000"/>
              <a:gd name="connsiteX31" fmla="*/ 6089565 w 9263816"/>
              <a:gd name="connsiteY31" fmla="*/ 6858000 h 6858000"/>
              <a:gd name="connsiteX32" fmla="*/ 0 w 9263816"/>
              <a:gd name="connsiteY32" fmla="*/ 6858000 h 6858000"/>
              <a:gd name="connsiteX33" fmla="*/ 0 w 9263816"/>
              <a:gd name="connsiteY33" fmla="*/ 2181377 h 6858000"/>
              <a:gd name="connsiteX34" fmla="*/ 73069 w 9263816"/>
              <a:gd name="connsiteY34" fmla="*/ 2215839 h 6858000"/>
              <a:gd name="connsiteX35" fmla="*/ 335445 w 9263816"/>
              <a:gd name="connsiteY35" fmla="*/ 2237140 h 6858000"/>
              <a:gd name="connsiteX36" fmla="*/ 752878 w 9263816"/>
              <a:gd name="connsiteY36" fmla="*/ 1445285 h 6858000"/>
              <a:gd name="connsiteX37" fmla="*/ 1202551 w 9263816"/>
              <a:gd name="connsiteY37" fmla="*/ 314229 h 6858000"/>
              <a:gd name="connsiteX38" fmla="*/ 1505570 w 9263816"/>
              <a:gd name="connsiteY38" fmla="*/ 227178 h 6858000"/>
              <a:gd name="connsiteX39" fmla="*/ 3142509 w 9263816"/>
              <a:gd name="connsiteY39" fmla="*/ 68854 h 6858000"/>
              <a:gd name="connsiteX40" fmla="*/ 3490978 w 9263816"/>
              <a:gd name="connsiteY40" fmla="*/ 211117 h 6858000"/>
              <a:gd name="connsiteX41" fmla="*/ 3572083 w 9263816"/>
              <a:gd name="connsiteY41" fmla="*/ 404131 h 6858000"/>
              <a:gd name="connsiteX42" fmla="*/ 3236814 w 9263816"/>
              <a:gd name="connsiteY42" fmla="*/ 833688 h 6858000"/>
              <a:gd name="connsiteX43" fmla="*/ 2807245 w 9263816"/>
              <a:gd name="connsiteY43" fmla="*/ 498425 h 6858000"/>
              <a:gd name="connsiteX44" fmla="*/ 3142509 w 9263816"/>
              <a:gd name="connsiteY44" fmla="*/ 68854 h 6858000"/>
              <a:gd name="connsiteX45" fmla="*/ 0 w 9263816"/>
              <a:gd name="connsiteY45" fmla="*/ 0 h 6858000"/>
              <a:gd name="connsiteX46" fmla="*/ 39858 w 9263816"/>
              <a:gd name="connsiteY46" fmla="*/ 0 h 6858000"/>
              <a:gd name="connsiteX47" fmla="*/ 65022 w 9263816"/>
              <a:gd name="connsiteY47" fmla="*/ 5834 h 6858000"/>
              <a:gd name="connsiteX48" fmla="*/ 389258 w 9263816"/>
              <a:gd name="connsiteY48" fmla="*/ 235630 h 6858000"/>
              <a:gd name="connsiteX49" fmla="*/ 485484 w 9263816"/>
              <a:gd name="connsiteY49" fmla="*/ 420070 h 6858000"/>
              <a:gd name="connsiteX50" fmla="*/ 74229 w 9263816"/>
              <a:gd name="connsiteY50" fmla="*/ 1237955 h 6858000"/>
              <a:gd name="connsiteX51" fmla="*/ 0 w 9263816"/>
              <a:gd name="connsiteY51" fmla="*/ 12544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63816" h="6858000">
                <a:moveTo>
                  <a:pt x="8831314" y="5943878"/>
                </a:moveTo>
                <a:cubicBezTo>
                  <a:pt x="8964281" y="5927490"/>
                  <a:pt x="9096260" y="5981362"/>
                  <a:pt x="9179783" y="6086141"/>
                </a:cubicBezTo>
                <a:cubicBezTo>
                  <a:pt x="9224074" y="6141769"/>
                  <a:pt x="9252211" y="6208560"/>
                  <a:pt x="9260887" y="6279156"/>
                </a:cubicBezTo>
                <a:cubicBezTo>
                  <a:pt x="9286897" y="6490362"/>
                  <a:pt x="9136845" y="6682672"/>
                  <a:pt x="8925621" y="6708712"/>
                </a:cubicBezTo>
                <a:cubicBezTo>
                  <a:pt x="8714398" y="6734766"/>
                  <a:pt x="8522062" y="6584655"/>
                  <a:pt x="8496050" y="6373449"/>
                </a:cubicBezTo>
                <a:cubicBezTo>
                  <a:pt x="8470038" y="6162229"/>
                  <a:pt x="8620090" y="5969920"/>
                  <a:pt x="8831314" y="5943878"/>
                </a:cubicBezTo>
                <a:close/>
                <a:moveTo>
                  <a:pt x="7397485" y="5931706"/>
                </a:moveTo>
                <a:cubicBezTo>
                  <a:pt x="7598431" y="5931157"/>
                  <a:pt x="7792965" y="6024548"/>
                  <a:pt x="7917779" y="6191864"/>
                </a:cubicBezTo>
                <a:cubicBezTo>
                  <a:pt x="7959204" y="6247714"/>
                  <a:pt x="7991530" y="6309792"/>
                  <a:pt x="8013467" y="6375784"/>
                </a:cubicBezTo>
                <a:cubicBezTo>
                  <a:pt x="8055425" y="6502973"/>
                  <a:pt x="8055748" y="6633888"/>
                  <a:pt x="8021879" y="6753751"/>
                </a:cubicBezTo>
                <a:lnTo>
                  <a:pt x="7981316" y="6858000"/>
                </a:lnTo>
                <a:lnTo>
                  <a:pt x="6819486" y="6858000"/>
                </a:lnTo>
                <a:lnTo>
                  <a:pt x="6785199" y="6781101"/>
                </a:lnTo>
                <a:cubicBezTo>
                  <a:pt x="6673307" y="6441922"/>
                  <a:pt x="6857485" y="6076251"/>
                  <a:pt x="7196747" y="5964309"/>
                </a:cubicBezTo>
                <a:cubicBezTo>
                  <a:pt x="7262809" y="5942509"/>
                  <a:pt x="7330503" y="5931889"/>
                  <a:pt x="7397485" y="5931706"/>
                </a:cubicBezTo>
                <a:close/>
                <a:moveTo>
                  <a:pt x="1505570" y="227178"/>
                </a:moveTo>
                <a:cubicBezTo>
                  <a:pt x="1691018" y="218628"/>
                  <a:pt x="1889853" y="275403"/>
                  <a:pt x="2026489" y="392370"/>
                </a:cubicBezTo>
                <a:cubicBezTo>
                  <a:pt x="2369898" y="685965"/>
                  <a:pt x="2078266" y="1147857"/>
                  <a:pt x="2444553" y="1654853"/>
                </a:cubicBezTo>
                <a:cubicBezTo>
                  <a:pt x="2492906" y="1721679"/>
                  <a:pt x="2800482" y="2144546"/>
                  <a:pt x="3183153" y="2116208"/>
                </a:cubicBezTo>
                <a:cubicBezTo>
                  <a:pt x="3673561" y="2080541"/>
                  <a:pt x="3723222" y="1441614"/>
                  <a:pt x="4288384" y="1291908"/>
                </a:cubicBezTo>
                <a:cubicBezTo>
                  <a:pt x="4689065" y="1185875"/>
                  <a:pt x="5207943" y="1366633"/>
                  <a:pt x="5472602" y="1697818"/>
                </a:cubicBezTo>
                <a:cubicBezTo>
                  <a:pt x="5891294" y="2221754"/>
                  <a:pt x="5408012" y="2790179"/>
                  <a:pt x="5844697" y="3444791"/>
                </a:cubicBezTo>
                <a:cubicBezTo>
                  <a:pt x="6149900" y="3902467"/>
                  <a:pt x="6672672" y="4053594"/>
                  <a:pt x="6715674" y="4065208"/>
                </a:cubicBezTo>
                <a:cubicBezTo>
                  <a:pt x="7326423" y="4232519"/>
                  <a:pt x="7677158" y="3817020"/>
                  <a:pt x="8130429" y="4101787"/>
                </a:cubicBezTo>
                <a:cubicBezTo>
                  <a:pt x="8226340" y="4161985"/>
                  <a:pt x="8536372" y="4356819"/>
                  <a:pt x="8624630" y="4686202"/>
                </a:cubicBezTo>
                <a:lnTo>
                  <a:pt x="8623843" y="4685749"/>
                </a:lnTo>
                <a:cubicBezTo>
                  <a:pt x="8636924" y="4734567"/>
                  <a:pt x="8644635" y="4784678"/>
                  <a:pt x="8646859" y="4835156"/>
                </a:cubicBezTo>
                <a:cubicBezTo>
                  <a:pt x="8662596" y="5196604"/>
                  <a:pt x="8398383" y="5562326"/>
                  <a:pt x="8079403" y="5661624"/>
                </a:cubicBezTo>
                <a:cubicBezTo>
                  <a:pt x="7649807" y="5795217"/>
                  <a:pt x="7430996" y="5350293"/>
                  <a:pt x="6833105" y="5397208"/>
                </a:cubicBezTo>
                <a:cubicBezTo>
                  <a:pt x="6519033" y="5421527"/>
                  <a:pt x="6056658" y="5595550"/>
                  <a:pt x="5900832" y="5944462"/>
                </a:cubicBezTo>
                <a:cubicBezTo>
                  <a:pt x="5770548" y="6236600"/>
                  <a:pt x="5916359" y="6515160"/>
                  <a:pt x="6067212" y="6811916"/>
                </a:cubicBezTo>
                <a:lnTo>
                  <a:pt x="6089565" y="6858000"/>
                </a:lnTo>
                <a:lnTo>
                  <a:pt x="0" y="6858000"/>
                </a:lnTo>
                <a:lnTo>
                  <a:pt x="0" y="2181377"/>
                </a:lnTo>
                <a:lnTo>
                  <a:pt x="73069" y="2215839"/>
                </a:lnTo>
                <a:cubicBezTo>
                  <a:pt x="165116" y="2251829"/>
                  <a:pt x="254486" y="2263171"/>
                  <a:pt x="335445" y="2237140"/>
                </a:cubicBezTo>
                <a:cubicBezTo>
                  <a:pt x="594718" y="2153707"/>
                  <a:pt x="688441" y="1733807"/>
                  <a:pt x="752878" y="1445285"/>
                </a:cubicBezTo>
                <a:cubicBezTo>
                  <a:pt x="925059" y="674068"/>
                  <a:pt x="975076" y="456292"/>
                  <a:pt x="1202551" y="314229"/>
                </a:cubicBezTo>
                <a:cubicBezTo>
                  <a:pt x="1287853" y="260956"/>
                  <a:pt x="1394302" y="232308"/>
                  <a:pt x="1505570" y="227178"/>
                </a:cubicBezTo>
                <a:close/>
                <a:moveTo>
                  <a:pt x="3142509" y="68854"/>
                </a:moveTo>
                <a:cubicBezTo>
                  <a:pt x="3275474" y="52467"/>
                  <a:pt x="3407455" y="106339"/>
                  <a:pt x="3490978" y="211117"/>
                </a:cubicBezTo>
                <a:cubicBezTo>
                  <a:pt x="3535271" y="266744"/>
                  <a:pt x="3563404" y="333535"/>
                  <a:pt x="3572083" y="404131"/>
                </a:cubicBezTo>
                <a:cubicBezTo>
                  <a:pt x="3598092" y="615337"/>
                  <a:pt x="3448040" y="807648"/>
                  <a:pt x="3236814" y="833688"/>
                </a:cubicBezTo>
                <a:cubicBezTo>
                  <a:pt x="3025594" y="859741"/>
                  <a:pt x="2833255" y="709631"/>
                  <a:pt x="2807245" y="498425"/>
                </a:cubicBezTo>
                <a:cubicBezTo>
                  <a:pt x="2781232" y="287207"/>
                  <a:pt x="2931283" y="94896"/>
                  <a:pt x="3142509" y="68854"/>
                </a:cubicBezTo>
                <a:close/>
                <a:moveTo>
                  <a:pt x="0" y="0"/>
                </a:moveTo>
                <a:lnTo>
                  <a:pt x="39858" y="0"/>
                </a:lnTo>
                <a:lnTo>
                  <a:pt x="65022" y="5834"/>
                </a:lnTo>
                <a:cubicBezTo>
                  <a:pt x="191545" y="45606"/>
                  <a:pt x="305874" y="124173"/>
                  <a:pt x="389258" y="235630"/>
                </a:cubicBezTo>
                <a:cubicBezTo>
                  <a:pt x="430983" y="291600"/>
                  <a:pt x="463360" y="353876"/>
                  <a:pt x="485484" y="420070"/>
                </a:cubicBezTo>
                <a:cubicBezTo>
                  <a:pt x="597711" y="759508"/>
                  <a:pt x="413661" y="1125662"/>
                  <a:pt x="74229" y="1237955"/>
                </a:cubicBezTo>
                <a:lnTo>
                  <a:pt x="0" y="1254477"/>
                </a:lnTo>
                <a:close/>
              </a:path>
            </a:pathLst>
          </a:custGeom>
          <a:solidFill>
            <a:schemeClr val="bg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60C036-BBCE-4F9E-AD56-DD36D4407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57784"/>
            <a:ext cx="109728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5D7EC-1E6A-473F-B5A4-18CDFB6CF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2106204"/>
            <a:ext cx="10972800" cy="40365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981C7-34D5-49A4-949D-715FD4BD8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800" kern="1200" cap="all" spc="200" smtClean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F481A142-DA77-4A5F-AD1F-14E6C18F0F5F}" type="datetime1">
              <a:rPr lang="en-US" smtClean="0"/>
              <a:t>1/23/2025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5CE6E-733D-4C60-B40B-C7C10CB5A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800" kern="1200" cap="all" spc="200" dirty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80D8B-7909-4114-8EBA-C3086DC62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3460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800" kern="1200" cap="all" spc="200" smtClean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1F646F3F-274D-499B-ABBE-824EB4ABDC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782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704" r:id="rId6"/>
    <p:sldLayoutId id="2147483699" r:id="rId7"/>
    <p:sldLayoutId id="2147483700" r:id="rId8"/>
    <p:sldLayoutId id="2147483701" r:id="rId9"/>
    <p:sldLayoutId id="2147483703" r:id="rId10"/>
    <p:sldLayoutId id="2147483702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Clr>
          <a:schemeClr val="accent5"/>
        </a:buClr>
        <a:buFont typeface="Avenir Next LT Pro" panose="020B05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rancis_Galton" TargetMode="External"/><Relationship Id="rId2" Type="http://schemas.openxmlformats.org/officeDocument/2006/relationships/hyperlink" Target="https://galton.org/meteorologist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Francis_Galton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galton.org/meteorologist.html" TargetMode="Externa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K75YFndkAZY?feature=oembed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nightingaledvs.com/the-evolution-and-future-of-interactive-data-visualization-part-1/" TargetMode="External"/><Relationship Id="rId2" Type="http://schemas.openxmlformats.org/officeDocument/2006/relationships/hyperlink" Target="https://climate.nasa.gov/interactives/climate-time-machine/?intent=021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Background Fill">
            <a:extLst>
              <a:ext uri="{FF2B5EF4-FFF2-40B4-BE49-F238E27FC236}">
                <a16:creationId xmlns:a16="http://schemas.microsoft.com/office/drawing/2014/main" id="{6DA65B90-7B06-4499-91BA-CDDD361324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ircular pattern with dots and lines&#10;&#10;Description automatically generated">
            <a:extLst>
              <a:ext uri="{FF2B5EF4-FFF2-40B4-BE49-F238E27FC236}">
                <a16:creationId xmlns:a16="http://schemas.microsoft.com/office/drawing/2014/main" id="{0E79CEF7-5010-2594-F182-46EA80D36FE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b="625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56BD7DD2-1738-4D5D-955B-0F7C68C99E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9534478" y="3308697"/>
            <a:ext cx="2657521" cy="3554844"/>
          </a:xfrm>
          <a:custGeom>
            <a:avLst/>
            <a:gdLst>
              <a:gd name="connsiteX0" fmla="*/ 1231997 w 3761741"/>
              <a:gd name="connsiteY0" fmla="*/ 3753085 h 5031909"/>
              <a:gd name="connsiteX1" fmla="*/ 1491504 w 3761741"/>
              <a:gd name="connsiteY1" fmla="*/ 3915246 h 5031909"/>
              <a:gd name="connsiteX2" fmla="*/ 1372239 w 3761741"/>
              <a:gd name="connsiteY2" fmla="*/ 4360348 h 5031909"/>
              <a:gd name="connsiteX3" fmla="*/ 927138 w 3761741"/>
              <a:gd name="connsiteY3" fmla="*/ 4241084 h 5031909"/>
              <a:gd name="connsiteX4" fmla="*/ 1046403 w 3761741"/>
              <a:gd name="connsiteY4" fmla="*/ 3795982 h 5031909"/>
              <a:gd name="connsiteX5" fmla="*/ 1231997 w 3761741"/>
              <a:gd name="connsiteY5" fmla="*/ 3753085 h 5031909"/>
              <a:gd name="connsiteX6" fmla="*/ 1759997 w 3761741"/>
              <a:gd name="connsiteY6" fmla="*/ 3489191 h 5031909"/>
              <a:gd name="connsiteX7" fmla="*/ 1919508 w 3761741"/>
              <a:gd name="connsiteY7" fmla="*/ 3568587 h 5031909"/>
              <a:gd name="connsiteX8" fmla="*/ 1860512 w 3761741"/>
              <a:gd name="connsiteY8" fmla="*/ 3788765 h 5031909"/>
              <a:gd name="connsiteX9" fmla="*/ 1640334 w 3761741"/>
              <a:gd name="connsiteY9" fmla="*/ 3729768 h 5031909"/>
              <a:gd name="connsiteX10" fmla="*/ 1699331 w 3761741"/>
              <a:gd name="connsiteY10" fmla="*/ 3509591 h 5031909"/>
              <a:gd name="connsiteX11" fmla="*/ 1759997 w 3761741"/>
              <a:gd name="connsiteY11" fmla="*/ 3489191 h 5031909"/>
              <a:gd name="connsiteX12" fmla="*/ 0 w 3761741"/>
              <a:gd name="connsiteY12" fmla="*/ 0 h 5031909"/>
              <a:gd name="connsiteX13" fmla="*/ 3761741 w 3761741"/>
              <a:gd name="connsiteY13" fmla="*/ 0 h 5031909"/>
              <a:gd name="connsiteX14" fmla="*/ 3681829 w 3761741"/>
              <a:gd name="connsiteY14" fmla="*/ 50256 h 5031909"/>
              <a:gd name="connsiteX15" fmla="*/ 2937684 w 3761741"/>
              <a:gd name="connsiteY15" fmla="*/ 451413 h 5031909"/>
              <a:gd name="connsiteX16" fmla="*/ 2372686 w 3761741"/>
              <a:gd name="connsiteY16" fmla="*/ 1727662 h 5031909"/>
              <a:gd name="connsiteX17" fmla="*/ 2465529 w 3761741"/>
              <a:gd name="connsiteY17" fmla="*/ 2404960 h 5031909"/>
              <a:gd name="connsiteX18" fmla="*/ 1386395 w 3761741"/>
              <a:gd name="connsiteY18" fmla="*/ 3432457 h 5031909"/>
              <a:gd name="connsiteX19" fmla="*/ 717407 w 3761741"/>
              <a:gd name="connsiteY19" fmla="*/ 3749372 h 5031909"/>
              <a:gd name="connsiteX20" fmla="*/ 322998 w 3761741"/>
              <a:gd name="connsiteY20" fmla="*/ 4542230 h 5031909"/>
              <a:gd name="connsiteX21" fmla="*/ 7948 w 3761741"/>
              <a:gd name="connsiteY21" fmla="*/ 5025561 h 5031909"/>
              <a:gd name="connsiteX22" fmla="*/ 0 w 3761741"/>
              <a:gd name="connsiteY22" fmla="*/ 5031909 h 5031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761741" h="5031909">
                <a:moveTo>
                  <a:pt x="1231997" y="3753085"/>
                </a:moveTo>
                <a:cubicBezTo>
                  <a:pt x="1336336" y="3760459"/>
                  <a:pt x="1435268" y="3817843"/>
                  <a:pt x="1491504" y="3915246"/>
                </a:cubicBezTo>
                <a:cubicBezTo>
                  <a:pt x="1581482" y="4071092"/>
                  <a:pt x="1528085" y="4270371"/>
                  <a:pt x="1372239" y="4360348"/>
                </a:cubicBezTo>
                <a:cubicBezTo>
                  <a:pt x="1216394" y="4450325"/>
                  <a:pt x="1017115" y="4396929"/>
                  <a:pt x="927138" y="4241084"/>
                </a:cubicBezTo>
                <a:cubicBezTo>
                  <a:pt x="837160" y="4085238"/>
                  <a:pt x="890557" y="3885959"/>
                  <a:pt x="1046403" y="3795982"/>
                </a:cubicBezTo>
                <a:cubicBezTo>
                  <a:pt x="1104845" y="3762240"/>
                  <a:pt x="1169394" y="3748660"/>
                  <a:pt x="1231997" y="3753085"/>
                </a:cubicBezTo>
                <a:close/>
                <a:moveTo>
                  <a:pt x="1759997" y="3489191"/>
                </a:moveTo>
                <a:cubicBezTo>
                  <a:pt x="1822331" y="3481456"/>
                  <a:pt x="1886126" y="3510769"/>
                  <a:pt x="1919508" y="3568587"/>
                </a:cubicBezTo>
                <a:cubicBezTo>
                  <a:pt x="1964017" y="3645679"/>
                  <a:pt x="1937603" y="3744256"/>
                  <a:pt x="1860512" y="3788765"/>
                </a:cubicBezTo>
                <a:cubicBezTo>
                  <a:pt x="1783420" y="3833274"/>
                  <a:pt x="1684844" y="3806860"/>
                  <a:pt x="1640334" y="3729768"/>
                </a:cubicBezTo>
                <a:cubicBezTo>
                  <a:pt x="1595825" y="3652677"/>
                  <a:pt x="1622238" y="3554100"/>
                  <a:pt x="1699331" y="3509591"/>
                </a:cubicBezTo>
                <a:cubicBezTo>
                  <a:pt x="1718604" y="3498464"/>
                  <a:pt x="1739219" y="3491769"/>
                  <a:pt x="1759997" y="3489191"/>
                </a:cubicBezTo>
                <a:close/>
                <a:moveTo>
                  <a:pt x="0" y="0"/>
                </a:moveTo>
                <a:lnTo>
                  <a:pt x="3761741" y="0"/>
                </a:lnTo>
                <a:lnTo>
                  <a:pt x="3681829" y="50256"/>
                </a:lnTo>
                <a:cubicBezTo>
                  <a:pt x="3438848" y="191089"/>
                  <a:pt x="3181881" y="311202"/>
                  <a:pt x="2937684" y="451413"/>
                </a:cubicBezTo>
                <a:cubicBezTo>
                  <a:pt x="2479845" y="715229"/>
                  <a:pt x="2214753" y="1139058"/>
                  <a:pt x="2372686" y="1727662"/>
                </a:cubicBezTo>
                <a:cubicBezTo>
                  <a:pt x="2431549" y="1947175"/>
                  <a:pt x="2491082" y="2185236"/>
                  <a:pt x="2465529" y="2404960"/>
                </a:cubicBezTo>
                <a:cubicBezTo>
                  <a:pt x="2399653" y="2971510"/>
                  <a:pt x="2011160" y="3315831"/>
                  <a:pt x="1386395" y="3432457"/>
                </a:cubicBezTo>
                <a:cubicBezTo>
                  <a:pt x="1135728" y="3479297"/>
                  <a:pt x="864140" y="3520006"/>
                  <a:pt x="717407" y="3749372"/>
                </a:cubicBezTo>
                <a:cubicBezTo>
                  <a:pt x="559240" y="3996927"/>
                  <a:pt x="433133" y="4268292"/>
                  <a:pt x="322998" y="4542230"/>
                </a:cubicBezTo>
                <a:cubicBezTo>
                  <a:pt x="247175" y="4731198"/>
                  <a:pt x="151079" y="4898056"/>
                  <a:pt x="7948" y="5025561"/>
                </a:cubicBezTo>
                <a:lnTo>
                  <a:pt x="0" y="503190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509A13B-4750-4C28-974C-8E9C13C5B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555816" y="-1555812"/>
            <a:ext cx="6858000" cy="9969624"/>
          </a:xfrm>
          <a:prstGeom prst="rect">
            <a:avLst/>
          </a:prstGeom>
          <a:gradFill>
            <a:gsLst>
              <a:gs pos="41000">
                <a:srgbClr val="000000">
                  <a:alpha val="50000"/>
                </a:srgbClr>
              </a:gs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56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9524E7-9878-8954-42A3-DD5845008F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2651" y="514791"/>
            <a:ext cx="5833403" cy="3228104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Visualizing weather through history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1A52B9-B915-3906-F6C8-EE2F4C1FD5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4257675"/>
            <a:ext cx="5048250" cy="1607294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Iroshini Gunasekera</a:t>
            </a:r>
          </a:p>
          <a:p>
            <a:r>
              <a:rPr lang="en-US" dirty="0">
                <a:solidFill>
                  <a:srgbClr val="FFFFFF"/>
                </a:solidFill>
              </a:rPr>
              <a:t>Jan 23rd, 2025 </a:t>
            </a:r>
          </a:p>
          <a:p>
            <a:r>
              <a:rPr lang="en-US" dirty="0">
                <a:solidFill>
                  <a:srgbClr val="FFFFFF"/>
                </a:solidFill>
              </a:rPr>
              <a:t>Psyc 6135</a:t>
            </a:r>
          </a:p>
        </p:txBody>
      </p:sp>
    </p:spTree>
    <p:extLst>
      <p:ext uri="{BB962C8B-B14F-4D97-AF65-F5344CB8AC3E}">
        <p14:creationId xmlns:p14="http://schemas.microsoft.com/office/powerpoint/2010/main" val="16542928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3513D-0708-0335-7740-DF6D4575B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F84F0C-FA5C-DECC-D03C-9A0285DCCE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457200" indent="-457200" algn="l"/>
            <a:r>
              <a:rPr lang="en-CA" sz="8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CLEVER°FRANKE, &amp; CLEVER°FRANKE. (2024, April 3). </a:t>
            </a:r>
            <a:r>
              <a:rPr lang="en-CA" sz="80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 Evolution and Future of Interactive Data Visualization (Part 1), Nightingale</a:t>
            </a:r>
            <a:r>
              <a:rPr lang="en-CA" sz="8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 Nightingale. https://</a:t>
            </a:r>
            <a:r>
              <a:rPr lang="en-CA" sz="8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nightingaledvs.com</a:t>
            </a:r>
            <a:r>
              <a:rPr lang="en-CA" sz="8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/the-evolution-and-future-of-interactive-data-visualization-part-1/</a:t>
            </a:r>
          </a:p>
          <a:p>
            <a:pPr marL="457200" indent="-457200" algn="l"/>
            <a:r>
              <a:rPr lang="en-CA" sz="80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Francis Galton: Meteorologist</a:t>
            </a:r>
            <a:r>
              <a:rPr lang="en-CA" sz="8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 (n.d.). </a:t>
            </a:r>
            <a:r>
              <a:rPr lang="en-CA" sz="8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Galton.org</a:t>
            </a:r>
            <a:r>
              <a:rPr lang="en-CA" sz="8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 </a:t>
            </a:r>
            <a:r>
              <a:rPr lang="en-CA" sz="8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hlinkClick r:id="rId2"/>
              </a:rPr>
              <a:t>https://galton.org/meteorologist.html</a:t>
            </a:r>
            <a:endParaRPr lang="en-CA" sz="80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457200" indent="-457200" algn="l"/>
            <a:r>
              <a:rPr lang="en-CA" sz="8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Wikipedia Contributors. (2019, April 18). </a:t>
            </a:r>
            <a:r>
              <a:rPr lang="en-CA" sz="80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Alexander von Humboldt</a:t>
            </a:r>
            <a:r>
              <a:rPr lang="en-CA" sz="8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 Wikipedia; Wikimedia Foundation. https://</a:t>
            </a:r>
            <a:r>
              <a:rPr lang="en-CA" sz="8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en.wikipedia.org</a:t>
            </a:r>
            <a:r>
              <a:rPr lang="en-CA" sz="8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/wiki/</a:t>
            </a:r>
            <a:r>
              <a:rPr lang="en-CA" sz="8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Alexander_von_Humboldt</a:t>
            </a:r>
            <a:endParaRPr lang="en-CA" sz="80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457200" indent="-457200" algn="l"/>
            <a:r>
              <a:rPr lang="en-CA" sz="8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‌Wikipedia Contributors. (2019, May 8). </a:t>
            </a:r>
            <a:r>
              <a:rPr lang="en-CA" sz="80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Francis Galton</a:t>
            </a:r>
            <a:r>
              <a:rPr lang="en-CA" sz="8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 Wikipedia; Wikimedia Foundation. </a:t>
            </a:r>
            <a:r>
              <a:rPr lang="en-CA" sz="8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hlinkClick r:id="rId3"/>
              </a:rPr>
              <a:t>https://en.wikipedia.org/wiki/Francis_Galton</a:t>
            </a:r>
            <a:endParaRPr lang="en-CA" sz="80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457200" indent="-457200" algn="l"/>
            <a:r>
              <a:rPr lang="en-CA" sz="80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Infrared Satellite Images: estimating temperature</a:t>
            </a:r>
            <a:r>
              <a:rPr lang="en-CA" sz="8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 (2025). </a:t>
            </a:r>
            <a:r>
              <a:rPr lang="en-CA" sz="8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Uiuc.edu</a:t>
            </a:r>
            <a:r>
              <a:rPr lang="en-CA" sz="8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 http://ww2010.atmos.uiuc.edu/%28Gh%29/</a:t>
            </a:r>
            <a:r>
              <a:rPr lang="en-CA" sz="8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wwhlpr</a:t>
            </a:r>
            <a:r>
              <a:rPr lang="en-CA" sz="8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/</a:t>
            </a:r>
            <a:r>
              <a:rPr lang="en-CA" sz="8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infrared_sat.rxml?hret</a:t>
            </a:r>
            <a:r>
              <a:rPr lang="en-CA" sz="8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=/</a:t>
            </a:r>
            <a:r>
              <a:rPr lang="en-CA" sz="8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indexlist.rxml</a:t>
            </a:r>
            <a:endParaRPr lang="en-CA" sz="80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en-CA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‌</a:t>
            </a:r>
          </a:p>
          <a:p>
            <a:pPr marL="457200" indent="-457200" algn="l"/>
            <a:endParaRPr lang="en-CA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en-CA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‌</a:t>
            </a:r>
          </a:p>
          <a:p>
            <a:pPr algn="l"/>
            <a:endParaRPr lang="en-CA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457200" indent="-457200" algn="l"/>
            <a:endParaRPr lang="en-CA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en-CA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‌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83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995D7-C6B5-3751-8839-5699C1B7B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132885"/>
            <a:ext cx="10972800" cy="624840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What is a weather map?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F48679-A132-858A-B324-F6957FD2A5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96476"/>
            <a:ext cx="10972800" cy="1039332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A graphical representation that displays weather conditions across a specific geographical area.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04D88A3-8000-49D7-30BF-B32B7F6E0C38}"/>
              </a:ext>
            </a:extLst>
          </p:cNvPr>
          <p:cNvSpPr txBox="1">
            <a:spLocks/>
          </p:cNvSpPr>
          <p:nvPr/>
        </p:nvSpPr>
        <p:spPr>
          <a:xfrm>
            <a:off x="609600" y="3274559"/>
            <a:ext cx="10972800" cy="6248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What is a weather map used for?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8CD1DC5-71AF-4320-1B32-55B8192F4221}"/>
              </a:ext>
            </a:extLst>
          </p:cNvPr>
          <p:cNvSpPr txBox="1">
            <a:spLocks/>
          </p:cNvSpPr>
          <p:nvPr/>
        </p:nvSpPr>
        <p:spPr>
          <a:xfrm>
            <a:off x="609600" y="4138150"/>
            <a:ext cx="10972800" cy="103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A tool to easily visualize understandable information about the weather to make effective decisions.</a:t>
            </a:r>
          </a:p>
        </p:txBody>
      </p:sp>
    </p:spTree>
    <p:extLst>
      <p:ext uri="{BB962C8B-B14F-4D97-AF65-F5344CB8AC3E}">
        <p14:creationId xmlns:p14="http://schemas.microsoft.com/office/powerpoint/2010/main" val="1073886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>
            <a:extLst>
              <a:ext uri="{FF2B5EF4-FFF2-40B4-BE49-F238E27FC236}">
                <a16:creationId xmlns:a16="http://schemas.microsoft.com/office/drawing/2014/main" id="{042E603F-28B7-4831-BF23-65FBAB13D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81" name="Freeform: Shape 3080">
            <a:extLst>
              <a:ext uri="{FF2B5EF4-FFF2-40B4-BE49-F238E27FC236}">
                <a16:creationId xmlns:a16="http://schemas.microsoft.com/office/drawing/2014/main" id="{4D39700F-2B10-4402-A7DD-06EE22458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232968"/>
            <a:ext cx="9560477" cy="6625032"/>
          </a:xfrm>
          <a:custGeom>
            <a:avLst/>
            <a:gdLst>
              <a:gd name="connsiteX0" fmla="*/ 8831314 w 9263816"/>
              <a:gd name="connsiteY0" fmla="*/ 5943878 h 6858000"/>
              <a:gd name="connsiteX1" fmla="*/ 9179783 w 9263816"/>
              <a:gd name="connsiteY1" fmla="*/ 6086141 h 6858000"/>
              <a:gd name="connsiteX2" fmla="*/ 9260887 w 9263816"/>
              <a:gd name="connsiteY2" fmla="*/ 6279156 h 6858000"/>
              <a:gd name="connsiteX3" fmla="*/ 8925621 w 9263816"/>
              <a:gd name="connsiteY3" fmla="*/ 6708712 h 6858000"/>
              <a:gd name="connsiteX4" fmla="*/ 8496050 w 9263816"/>
              <a:gd name="connsiteY4" fmla="*/ 6373449 h 6858000"/>
              <a:gd name="connsiteX5" fmla="*/ 8831314 w 9263816"/>
              <a:gd name="connsiteY5" fmla="*/ 5943878 h 6858000"/>
              <a:gd name="connsiteX6" fmla="*/ 7397485 w 9263816"/>
              <a:gd name="connsiteY6" fmla="*/ 5931706 h 6858000"/>
              <a:gd name="connsiteX7" fmla="*/ 7917779 w 9263816"/>
              <a:gd name="connsiteY7" fmla="*/ 6191864 h 6858000"/>
              <a:gd name="connsiteX8" fmla="*/ 8013467 w 9263816"/>
              <a:gd name="connsiteY8" fmla="*/ 6375784 h 6858000"/>
              <a:gd name="connsiteX9" fmla="*/ 8021879 w 9263816"/>
              <a:gd name="connsiteY9" fmla="*/ 6753751 h 6858000"/>
              <a:gd name="connsiteX10" fmla="*/ 7981316 w 9263816"/>
              <a:gd name="connsiteY10" fmla="*/ 6858000 h 6858000"/>
              <a:gd name="connsiteX11" fmla="*/ 6819486 w 9263816"/>
              <a:gd name="connsiteY11" fmla="*/ 6858000 h 6858000"/>
              <a:gd name="connsiteX12" fmla="*/ 6785199 w 9263816"/>
              <a:gd name="connsiteY12" fmla="*/ 6781101 h 6858000"/>
              <a:gd name="connsiteX13" fmla="*/ 7196747 w 9263816"/>
              <a:gd name="connsiteY13" fmla="*/ 5964309 h 6858000"/>
              <a:gd name="connsiteX14" fmla="*/ 7397485 w 9263816"/>
              <a:gd name="connsiteY14" fmla="*/ 5931706 h 6858000"/>
              <a:gd name="connsiteX15" fmla="*/ 1505570 w 9263816"/>
              <a:gd name="connsiteY15" fmla="*/ 227178 h 6858000"/>
              <a:gd name="connsiteX16" fmla="*/ 2026489 w 9263816"/>
              <a:gd name="connsiteY16" fmla="*/ 392370 h 6858000"/>
              <a:gd name="connsiteX17" fmla="*/ 2444553 w 9263816"/>
              <a:gd name="connsiteY17" fmla="*/ 1654853 h 6858000"/>
              <a:gd name="connsiteX18" fmla="*/ 3183153 w 9263816"/>
              <a:gd name="connsiteY18" fmla="*/ 2116208 h 6858000"/>
              <a:gd name="connsiteX19" fmla="*/ 4288384 w 9263816"/>
              <a:gd name="connsiteY19" fmla="*/ 1291908 h 6858000"/>
              <a:gd name="connsiteX20" fmla="*/ 5472602 w 9263816"/>
              <a:gd name="connsiteY20" fmla="*/ 1697818 h 6858000"/>
              <a:gd name="connsiteX21" fmla="*/ 5844697 w 9263816"/>
              <a:gd name="connsiteY21" fmla="*/ 3444791 h 6858000"/>
              <a:gd name="connsiteX22" fmla="*/ 6715674 w 9263816"/>
              <a:gd name="connsiteY22" fmla="*/ 4065208 h 6858000"/>
              <a:gd name="connsiteX23" fmla="*/ 8130429 w 9263816"/>
              <a:gd name="connsiteY23" fmla="*/ 4101787 h 6858000"/>
              <a:gd name="connsiteX24" fmla="*/ 8624630 w 9263816"/>
              <a:gd name="connsiteY24" fmla="*/ 4686202 h 6858000"/>
              <a:gd name="connsiteX25" fmla="*/ 8623843 w 9263816"/>
              <a:gd name="connsiteY25" fmla="*/ 4685749 h 6858000"/>
              <a:gd name="connsiteX26" fmla="*/ 8646859 w 9263816"/>
              <a:gd name="connsiteY26" fmla="*/ 4835156 h 6858000"/>
              <a:gd name="connsiteX27" fmla="*/ 8079403 w 9263816"/>
              <a:gd name="connsiteY27" fmla="*/ 5661624 h 6858000"/>
              <a:gd name="connsiteX28" fmla="*/ 6833105 w 9263816"/>
              <a:gd name="connsiteY28" fmla="*/ 5397208 h 6858000"/>
              <a:gd name="connsiteX29" fmla="*/ 5900832 w 9263816"/>
              <a:gd name="connsiteY29" fmla="*/ 5944462 h 6858000"/>
              <a:gd name="connsiteX30" fmla="*/ 6067212 w 9263816"/>
              <a:gd name="connsiteY30" fmla="*/ 6811916 h 6858000"/>
              <a:gd name="connsiteX31" fmla="*/ 6089565 w 9263816"/>
              <a:gd name="connsiteY31" fmla="*/ 6858000 h 6858000"/>
              <a:gd name="connsiteX32" fmla="*/ 0 w 9263816"/>
              <a:gd name="connsiteY32" fmla="*/ 6858000 h 6858000"/>
              <a:gd name="connsiteX33" fmla="*/ 0 w 9263816"/>
              <a:gd name="connsiteY33" fmla="*/ 2181377 h 6858000"/>
              <a:gd name="connsiteX34" fmla="*/ 73069 w 9263816"/>
              <a:gd name="connsiteY34" fmla="*/ 2215839 h 6858000"/>
              <a:gd name="connsiteX35" fmla="*/ 335445 w 9263816"/>
              <a:gd name="connsiteY35" fmla="*/ 2237140 h 6858000"/>
              <a:gd name="connsiteX36" fmla="*/ 752878 w 9263816"/>
              <a:gd name="connsiteY36" fmla="*/ 1445285 h 6858000"/>
              <a:gd name="connsiteX37" fmla="*/ 1202551 w 9263816"/>
              <a:gd name="connsiteY37" fmla="*/ 314229 h 6858000"/>
              <a:gd name="connsiteX38" fmla="*/ 1505570 w 9263816"/>
              <a:gd name="connsiteY38" fmla="*/ 227178 h 6858000"/>
              <a:gd name="connsiteX39" fmla="*/ 3142509 w 9263816"/>
              <a:gd name="connsiteY39" fmla="*/ 68854 h 6858000"/>
              <a:gd name="connsiteX40" fmla="*/ 3490978 w 9263816"/>
              <a:gd name="connsiteY40" fmla="*/ 211117 h 6858000"/>
              <a:gd name="connsiteX41" fmla="*/ 3572083 w 9263816"/>
              <a:gd name="connsiteY41" fmla="*/ 404131 h 6858000"/>
              <a:gd name="connsiteX42" fmla="*/ 3236814 w 9263816"/>
              <a:gd name="connsiteY42" fmla="*/ 833688 h 6858000"/>
              <a:gd name="connsiteX43" fmla="*/ 2807245 w 9263816"/>
              <a:gd name="connsiteY43" fmla="*/ 498425 h 6858000"/>
              <a:gd name="connsiteX44" fmla="*/ 3142509 w 9263816"/>
              <a:gd name="connsiteY44" fmla="*/ 68854 h 6858000"/>
              <a:gd name="connsiteX45" fmla="*/ 0 w 9263816"/>
              <a:gd name="connsiteY45" fmla="*/ 0 h 6858000"/>
              <a:gd name="connsiteX46" fmla="*/ 39858 w 9263816"/>
              <a:gd name="connsiteY46" fmla="*/ 0 h 6858000"/>
              <a:gd name="connsiteX47" fmla="*/ 65022 w 9263816"/>
              <a:gd name="connsiteY47" fmla="*/ 5834 h 6858000"/>
              <a:gd name="connsiteX48" fmla="*/ 389258 w 9263816"/>
              <a:gd name="connsiteY48" fmla="*/ 235630 h 6858000"/>
              <a:gd name="connsiteX49" fmla="*/ 485484 w 9263816"/>
              <a:gd name="connsiteY49" fmla="*/ 420070 h 6858000"/>
              <a:gd name="connsiteX50" fmla="*/ 74229 w 9263816"/>
              <a:gd name="connsiteY50" fmla="*/ 1237955 h 6858000"/>
              <a:gd name="connsiteX51" fmla="*/ 0 w 9263816"/>
              <a:gd name="connsiteY51" fmla="*/ 12544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63816" h="6858000">
                <a:moveTo>
                  <a:pt x="8831314" y="5943878"/>
                </a:moveTo>
                <a:cubicBezTo>
                  <a:pt x="8964281" y="5927490"/>
                  <a:pt x="9096260" y="5981362"/>
                  <a:pt x="9179783" y="6086141"/>
                </a:cubicBezTo>
                <a:cubicBezTo>
                  <a:pt x="9224074" y="6141769"/>
                  <a:pt x="9252211" y="6208560"/>
                  <a:pt x="9260887" y="6279156"/>
                </a:cubicBezTo>
                <a:cubicBezTo>
                  <a:pt x="9286897" y="6490362"/>
                  <a:pt x="9136845" y="6682672"/>
                  <a:pt x="8925621" y="6708712"/>
                </a:cubicBezTo>
                <a:cubicBezTo>
                  <a:pt x="8714398" y="6734766"/>
                  <a:pt x="8522062" y="6584655"/>
                  <a:pt x="8496050" y="6373449"/>
                </a:cubicBezTo>
                <a:cubicBezTo>
                  <a:pt x="8470038" y="6162229"/>
                  <a:pt x="8620090" y="5969920"/>
                  <a:pt x="8831314" y="5943878"/>
                </a:cubicBezTo>
                <a:close/>
                <a:moveTo>
                  <a:pt x="7397485" y="5931706"/>
                </a:moveTo>
                <a:cubicBezTo>
                  <a:pt x="7598431" y="5931157"/>
                  <a:pt x="7792965" y="6024548"/>
                  <a:pt x="7917779" y="6191864"/>
                </a:cubicBezTo>
                <a:cubicBezTo>
                  <a:pt x="7959204" y="6247714"/>
                  <a:pt x="7991530" y="6309792"/>
                  <a:pt x="8013467" y="6375784"/>
                </a:cubicBezTo>
                <a:cubicBezTo>
                  <a:pt x="8055425" y="6502973"/>
                  <a:pt x="8055748" y="6633888"/>
                  <a:pt x="8021879" y="6753751"/>
                </a:cubicBezTo>
                <a:lnTo>
                  <a:pt x="7981316" y="6858000"/>
                </a:lnTo>
                <a:lnTo>
                  <a:pt x="6819486" y="6858000"/>
                </a:lnTo>
                <a:lnTo>
                  <a:pt x="6785199" y="6781101"/>
                </a:lnTo>
                <a:cubicBezTo>
                  <a:pt x="6673307" y="6441922"/>
                  <a:pt x="6857485" y="6076251"/>
                  <a:pt x="7196747" y="5964309"/>
                </a:cubicBezTo>
                <a:cubicBezTo>
                  <a:pt x="7262809" y="5942509"/>
                  <a:pt x="7330503" y="5931889"/>
                  <a:pt x="7397485" y="5931706"/>
                </a:cubicBezTo>
                <a:close/>
                <a:moveTo>
                  <a:pt x="1505570" y="227178"/>
                </a:moveTo>
                <a:cubicBezTo>
                  <a:pt x="1691018" y="218628"/>
                  <a:pt x="1889853" y="275403"/>
                  <a:pt x="2026489" y="392370"/>
                </a:cubicBezTo>
                <a:cubicBezTo>
                  <a:pt x="2369898" y="685965"/>
                  <a:pt x="2078266" y="1147857"/>
                  <a:pt x="2444553" y="1654853"/>
                </a:cubicBezTo>
                <a:cubicBezTo>
                  <a:pt x="2492906" y="1721679"/>
                  <a:pt x="2800482" y="2144546"/>
                  <a:pt x="3183153" y="2116208"/>
                </a:cubicBezTo>
                <a:cubicBezTo>
                  <a:pt x="3673561" y="2080541"/>
                  <a:pt x="3723222" y="1441614"/>
                  <a:pt x="4288384" y="1291908"/>
                </a:cubicBezTo>
                <a:cubicBezTo>
                  <a:pt x="4689065" y="1185875"/>
                  <a:pt x="5207943" y="1366633"/>
                  <a:pt x="5472602" y="1697818"/>
                </a:cubicBezTo>
                <a:cubicBezTo>
                  <a:pt x="5891294" y="2221754"/>
                  <a:pt x="5408012" y="2790179"/>
                  <a:pt x="5844697" y="3444791"/>
                </a:cubicBezTo>
                <a:cubicBezTo>
                  <a:pt x="6149900" y="3902467"/>
                  <a:pt x="6672672" y="4053594"/>
                  <a:pt x="6715674" y="4065208"/>
                </a:cubicBezTo>
                <a:cubicBezTo>
                  <a:pt x="7326423" y="4232519"/>
                  <a:pt x="7677158" y="3817020"/>
                  <a:pt x="8130429" y="4101787"/>
                </a:cubicBezTo>
                <a:cubicBezTo>
                  <a:pt x="8226340" y="4161985"/>
                  <a:pt x="8536372" y="4356819"/>
                  <a:pt x="8624630" y="4686202"/>
                </a:cubicBezTo>
                <a:lnTo>
                  <a:pt x="8623843" y="4685749"/>
                </a:lnTo>
                <a:cubicBezTo>
                  <a:pt x="8636924" y="4734567"/>
                  <a:pt x="8644635" y="4784678"/>
                  <a:pt x="8646859" y="4835156"/>
                </a:cubicBezTo>
                <a:cubicBezTo>
                  <a:pt x="8662596" y="5196604"/>
                  <a:pt x="8398383" y="5562326"/>
                  <a:pt x="8079403" y="5661624"/>
                </a:cubicBezTo>
                <a:cubicBezTo>
                  <a:pt x="7649807" y="5795217"/>
                  <a:pt x="7430996" y="5350293"/>
                  <a:pt x="6833105" y="5397208"/>
                </a:cubicBezTo>
                <a:cubicBezTo>
                  <a:pt x="6519033" y="5421527"/>
                  <a:pt x="6056658" y="5595550"/>
                  <a:pt x="5900832" y="5944462"/>
                </a:cubicBezTo>
                <a:cubicBezTo>
                  <a:pt x="5770548" y="6236600"/>
                  <a:pt x="5916359" y="6515160"/>
                  <a:pt x="6067212" y="6811916"/>
                </a:cubicBezTo>
                <a:lnTo>
                  <a:pt x="6089565" y="6858000"/>
                </a:lnTo>
                <a:lnTo>
                  <a:pt x="0" y="6858000"/>
                </a:lnTo>
                <a:lnTo>
                  <a:pt x="0" y="2181377"/>
                </a:lnTo>
                <a:lnTo>
                  <a:pt x="73069" y="2215839"/>
                </a:lnTo>
                <a:cubicBezTo>
                  <a:pt x="165116" y="2251829"/>
                  <a:pt x="254486" y="2263171"/>
                  <a:pt x="335445" y="2237140"/>
                </a:cubicBezTo>
                <a:cubicBezTo>
                  <a:pt x="594718" y="2153707"/>
                  <a:pt x="688441" y="1733807"/>
                  <a:pt x="752878" y="1445285"/>
                </a:cubicBezTo>
                <a:cubicBezTo>
                  <a:pt x="925059" y="674068"/>
                  <a:pt x="975076" y="456292"/>
                  <a:pt x="1202551" y="314229"/>
                </a:cubicBezTo>
                <a:cubicBezTo>
                  <a:pt x="1287853" y="260956"/>
                  <a:pt x="1394302" y="232308"/>
                  <a:pt x="1505570" y="227178"/>
                </a:cubicBezTo>
                <a:close/>
                <a:moveTo>
                  <a:pt x="3142509" y="68854"/>
                </a:moveTo>
                <a:cubicBezTo>
                  <a:pt x="3275474" y="52467"/>
                  <a:pt x="3407455" y="106339"/>
                  <a:pt x="3490978" y="211117"/>
                </a:cubicBezTo>
                <a:cubicBezTo>
                  <a:pt x="3535271" y="266744"/>
                  <a:pt x="3563404" y="333535"/>
                  <a:pt x="3572083" y="404131"/>
                </a:cubicBezTo>
                <a:cubicBezTo>
                  <a:pt x="3598092" y="615337"/>
                  <a:pt x="3448040" y="807648"/>
                  <a:pt x="3236814" y="833688"/>
                </a:cubicBezTo>
                <a:cubicBezTo>
                  <a:pt x="3025594" y="859741"/>
                  <a:pt x="2833255" y="709631"/>
                  <a:pt x="2807245" y="498425"/>
                </a:cubicBezTo>
                <a:cubicBezTo>
                  <a:pt x="2781232" y="287207"/>
                  <a:pt x="2931283" y="94896"/>
                  <a:pt x="3142509" y="68854"/>
                </a:cubicBezTo>
                <a:close/>
                <a:moveTo>
                  <a:pt x="0" y="0"/>
                </a:moveTo>
                <a:lnTo>
                  <a:pt x="39858" y="0"/>
                </a:lnTo>
                <a:lnTo>
                  <a:pt x="65022" y="5834"/>
                </a:lnTo>
                <a:cubicBezTo>
                  <a:pt x="191545" y="45606"/>
                  <a:pt x="305874" y="124173"/>
                  <a:pt x="389258" y="235630"/>
                </a:cubicBezTo>
                <a:cubicBezTo>
                  <a:pt x="430983" y="291600"/>
                  <a:pt x="463360" y="353876"/>
                  <a:pt x="485484" y="420070"/>
                </a:cubicBezTo>
                <a:cubicBezTo>
                  <a:pt x="597711" y="759508"/>
                  <a:pt x="413661" y="1125662"/>
                  <a:pt x="74229" y="1237955"/>
                </a:cubicBezTo>
                <a:lnTo>
                  <a:pt x="0" y="1254477"/>
                </a:lnTo>
                <a:close/>
              </a:path>
            </a:pathLst>
          </a:custGeom>
          <a:solidFill>
            <a:schemeClr val="bg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3083" name="Background Fill">
            <a:extLst>
              <a:ext uri="{FF2B5EF4-FFF2-40B4-BE49-F238E27FC236}">
                <a16:creationId xmlns:a16="http://schemas.microsoft.com/office/drawing/2014/main" id="{B937640E-EF7A-4A6C-A950-D12B7D5C9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5" name="Rectangle 3084">
            <a:extLst>
              <a:ext uri="{FF2B5EF4-FFF2-40B4-BE49-F238E27FC236}">
                <a16:creationId xmlns:a16="http://schemas.microsoft.com/office/drawing/2014/main" id="{76ADA084-C86B-4F3C-8077-6A8999CC4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C28875-8947-4124-632E-D4626F302227}"/>
              </a:ext>
            </a:extLst>
          </p:cNvPr>
          <p:cNvSpPr txBox="1"/>
          <p:nvPr/>
        </p:nvSpPr>
        <p:spPr>
          <a:xfrm>
            <a:off x="323499" y="1212013"/>
            <a:ext cx="5717450" cy="466694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285750">
              <a:lnSpc>
                <a:spcPct val="110000"/>
              </a:lnSpc>
              <a:spcAft>
                <a:spcPts val="600"/>
              </a:spcAft>
              <a:buClr>
                <a:schemeClr val="accent5"/>
              </a:buClr>
            </a:pPr>
            <a:r>
              <a:rPr lang="en-US" sz="2800" dirty="0"/>
              <a:t>Alexander von Humboldt</a:t>
            </a:r>
          </a:p>
          <a:p>
            <a:pPr marL="285750">
              <a:lnSpc>
                <a:spcPct val="110000"/>
              </a:lnSpc>
              <a:spcAft>
                <a:spcPts val="600"/>
              </a:spcAft>
              <a:buClr>
                <a:schemeClr val="accent5"/>
              </a:buClr>
            </a:pPr>
            <a:endParaRPr lang="en-US" sz="2800" dirty="0"/>
          </a:p>
          <a:p>
            <a:pPr marL="285750">
              <a:lnSpc>
                <a:spcPct val="110000"/>
              </a:lnSpc>
              <a:spcAft>
                <a:spcPts val="600"/>
              </a:spcAft>
              <a:buClr>
                <a:schemeClr val="accent5"/>
              </a:buClr>
            </a:pPr>
            <a:r>
              <a:rPr lang="en-US" sz="2800" dirty="0"/>
              <a:t>“Father of temperature mapping”</a:t>
            </a:r>
          </a:p>
          <a:p>
            <a:pPr marL="285750">
              <a:lnSpc>
                <a:spcPct val="110000"/>
              </a:lnSpc>
              <a:spcAft>
                <a:spcPts val="600"/>
              </a:spcAft>
              <a:buClr>
                <a:schemeClr val="accent5"/>
              </a:buClr>
            </a:pPr>
            <a:endParaRPr lang="en-US" sz="2800" dirty="0"/>
          </a:p>
          <a:p>
            <a:pPr marL="285750">
              <a:lnSpc>
                <a:spcPct val="110000"/>
              </a:lnSpc>
              <a:spcAft>
                <a:spcPts val="600"/>
              </a:spcAft>
              <a:buClr>
                <a:schemeClr val="accent5"/>
              </a:buClr>
            </a:pPr>
            <a:r>
              <a:rPr lang="en-US" sz="2800" dirty="0"/>
              <a:t>A global map of average temperature – first climate global analysis in 1816.</a:t>
            </a:r>
          </a:p>
          <a:p>
            <a:pPr marL="285750">
              <a:lnSpc>
                <a:spcPct val="110000"/>
              </a:lnSpc>
              <a:spcAft>
                <a:spcPts val="600"/>
              </a:spcAft>
              <a:buClr>
                <a:schemeClr val="accent5"/>
              </a:buClr>
            </a:pPr>
            <a:endParaRPr lang="en-US" sz="2800" dirty="0"/>
          </a:p>
          <a:p>
            <a:pPr marL="285750">
              <a:lnSpc>
                <a:spcPct val="110000"/>
              </a:lnSpc>
              <a:spcAft>
                <a:spcPts val="600"/>
              </a:spcAft>
              <a:buClr>
                <a:schemeClr val="accent5"/>
              </a:buClr>
            </a:pPr>
            <a:r>
              <a:rPr lang="en-US" sz="2800" dirty="0"/>
              <a:t>Later published in 1830 by Woodbridge.</a:t>
            </a:r>
          </a:p>
        </p:txBody>
      </p:sp>
      <p:pic>
        <p:nvPicPr>
          <p:cNvPr id="3074" name="Picture 2" descr="undefined">
            <a:extLst>
              <a:ext uri="{FF2B5EF4-FFF2-40B4-BE49-F238E27FC236}">
                <a16:creationId xmlns:a16="http://schemas.microsoft.com/office/drawing/2014/main" id="{64172F79-7918-22B6-D9CF-B7ED01F85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84"/>
          <a:stretch/>
        </p:blipFill>
        <p:spPr bwMode="auto">
          <a:xfrm>
            <a:off x="6364448" y="10"/>
            <a:ext cx="5827552" cy="6857990"/>
          </a:xfrm>
          <a:custGeom>
            <a:avLst/>
            <a:gdLst/>
            <a:ahLst/>
            <a:cxnLst/>
            <a:rect l="l" t="t" r="r" b="b"/>
            <a:pathLst>
              <a:path w="5827552" h="6858000">
                <a:moveTo>
                  <a:pt x="391440" y="4232571"/>
                </a:moveTo>
                <a:cubicBezTo>
                  <a:pt x="581049" y="4232571"/>
                  <a:pt x="734757" y="4386279"/>
                  <a:pt x="734757" y="4575888"/>
                </a:cubicBezTo>
                <a:cubicBezTo>
                  <a:pt x="734757" y="4765497"/>
                  <a:pt x="581049" y="4919205"/>
                  <a:pt x="391440" y="4919205"/>
                </a:cubicBezTo>
                <a:cubicBezTo>
                  <a:pt x="201831" y="4919205"/>
                  <a:pt x="48123" y="4765497"/>
                  <a:pt x="48123" y="4575888"/>
                </a:cubicBezTo>
                <a:cubicBezTo>
                  <a:pt x="48123" y="4386279"/>
                  <a:pt x="201831" y="4232571"/>
                  <a:pt x="391440" y="4232571"/>
                </a:cubicBezTo>
                <a:close/>
                <a:moveTo>
                  <a:pt x="247368" y="1806694"/>
                </a:moveTo>
                <a:cubicBezTo>
                  <a:pt x="383986" y="1806694"/>
                  <a:pt x="494736" y="1917444"/>
                  <a:pt x="494736" y="2054062"/>
                </a:cubicBezTo>
                <a:cubicBezTo>
                  <a:pt x="494736" y="2190680"/>
                  <a:pt x="383986" y="2301430"/>
                  <a:pt x="247368" y="2301430"/>
                </a:cubicBezTo>
                <a:cubicBezTo>
                  <a:pt x="110750" y="2301430"/>
                  <a:pt x="0" y="2190680"/>
                  <a:pt x="0" y="2054062"/>
                </a:cubicBezTo>
                <a:cubicBezTo>
                  <a:pt x="0" y="1917444"/>
                  <a:pt x="110750" y="1806694"/>
                  <a:pt x="247368" y="1806694"/>
                </a:cubicBezTo>
                <a:close/>
                <a:moveTo>
                  <a:pt x="247369" y="1294715"/>
                </a:moveTo>
                <a:cubicBezTo>
                  <a:pt x="326938" y="1294715"/>
                  <a:pt x="391441" y="1359218"/>
                  <a:pt x="391441" y="1438787"/>
                </a:cubicBezTo>
                <a:cubicBezTo>
                  <a:pt x="391441" y="1518356"/>
                  <a:pt x="326938" y="1582859"/>
                  <a:pt x="247369" y="1582859"/>
                </a:cubicBezTo>
                <a:cubicBezTo>
                  <a:pt x="167800" y="1582859"/>
                  <a:pt x="103297" y="1518356"/>
                  <a:pt x="103297" y="1438787"/>
                </a:cubicBezTo>
                <a:cubicBezTo>
                  <a:pt x="103297" y="1359218"/>
                  <a:pt x="167800" y="1294715"/>
                  <a:pt x="247369" y="1294715"/>
                </a:cubicBezTo>
                <a:close/>
                <a:moveTo>
                  <a:pt x="480671" y="0"/>
                </a:moveTo>
                <a:lnTo>
                  <a:pt x="5827552" y="0"/>
                </a:lnTo>
                <a:lnTo>
                  <a:pt x="5827552" y="6858000"/>
                </a:lnTo>
                <a:lnTo>
                  <a:pt x="5825818" y="6858000"/>
                </a:lnTo>
                <a:lnTo>
                  <a:pt x="236731" y="6858000"/>
                </a:lnTo>
                <a:lnTo>
                  <a:pt x="225831" y="6841105"/>
                </a:lnTo>
                <a:cubicBezTo>
                  <a:pt x="35993" y="6490332"/>
                  <a:pt x="58970" y="6027176"/>
                  <a:pt x="314550" y="5720066"/>
                </a:cubicBezTo>
                <a:cubicBezTo>
                  <a:pt x="1530043" y="4259025"/>
                  <a:pt x="615593" y="4079388"/>
                  <a:pt x="503588" y="3464278"/>
                </a:cubicBezTo>
                <a:cubicBezTo>
                  <a:pt x="330606" y="2514465"/>
                  <a:pt x="722867" y="2276432"/>
                  <a:pt x="675681" y="1809180"/>
                </a:cubicBezTo>
                <a:cubicBezTo>
                  <a:pt x="624359" y="1301070"/>
                  <a:pt x="219491" y="1102027"/>
                  <a:pt x="245003" y="646882"/>
                </a:cubicBezTo>
                <a:cubicBezTo>
                  <a:pt x="249830" y="424885"/>
                  <a:pt x="318025" y="228632"/>
                  <a:pt x="431196" y="6414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C35D0AD-4618-E51E-85C7-9FE8E89DC228}"/>
              </a:ext>
            </a:extLst>
          </p:cNvPr>
          <p:cNvSpPr txBox="1"/>
          <p:nvPr/>
        </p:nvSpPr>
        <p:spPr>
          <a:xfrm>
            <a:off x="6834684" y="6440366"/>
            <a:ext cx="60985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l"/>
            <a:r>
              <a:rPr lang="en-CA" sz="9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Wikipedia Contributors. (2019, April 18). </a:t>
            </a:r>
            <a:r>
              <a:rPr lang="en-CA" sz="900" b="0" i="1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Alexander von Humboldt</a:t>
            </a:r>
            <a:r>
              <a:rPr lang="en-CA" sz="9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. Wikipedia; Wikimedia Foundation. https://</a:t>
            </a:r>
            <a:r>
              <a:rPr lang="en-CA" sz="900" b="0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en.wikipedia.org</a:t>
            </a:r>
            <a:r>
              <a:rPr lang="en-CA" sz="9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/wiki/</a:t>
            </a:r>
            <a:r>
              <a:rPr lang="en-CA" sz="900" b="0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Alexander_von_Humboldt</a:t>
            </a:r>
            <a:endParaRPr lang="en-CA" sz="900" b="0" i="0" dirty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655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undefined">
            <a:extLst>
              <a:ext uri="{FF2B5EF4-FFF2-40B4-BE49-F238E27FC236}">
                <a16:creationId xmlns:a16="http://schemas.microsoft.com/office/drawing/2014/main" id="{E67D3931-5C32-076F-2DA0-18E42F705D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264" y="414785"/>
            <a:ext cx="8339328" cy="6028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5035007-BC45-40B8-597D-00CF4FC0D0C7}"/>
              </a:ext>
            </a:extLst>
          </p:cNvPr>
          <p:cNvSpPr txBox="1"/>
          <p:nvPr/>
        </p:nvSpPr>
        <p:spPr>
          <a:xfrm>
            <a:off x="6834684" y="6440366"/>
            <a:ext cx="60985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l"/>
            <a:r>
              <a:rPr lang="en-CA" sz="900" b="0" i="0" dirty="0">
                <a:solidFill>
                  <a:schemeClr val="tx2"/>
                </a:solidFill>
                <a:effectLst/>
                <a:latin typeface="Calibri" panose="020F0502020204030204" pitchFamily="34" charset="0"/>
              </a:rPr>
              <a:t>Wikipedia Contributors. (2019, April 18). </a:t>
            </a:r>
            <a:r>
              <a:rPr lang="en-CA" sz="900" b="0" i="1" dirty="0">
                <a:solidFill>
                  <a:schemeClr val="tx2"/>
                </a:solidFill>
                <a:effectLst/>
                <a:latin typeface="Calibri" panose="020F0502020204030204" pitchFamily="34" charset="0"/>
              </a:rPr>
              <a:t>Alexander von Humboldt</a:t>
            </a:r>
            <a:r>
              <a:rPr lang="en-CA" sz="900" b="0" i="0" dirty="0">
                <a:solidFill>
                  <a:schemeClr val="tx2"/>
                </a:solidFill>
                <a:effectLst/>
                <a:latin typeface="Calibri" panose="020F0502020204030204" pitchFamily="34" charset="0"/>
              </a:rPr>
              <a:t>. Wikipedia; Wikimedia Foundation. https://</a:t>
            </a:r>
            <a:r>
              <a:rPr lang="en-CA" sz="900" b="0" i="0" dirty="0" err="1">
                <a:solidFill>
                  <a:schemeClr val="tx2"/>
                </a:solidFill>
                <a:effectLst/>
                <a:latin typeface="Calibri" panose="020F0502020204030204" pitchFamily="34" charset="0"/>
              </a:rPr>
              <a:t>en.wikipedia.org</a:t>
            </a:r>
            <a:r>
              <a:rPr lang="en-CA" sz="900" b="0" i="0" dirty="0">
                <a:solidFill>
                  <a:schemeClr val="tx2"/>
                </a:solidFill>
                <a:effectLst/>
                <a:latin typeface="Calibri" panose="020F0502020204030204" pitchFamily="34" charset="0"/>
              </a:rPr>
              <a:t>/wiki/</a:t>
            </a:r>
            <a:r>
              <a:rPr lang="en-CA" sz="900" b="0" i="0" dirty="0" err="1">
                <a:solidFill>
                  <a:schemeClr val="tx2"/>
                </a:solidFill>
                <a:effectLst/>
                <a:latin typeface="Calibri" panose="020F0502020204030204" pitchFamily="34" charset="0"/>
              </a:rPr>
              <a:t>Alexander_von_Humboldt</a:t>
            </a:r>
            <a:endParaRPr lang="en-CA" sz="900" b="0" i="0" dirty="0">
              <a:solidFill>
                <a:schemeClr val="tx2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561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Background Fill">
            <a:extLst>
              <a:ext uri="{FF2B5EF4-FFF2-40B4-BE49-F238E27FC236}">
                <a16:creationId xmlns:a16="http://schemas.microsoft.com/office/drawing/2014/main" id="{B937640E-EF7A-4A6C-A950-D12B7D5C9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76ADA084-C86B-4F3C-8077-6A8999CC4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1026" name="Picture 2" descr="Francis Galton | Biography, Travels, &amp; Eugenics | Britannica">
            <a:extLst>
              <a:ext uri="{FF2B5EF4-FFF2-40B4-BE49-F238E27FC236}">
                <a16:creationId xmlns:a16="http://schemas.microsoft.com/office/drawing/2014/main" id="{716EEE09-9766-DB66-84B5-CBF18A0ED85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1152"/>
          <a:stretch/>
        </p:blipFill>
        <p:spPr bwMode="auto">
          <a:xfrm>
            <a:off x="-52346" y="10"/>
            <a:ext cx="5827552" cy="6857990"/>
          </a:xfrm>
          <a:custGeom>
            <a:avLst/>
            <a:gdLst/>
            <a:ahLst/>
            <a:cxnLst/>
            <a:rect l="l" t="t" r="r" b="b"/>
            <a:pathLst>
              <a:path w="5827552" h="6858000">
                <a:moveTo>
                  <a:pt x="5436113" y="4232571"/>
                </a:moveTo>
                <a:cubicBezTo>
                  <a:pt x="5625722" y="4232571"/>
                  <a:pt x="5779430" y="4386279"/>
                  <a:pt x="5779430" y="4575888"/>
                </a:cubicBezTo>
                <a:cubicBezTo>
                  <a:pt x="5779430" y="4765497"/>
                  <a:pt x="5625722" y="4919205"/>
                  <a:pt x="5436113" y="4919205"/>
                </a:cubicBezTo>
                <a:cubicBezTo>
                  <a:pt x="5246504" y="4919205"/>
                  <a:pt x="5092796" y="4765497"/>
                  <a:pt x="5092796" y="4575888"/>
                </a:cubicBezTo>
                <a:cubicBezTo>
                  <a:pt x="5092796" y="4386279"/>
                  <a:pt x="5246504" y="4232571"/>
                  <a:pt x="5436113" y="4232571"/>
                </a:cubicBezTo>
                <a:close/>
                <a:moveTo>
                  <a:pt x="5580185" y="1806694"/>
                </a:moveTo>
                <a:cubicBezTo>
                  <a:pt x="5699726" y="1806694"/>
                  <a:pt x="5799461" y="1891487"/>
                  <a:pt x="5822527" y="2004209"/>
                </a:cubicBezTo>
                <a:lnTo>
                  <a:pt x="5827552" y="2054052"/>
                </a:lnTo>
                <a:lnTo>
                  <a:pt x="5827552" y="2054073"/>
                </a:lnTo>
                <a:lnTo>
                  <a:pt x="5822527" y="2103916"/>
                </a:lnTo>
                <a:cubicBezTo>
                  <a:pt x="5799461" y="2216637"/>
                  <a:pt x="5699726" y="2301430"/>
                  <a:pt x="5580185" y="2301430"/>
                </a:cubicBezTo>
                <a:cubicBezTo>
                  <a:pt x="5443567" y="2301430"/>
                  <a:pt x="5332817" y="2190680"/>
                  <a:pt x="5332817" y="2054062"/>
                </a:cubicBezTo>
                <a:cubicBezTo>
                  <a:pt x="5332817" y="1917444"/>
                  <a:pt x="5443567" y="1806694"/>
                  <a:pt x="5580185" y="1806694"/>
                </a:cubicBezTo>
                <a:close/>
                <a:moveTo>
                  <a:pt x="5580184" y="1294715"/>
                </a:moveTo>
                <a:cubicBezTo>
                  <a:pt x="5659753" y="1294715"/>
                  <a:pt x="5724256" y="1359218"/>
                  <a:pt x="5724256" y="1438787"/>
                </a:cubicBezTo>
                <a:cubicBezTo>
                  <a:pt x="5724256" y="1518356"/>
                  <a:pt x="5659753" y="1582859"/>
                  <a:pt x="5580184" y="1582859"/>
                </a:cubicBezTo>
                <a:cubicBezTo>
                  <a:pt x="5500615" y="1582859"/>
                  <a:pt x="5436112" y="1518356"/>
                  <a:pt x="5436112" y="1438787"/>
                </a:cubicBezTo>
                <a:cubicBezTo>
                  <a:pt x="5436112" y="1359218"/>
                  <a:pt x="5500615" y="1294715"/>
                  <a:pt x="5580184" y="1294715"/>
                </a:cubicBezTo>
                <a:close/>
                <a:moveTo>
                  <a:pt x="0" y="0"/>
                </a:moveTo>
                <a:lnTo>
                  <a:pt x="5346882" y="0"/>
                </a:lnTo>
                <a:lnTo>
                  <a:pt x="5396357" y="64140"/>
                </a:lnTo>
                <a:cubicBezTo>
                  <a:pt x="5509528" y="228632"/>
                  <a:pt x="5577723" y="424885"/>
                  <a:pt x="5582550" y="646882"/>
                </a:cubicBezTo>
                <a:cubicBezTo>
                  <a:pt x="5608062" y="1102027"/>
                  <a:pt x="5203194" y="1301070"/>
                  <a:pt x="5151872" y="1809180"/>
                </a:cubicBezTo>
                <a:cubicBezTo>
                  <a:pt x="5104686" y="2276432"/>
                  <a:pt x="5496947" y="2514465"/>
                  <a:pt x="5323965" y="3464278"/>
                </a:cubicBezTo>
                <a:cubicBezTo>
                  <a:pt x="5211960" y="4079388"/>
                  <a:pt x="4297510" y="4259025"/>
                  <a:pt x="5513003" y="5720066"/>
                </a:cubicBezTo>
                <a:cubicBezTo>
                  <a:pt x="5768583" y="6027176"/>
                  <a:pt x="5791560" y="6490332"/>
                  <a:pt x="5601722" y="6841105"/>
                </a:cubicBezTo>
                <a:lnTo>
                  <a:pt x="5590822" y="6858000"/>
                </a:lnTo>
                <a:lnTo>
                  <a:pt x="1735" y="6858000"/>
                </a:lnTo>
                <a:lnTo>
                  <a:pt x="0" y="6858000"/>
                </a:lnTo>
                <a:lnTo>
                  <a:pt x="0" y="6849812"/>
                </a:lnTo>
                <a:lnTo>
                  <a:pt x="0" y="6483067"/>
                </a:lnTo>
                <a:lnTo>
                  <a:pt x="0" y="125014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5F3625A-1ABC-3B08-4782-30A4CBF87BE8}"/>
              </a:ext>
            </a:extLst>
          </p:cNvPr>
          <p:cNvSpPr txBox="1"/>
          <p:nvPr/>
        </p:nvSpPr>
        <p:spPr>
          <a:xfrm>
            <a:off x="6304441" y="1331291"/>
            <a:ext cx="5355276" cy="31747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285750">
              <a:lnSpc>
                <a:spcPct val="110000"/>
              </a:lnSpc>
              <a:spcAft>
                <a:spcPts val="600"/>
              </a:spcAft>
              <a:buClr>
                <a:schemeClr val="accent5"/>
              </a:buClr>
            </a:pPr>
            <a:r>
              <a:rPr lang="en-US" sz="2800" dirty="0"/>
              <a:t>Sir Francis Galton – the first meteorologist.</a:t>
            </a:r>
          </a:p>
          <a:p>
            <a:pPr marL="285750">
              <a:lnSpc>
                <a:spcPct val="110000"/>
              </a:lnSpc>
              <a:spcAft>
                <a:spcPts val="600"/>
              </a:spcAft>
              <a:buClr>
                <a:schemeClr val="accent5"/>
              </a:buClr>
            </a:pPr>
            <a:endParaRPr lang="en-US" sz="2800" dirty="0"/>
          </a:p>
          <a:p>
            <a:pPr marL="285750">
              <a:lnSpc>
                <a:spcPct val="110000"/>
              </a:lnSpc>
              <a:spcAft>
                <a:spcPts val="600"/>
              </a:spcAft>
              <a:buClr>
                <a:schemeClr val="accent5"/>
              </a:buClr>
            </a:pPr>
            <a:r>
              <a:rPr lang="en-US" sz="2800" dirty="0"/>
              <a:t>Cousin to Charles Darwin (!)</a:t>
            </a:r>
          </a:p>
          <a:p>
            <a:pPr marL="285750">
              <a:lnSpc>
                <a:spcPct val="110000"/>
              </a:lnSpc>
              <a:spcAft>
                <a:spcPts val="600"/>
              </a:spcAft>
              <a:buClr>
                <a:schemeClr val="accent5"/>
              </a:buClr>
            </a:pPr>
            <a:endParaRPr lang="en-US" sz="2800" dirty="0"/>
          </a:p>
          <a:p>
            <a:pPr marL="285750">
              <a:lnSpc>
                <a:spcPct val="110000"/>
              </a:lnSpc>
              <a:spcAft>
                <a:spcPts val="600"/>
              </a:spcAft>
              <a:buClr>
                <a:schemeClr val="accent5"/>
              </a:buClr>
            </a:pPr>
            <a:r>
              <a:rPr lang="en-US" sz="2800" dirty="0"/>
              <a:t>Polymath</a:t>
            </a:r>
          </a:p>
          <a:p>
            <a:pPr marL="285750">
              <a:lnSpc>
                <a:spcPct val="110000"/>
              </a:lnSpc>
              <a:spcAft>
                <a:spcPts val="600"/>
              </a:spcAft>
              <a:buClr>
                <a:schemeClr val="accent5"/>
              </a:buClr>
            </a:pPr>
            <a:endParaRPr lang="en-US" sz="2800" dirty="0"/>
          </a:p>
          <a:p>
            <a:pPr marL="285750">
              <a:lnSpc>
                <a:spcPct val="110000"/>
              </a:lnSpc>
              <a:spcAft>
                <a:spcPts val="600"/>
              </a:spcAft>
              <a:buClr>
                <a:schemeClr val="accent5"/>
              </a:buClr>
            </a:pPr>
            <a:r>
              <a:rPr lang="en-US" sz="2800" dirty="0"/>
              <a:t>Invented the weather map.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B846BB-5831-5DF3-C5FD-DA4415313FC0}"/>
              </a:ext>
            </a:extLst>
          </p:cNvPr>
          <p:cNvSpPr txBox="1"/>
          <p:nvPr/>
        </p:nvSpPr>
        <p:spPr>
          <a:xfrm>
            <a:off x="174863" y="6488658"/>
            <a:ext cx="61295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l"/>
            <a:r>
              <a:rPr lang="en-CA" sz="9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‌Wikipedia Contributors. (2019, May 8). </a:t>
            </a:r>
            <a:r>
              <a:rPr lang="en-CA" sz="900" b="0" i="1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Francis Galton</a:t>
            </a:r>
            <a:r>
              <a:rPr lang="en-CA" sz="9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. Wikipedia; Wikimedia Foundation. </a:t>
            </a:r>
            <a:r>
              <a:rPr lang="en-CA" sz="9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https://en.wikipedia.org/wiki/Francis_Galton</a:t>
            </a:r>
            <a:endParaRPr lang="en-CA" sz="900" b="0" i="0" dirty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400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the united kingdom&#10;&#10;Description automatically generated">
            <a:extLst>
              <a:ext uri="{FF2B5EF4-FFF2-40B4-BE49-F238E27FC236}">
                <a16:creationId xmlns:a16="http://schemas.microsoft.com/office/drawing/2014/main" id="{AF072E36-A4DA-3838-9457-0AB86B678C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386" y="342742"/>
            <a:ext cx="3995274" cy="6172515"/>
          </a:xfrm>
          <a:prstGeom prst="rect">
            <a:avLst/>
          </a:prstGeom>
        </p:spPr>
      </p:pic>
      <p:pic>
        <p:nvPicPr>
          <p:cNvPr id="6" name="Picture 5" descr="A map of europe with red squares&#10;&#10;Description automatically generated">
            <a:extLst>
              <a:ext uri="{FF2B5EF4-FFF2-40B4-BE49-F238E27FC236}">
                <a16:creationId xmlns:a16="http://schemas.microsoft.com/office/drawing/2014/main" id="{3561B3F9-0D74-F5B5-3769-00794E14EF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6092" y="614017"/>
            <a:ext cx="6197600" cy="5232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05170CB-F2C5-2DBF-5D21-3142F6BD8106}"/>
              </a:ext>
            </a:extLst>
          </p:cNvPr>
          <p:cNvSpPr txBox="1"/>
          <p:nvPr/>
        </p:nvSpPr>
        <p:spPr>
          <a:xfrm>
            <a:off x="7698783" y="6515257"/>
            <a:ext cx="609858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l"/>
            <a:r>
              <a:rPr lang="en-CA" sz="9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Francis Galton: Meteorologist</a:t>
            </a:r>
            <a:r>
              <a:rPr lang="en-CA" sz="9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 (n.d.). </a:t>
            </a:r>
            <a:r>
              <a:rPr lang="en-CA" sz="9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Galton.org</a:t>
            </a:r>
            <a:r>
              <a:rPr lang="en-CA" sz="9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 </a:t>
            </a:r>
            <a:r>
              <a:rPr lang="en-CA" sz="9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hlinkClick r:id="rId5"/>
              </a:rPr>
              <a:t>https://galton.org/meteorologist.html</a:t>
            </a:r>
            <a:endParaRPr lang="en-CA" sz="9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510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 map&#10;&#10;Description automatically generated">
            <a:extLst>
              <a:ext uri="{FF2B5EF4-FFF2-40B4-BE49-F238E27FC236}">
                <a16:creationId xmlns:a16="http://schemas.microsoft.com/office/drawing/2014/main" id="{2454789B-4AD0-1149-95B8-5AF13788C0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661" y="133032"/>
            <a:ext cx="4849368" cy="3501521"/>
          </a:xfrm>
          <a:prstGeom prst="rect">
            <a:avLst/>
          </a:prstGeom>
        </p:spPr>
      </p:pic>
      <p:pic>
        <p:nvPicPr>
          <p:cNvPr id="5" name="Picture 4" descr="A map of the united states&#10;&#10;Description automatically generated">
            <a:extLst>
              <a:ext uri="{FF2B5EF4-FFF2-40B4-BE49-F238E27FC236}">
                <a16:creationId xmlns:a16="http://schemas.microsoft.com/office/drawing/2014/main" id="{0779D026-E2DF-58C6-4C98-969028E0CD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9064" y="57769"/>
            <a:ext cx="4466127" cy="3501521"/>
          </a:xfrm>
          <a:prstGeom prst="rect">
            <a:avLst/>
          </a:prstGeom>
        </p:spPr>
      </p:pic>
      <p:pic>
        <p:nvPicPr>
          <p:cNvPr id="6" name="Picture 2" descr="Met.3D - Met 3D">
            <a:extLst>
              <a:ext uri="{FF2B5EF4-FFF2-40B4-BE49-F238E27FC236}">
                <a16:creationId xmlns:a16="http://schemas.microsoft.com/office/drawing/2014/main" id="{225795B9-AA17-E76B-A490-306773456D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661" y="3665973"/>
            <a:ext cx="4734671" cy="3116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nline Media 3" descr="The Weather Channel Hurricane Flooding Immersive Mix Reality with Erika Navarro">
            <a:hlinkClick r:id="" action="ppaction://media"/>
            <a:extLst>
              <a:ext uri="{FF2B5EF4-FFF2-40B4-BE49-F238E27FC236}">
                <a16:creationId xmlns:a16="http://schemas.microsoft.com/office/drawing/2014/main" id="{B643CA0C-A8D5-26D4-67D1-0278F72B952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6499064" y="3634553"/>
            <a:ext cx="5547360" cy="313425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2D7D0B5-9CB6-1EDF-D968-D1B92699C687}"/>
              </a:ext>
            </a:extLst>
          </p:cNvPr>
          <p:cNvSpPr txBox="1"/>
          <p:nvPr/>
        </p:nvSpPr>
        <p:spPr>
          <a:xfrm>
            <a:off x="6499064" y="3220736"/>
            <a:ext cx="609858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l"/>
            <a:r>
              <a:rPr lang="en-CA" sz="800" b="0" i="1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Infrared Satellite Images: estimating temperature</a:t>
            </a:r>
            <a:r>
              <a:rPr lang="en-CA" sz="8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. (2025). </a:t>
            </a:r>
            <a:r>
              <a:rPr lang="en-CA" sz="800" b="0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Uiuc.edu</a:t>
            </a:r>
            <a:r>
              <a:rPr lang="en-CA" sz="8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. http://ww2010.atmos.uiuc.edu/%28Gh%29/</a:t>
            </a:r>
            <a:r>
              <a:rPr lang="en-CA" sz="800" b="0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wwhlpr</a:t>
            </a:r>
            <a:r>
              <a:rPr lang="en-CA" sz="8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/</a:t>
            </a:r>
            <a:r>
              <a:rPr lang="en-CA" sz="800" b="0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infrared_sat.rxml?hret</a:t>
            </a:r>
            <a:r>
              <a:rPr lang="en-CA" sz="8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=/</a:t>
            </a:r>
            <a:r>
              <a:rPr lang="en-CA" sz="800" b="0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indexlist.rxml</a:t>
            </a:r>
            <a:endParaRPr lang="en-CA" sz="800" b="0" i="0" dirty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7E379C-9063-E36D-8C1E-F7CDC2287EA0}"/>
              </a:ext>
            </a:extLst>
          </p:cNvPr>
          <p:cNvSpPr txBox="1"/>
          <p:nvPr/>
        </p:nvSpPr>
        <p:spPr>
          <a:xfrm>
            <a:off x="199004" y="3252156"/>
            <a:ext cx="630006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l"/>
            <a:r>
              <a:rPr lang="en-CA" sz="800" b="0" i="0" dirty="0">
                <a:effectLst/>
                <a:latin typeface="Calibri" panose="020F0502020204030204" pitchFamily="34" charset="0"/>
              </a:rPr>
              <a:t>CLEVER°FRANKE, &amp; CLEVER°FRANKE. (2024, April 3). </a:t>
            </a:r>
            <a:r>
              <a:rPr lang="en-CA" sz="800" b="0" i="1" dirty="0">
                <a:effectLst/>
                <a:latin typeface="Calibri" panose="020F0502020204030204" pitchFamily="34" charset="0"/>
              </a:rPr>
              <a:t>The Evolution and Future of Interactive Data Visualization (Part 1), Nightingale</a:t>
            </a:r>
            <a:r>
              <a:rPr lang="en-CA" sz="800" b="0" i="0" dirty="0">
                <a:effectLst/>
                <a:latin typeface="Calibri" panose="020F0502020204030204" pitchFamily="34" charset="0"/>
              </a:rPr>
              <a:t>. Nightingale. https://</a:t>
            </a:r>
            <a:r>
              <a:rPr lang="en-CA" sz="800" b="0" i="0" dirty="0" err="1">
                <a:effectLst/>
                <a:latin typeface="Calibri" panose="020F0502020204030204" pitchFamily="34" charset="0"/>
              </a:rPr>
              <a:t>nightingaledvs.com</a:t>
            </a:r>
            <a:r>
              <a:rPr lang="en-CA" sz="800" b="0" i="0" dirty="0">
                <a:effectLst/>
                <a:latin typeface="Calibri" panose="020F0502020204030204" pitchFamily="34" charset="0"/>
              </a:rPr>
              <a:t>/the-evolution-and-future-of-interactive-data-visualization-part-1/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E34F23-12D8-900F-2486-75EEC59F7700}"/>
              </a:ext>
            </a:extLst>
          </p:cNvPr>
          <p:cNvSpPr txBox="1"/>
          <p:nvPr/>
        </p:nvSpPr>
        <p:spPr>
          <a:xfrm>
            <a:off x="6398325" y="6564147"/>
            <a:ext cx="630006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https://</a:t>
            </a:r>
            <a:r>
              <a:rPr lang="en-US" sz="800" dirty="0" err="1">
                <a:solidFill>
                  <a:schemeClr val="bg1"/>
                </a:solidFill>
              </a:rPr>
              <a:t>www.youtube.com</a:t>
            </a:r>
            <a:r>
              <a:rPr lang="en-US" sz="800" dirty="0">
                <a:solidFill>
                  <a:schemeClr val="bg1"/>
                </a:solidFill>
              </a:rPr>
              <a:t>/</a:t>
            </a:r>
            <a:r>
              <a:rPr lang="en-US" sz="800" dirty="0" err="1">
                <a:solidFill>
                  <a:schemeClr val="bg1"/>
                </a:solidFill>
              </a:rPr>
              <a:t>watch?v</a:t>
            </a:r>
            <a:r>
              <a:rPr lang="en-US" sz="800" dirty="0">
                <a:solidFill>
                  <a:schemeClr val="bg1"/>
                </a:solidFill>
              </a:rPr>
              <a:t>=K75YFndkAZY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502E86F-A625-BA67-8DD2-747FAE06C655}"/>
              </a:ext>
            </a:extLst>
          </p:cNvPr>
          <p:cNvSpPr txBox="1"/>
          <p:nvPr/>
        </p:nvSpPr>
        <p:spPr>
          <a:xfrm>
            <a:off x="1813303" y="6579224"/>
            <a:ext cx="635430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/>
              <a:t>https://met3d.wavestoweather.de/met-3d.html</a:t>
            </a:r>
          </a:p>
        </p:txBody>
      </p:sp>
    </p:spTree>
    <p:extLst>
      <p:ext uri="{BB962C8B-B14F-4D97-AF65-F5344CB8AC3E}">
        <p14:creationId xmlns:p14="http://schemas.microsoft.com/office/powerpoint/2010/main" val="2216434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EFC756-33C7-A23B-D59C-98F0B25FA2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1AAA382-A48D-7252-06B7-4C021315CD1D}"/>
              </a:ext>
            </a:extLst>
          </p:cNvPr>
          <p:cNvSpPr txBox="1"/>
          <p:nvPr/>
        </p:nvSpPr>
        <p:spPr>
          <a:xfrm>
            <a:off x="813112" y="358492"/>
            <a:ext cx="110009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Why are good weather maps important?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66E96F-05FE-F772-C769-45E57D2C81BC}"/>
              </a:ext>
            </a:extLst>
          </p:cNvPr>
          <p:cNvSpPr txBox="1"/>
          <p:nvPr/>
        </p:nvSpPr>
        <p:spPr>
          <a:xfrm>
            <a:off x="810768" y="1521388"/>
            <a:ext cx="105704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Help predict future weather conditions.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1" dirty="0"/>
              <a:t>Help people stay SAFE and make informed choices by offering a visual representation of potential weather risks and changes.</a:t>
            </a:r>
          </a:p>
        </p:txBody>
      </p:sp>
      <p:pic>
        <p:nvPicPr>
          <p:cNvPr id="1026" name="Picture 2" descr="Hurricane Milton maps: Path, timing, wind speeds, storm surge">
            <a:extLst>
              <a:ext uri="{FF2B5EF4-FFF2-40B4-BE49-F238E27FC236}">
                <a16:creationId xmlns:a16="http://schemas.microsoft.com/office/drawing/2014/main" id="{02E3BEC2-B651-B026-53E0-41F7D7D6B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8418" y="3179019"/>
            <a:ext cx="4245629" cy="340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1F1A668-159B-6B60-43F3-B22524803D15}"/>
              </a:ext>
            </a:extLst>
          </p:cNvPr>
          <p:cNvSpPr txBox="1"/>
          <p:nvPr/>
        </p:nvSpPr>
        <p:spPr>
          <a:xfrm>
            <a:off x="6093418" y="6642556"/>
            <a:ext cx="609858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/>
              <a:t>https://</a:t>
            </a:r>
            <a:r>
              <a:rPr lang="en-US" sz="800" dirty="0" err="1"/>
              <a:t>www.boston.com</a:t>
            </a:r>
            <a:r>
              <a:rPr lang="en-US" sz="800" dirty="0"/>
              <a:t>/weather/weather/2024/10/08/hurricane-milton-maps-path-timing-wind-speeds-storm-surge-rainfall/</a:t>
            </a:r>
          </a:p>
        </p:txBody>
      </p:sp>
    </p:spTree>
    <p:extLst>
      <p:ext uri="{BB962C8B-B14F-4D97-AF65-F5344CB8AC3E}">
        <p14:creationId xmlns:p14="http://schemas.microsoft.com/office/powerpoint/2010/main" val="3838543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7F2E9-86DD-E3FB-22A7-ED1841FF4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C85B82-0EAD-98C6-6283-386256642F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https://climate.nasa.gov/interactives/climate-time-machine/?intent=021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3"/>
              </a:rPr>
              <a:t>https://nightingaledvs.com/the-evolution-and-future-of-interactive-data-visualization-part-1/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250460"/>
      </p:ext>
    </p:extLst>
  </p:cSld>
  <p:clrMapOvr>
    <a:masterClrMapping/>
  </p:clrMapOvr>
</p:sld>
</file>

<file path=ppt/theme/theme1.xml><?xml version="1.0" encoding="utf-8"?>
<a:theme xmlns:a="http://schemas.openxmlformats.org/drawingml/2006/main" name="SplashVTI">
  <a:themeElements>
    <a:clrScheme name="AnalogousFromDarkSeedLeftStep">
      <a:dk1>
        <a:srgbClr val="000000"/>
      </a:dk1>
      <a:lt1>
        <a:srgbClr val="FFFFFF"/>
      </a:lt1>
      <a:dk2>
        <a:srgbClr val="1B212F"/>
      </a:dk2>
      <a:lt2>
        <a:srgbClr val="F0F3F3"/>
      </a:lt2>
      <a:accent1>
        <a:srgbClr val="C34D68"/>
      </a:accent1>
      <a:accent2>
        <a:srgbClr val="B13B88"/>
      </a:accent2>
      <a:accent3>
        <a:srgbClr val="BB4DC3"/>
      </a:accent3>
      <a:accent4>
        <a:srgbClr val="783BB1"/>
      </a:accent4>
      <a:accent5>
        <a:srgbClr val="594DC3"/>
      </a:accent5>
      <a:accent6>
        <a:srgbClr val="3B60B1"/>
      </a:accent6>
      <a:hlink>
        <a:srgbClr val="7557C7"/>
      </a:hlink>
      <a:folHlink>
        <a:srgbClr val="7F7F7F"/>
      </a:folHlink>
    </a:clrScheme>
    <a:fontScheme name="Custom 23">
      <a:majorFont>
        <a:latin typeface="Posterama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lashVTI" id="{CD38C481-21EC-466B-953B-A1440B42712A}" vid="{D3E4813C-1D98-48C2-AF59-2D0D78E2550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577</Words>
  <Application>Microsoft Office PowerPoint</Application>
  <PresentationFormat>Widescreen</PresentationFormat>
  <Paragraphs>58</Paragraphs>
  <Slides>10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Aptos</vt:lpstr>
      <vt:lpstr>Arial</vt:lpstr>
      <vt:lpstr>Avenir Next LT Pro</vt:lpstr>
      <vt:lpstr>Calibri</vt:lpstr>
      <vt:lpstr>Posterama</vt:lpstr>
      <vt:lpstr>SplashVTI</vt:lpstr>
      <vt:lpstr>Visualizing weather through history</vt:lpstr>
      <vt:lpstr>What is a weather map?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Extra content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Iroshini Gunasekera</dc:creator>
  <cp:lastModifiedBy>Michael L Friendly</cp:lastModifiedBy>
  <cp:revision>10</cp:revision>
  <dcterms:created xsi:type="dcterms:W3CDTF">2025-01-21T20:43:34Z</dcterms:created>
  <dcterms:modified xsi:type="dcterms:W3CDTF">2025-01-23T14:32:39Z</dcterms:modified>
</cp:coreProperties>
</file>