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6"/>
  </p:notesMasterIdLst>
  <p:sldIdLst>
    <p:sldId id="256" r:id="rId2"/>
    <p:sldId id="258" r:id="rId3"/>
    <p:sldId id="273" r:id="rId4"/>
    <p:sldId id="260" r:id="rId5"/>
    <p:sldId id="261" r:id="rId6"/>
    <p:sldId id="262" r:id="rId7"/>
    <p:sldId id="263" r:id="rId8"/>
    <p:sldId id="267" r:id="rId9"/>
    <p:sldId id="269" r:id="rId10"/>
    <p:sldId id="270" r:id="rId11"/>
    <p:sldId id="271" r:id="rId12"/>
    <p:sldId id="268" r:id="rId13"/>
    <p:sldId id="272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0" autoAdjust="0"/>
    <p:restoredTop sz="88721" autoAdjust="0"/>
  </p:normalViewPr>
  <p:slideViewPr>
    <p:cSldViewPr snapToGrid="0">
      <p:cViewPr varScale="1">
        <p:scale>
          <a:sx n="90" d="100"/>
          <a:sy n="90" d="100"/>
        </p:scale>
        <p:origin x="20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C5DF2-AAE3-48E1-B9E7-28AC8FDA7E58}" type="datetimeFigureOut">
              <a:rPr lang="en-CA" smtClean="0"/>
              <a:t>2025-02-06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6F470-0FD9-4FA1-8B37-E8C16ED78F1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44486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uns.periscopic.com/?year=2013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urce.opennews.org/articles/connecting-dots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Conducted a user study and compared the effects which data visualizations and illustrations have on changing attitude towards a presented topic. </a:t>
            </a:r>
          </a:p>
          <a:p>
            <a:pPr marL="171450" indent="-171450">
              <a:buFontTx/>
              <a:buChar char="-"/>
            </a:pPr>
            <a:r>
              <a:rPr lang="en-US" dirty="0"/>
              <a:t>Explored the effects on readers’ attitudes along three: persuasion, </a:t>
            </a:r>
            <a:r>
              <a:rPr lang="en-US" b="1" dirty="0"/>
              <a:t>emotion</a:t>
            </a:r>
            <a:r>
              <a:rPr lang="en-US" dirty="0"/>
              <a:t>, and information retention. </a:t>
            </a:r>
          </a:p>
          <a:p>
            <a:pPr marL="171450" indent="-171450">
              <a:buFontTx/>
              <a:buChar char="-"/>
            </a:pPr>
            <a:r>
              <a:rPr lang="en-US" dirty="0"/>
              <a:t>By comparing different versions of the same article, they observed how attitudes differ based on the visual stimuli present, and how they are perceived when combined. </a:t>
            </a:r>
          </a:p>
          <a:p>
            <a:pPr marL="171450" indent="-171450">
              <a:buFontTx/>
              <a:buChar char="-"/>
            </a:pPr>
            <a:r>
              <a:rPr lang="en-US" dirty="0"/>
              <a:t>Results indicated that the narrative using only data visualization elicits a stronger emotional impact than illustration-only visual support, as well as a significant change</a:t>
            </a:r>
          </a:p>
          <a:p>
            <a:r>
              <a:rPr lang="en-US" dirty="0"/>
              <a:t>in the initial attitude about the topic.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6F470-0FD9-4FA1-8B37-E8C16ED78F10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54528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dirty="0"/>
              <a:t>Number of US gun deaths in 2013, and the projected number of years they may have lived until</a:t>
            </a:r>
          </a:p>
          <a:p>
            <a:pPr marL="171450" indent="-171450">
              <a:buFontTx/>
              <a:buChar char="-"/>
            </a:pPr>
            <a:r>
              <a:rPr lang="en-CA" dirty="0"/>
              <a:t>Potential lifespan of victims was determined by using US mortality data from WHO</a:t>
            </a:r>
            <a:r>
              <a:rPr lang="en-US" dirty="0"/>
              <a:t> (age and cause of death predictions are based on likelihood of deaths at different ages)</a:t>
            </a:r>
          </a:p>
          <a:p>
            <a:pPr marL="171450" indent="-171450">
              <a:buFontTx/>
              <a:buChar char="-"/>
            </a:pPr>
            <a:r>
              <a:rPr lang="en-US" dirty="0"/>
              <a:t>Can also explore by gender, age group, region, etc.</a:t>
            </a:r>
          </a:p>
          <a:p>
            <a:pPr marL="171450" indent="-171450">
              <a:buFontTx/>
              <a:buChar char="-"/>
            </a:pPr>
            <a:r>
              <a:rPr lang="en-CA" dirty="0">
                <a:hlinkClick r:id="rId3"/>
              </a:rPr>
              <a:t>U.S. Gun Deaths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6F470-0FD9-4FA1-8B37-E8C16ED78F10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74991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CAC07-885B-FE9A-BE21-7348D4BB2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EEE8DC-407C-8315-F5A2-218D37A91A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DE890E-8EA2-73D5-0623-0E7562BDD1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Collected a corpus of 265 data visualizations and conducted a crowdsourcing study with 184 participants during which the participants were asked to rate the affective </a:t>
            </a:r>
            <a:r>
              <a:rPr lang="en-US" b="1" dirty="0"/>
              <a:t>arousal elicited</a:t>
            </a:r>
            <a:r>
              <a:rPr lang="en-US" dirty="0"/>
              <a:t> by data visualization design (all texts were blurred to exclude the influence of semantics) and provide their reasons</a:t>
            </a:r>
          </a:p>
          <a:p>
            <a:pPr marL="171450" indent="-171450">
              <a:buFontTx/>
              <a:buChar char="-"/>
            </a:pPr>
            <a:r>
              <a:rPr lang="en-US" dirty="0"/>
              <a:t>Used a sliding scale to indicate their affective arousal using smiley faces (intensity of the effect) and valence (positive or negative affect)</a:t>
            </a:r>
          </a:p>
          <a:p>
            <a:pPr marL="171450" indent="-171450">
              <a:buFontTx/>
              <a:buChar char="-"/>
            </a:pPr>
            <a:r>
              <a:rPr lang="en-US" dirty="0"/>
              <a:t>Based on the collected data, first, they identified a set of arousal-related design features by analyzing user comments qualitatively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843BC-312D-97CA-3C6A-BAFF82DDAD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6F470-0FD9-4FA1-8B37-E8C16ED78F10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71787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6F470-0FD9-4FA1-8B37-E8C16ED78F10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77761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ts val="2400"/>
              </a:lnSpc>
              <a:buFontTx/>
              <a:buChar char="-"/>
            </a:pPr>
            <a:r>
              <a:rPr lang="en-US" b="0" i="0" dirty="0">
                <a:solidFill>
                  <a:srgbClr val="242424"/>
                </a:solidFill>
                <a:effectLst/>
                <a:latin typeface="source-serif-pro"/>
              </a:rPr>
              <a:t>Data can be visualized at different levels of granularity</a:t>
            </a:r>
          </a:p>
          <a:p>
            <a:pPr marL="171450" indent="-171450" algn="l">
              <a:lnSpc>
                <a:spcPts val="2400"/>
              </a:lnSpc>
              <a:buFontTx/>
              <a:buChar char="-"/>
            </a:pPr>
            <a:r>
              <a:rPr lang="en-US" b="0" i="0" dirty="0">
                <a:solidFill>
                  <a:srgbClr val="242424"/>
                </a:solidFill>
                <a:effectLst/>
                <a:latin typeface="source-serif-pro"/>
              </a:rPr>
              <a:t>One basic decision a designer can make is to visualize every single data items with a dot or an icon or to abstract away from the units by calculating an aggregate measure of some sort.</a:t>
            </a:r>
          </a:p>
          <a:p>
            <a:pPr marL="171450" indent="-171450" algn="l">
              <a:lnSpc>
                <a:spcPts val="2400"/>
              </a:lnSpc>
              <a:buFontTx/>
              <a:buChar char="-"/>
            </a:pPr>
            <a:r>
              <a:rPr lang="en-US" b="0" i="0" dirty="0">
                <a:solidFill>
                  <a:srgbClr val="242424"/>
                </a:solidFill>
                <a:effectLst/>
                <a:latin typeface="source-serif-pro"/>
              </a:rPr>
              <a:t>One basic intuition here is that when data represent people, especially people involved in some kind of human tragedy, it is </a:t>
            </a:r>
            <a:r>
              <a:rPr lang="en-US" b="1" i="0" dirty="0">
                <a:solidFill>
                  <a:srgbClr val="242424"/>
                </a:solidFill>
                <a:effectLst/>
                <a:latin typeface="source-serif-pro"/>
              </a:rPr>
              <a:t>useful (more respectful even) to represent them in single units to emphasize the idea that behind each single dot there is a human life</a:t>
            </a:r>
            <a:r>
              <a:rPr lang="en-US" b="0" i="0" dirty="0">
                <a:solidFill>
                  <a:srgbClr val="242424"/>
                </a:solidFill>
                <a:effectLst/>
                <a:latin typeface="source-serif-pro"/>
              </a:rPr>
              <a:t>. </a:t>
            </a:r>
          </a:p>
          <a:p>
            <a:pPr marL="171450" indent="-171450" algn="l">
              <a:lnSpc>
                <a:spcPts val="2400"/>
              </a:lnSpc>
              <a:buFontTx/>
              <a:buChar char="-"/>
            </a:pPr>
            <a:r>
              <a:rPr lang="en-US" b="0" i="0" dirty="0">
                <a:solidFill>
                  <a:srgbClr val="242424"/>
                </a:solidFill>
                <a:effectLst/>
                <a:latin typeface="source-serif-pro"/>
              </a:rPr>
              <a:t>A similar argument has been espoused by a popular essay by Jake Harris titled “</a:t>
            </a:r>
            <a:r>
              <a:rPr lang="en-US" b="0" i="0" u="sng" dirty="0">
                <a:solidFill>
                  <a:srgbClr val="242424"/>
                </a:solidFill>
                <a:effectLst/>
                <a:latin typeface="source-serif-pro"/>
                <a:hlinkClick r:id="rId3"/>
              </a:rPr>
              <a:t>Connecting with the Dots</a:t>
            </a:r>
            <a:r>
              <a:rPr lang="en-US" b="0" i="0" dirty="0">
                <a:solidFill>
                  <a:srgbClr val="242424"/>
                </a:solidFill>
                <a:effectLst/>
                <a:latin typeface="source-serif-pro"/>
              </a:rPr>
              <a:t>”, in which Jake argued that “from a distance, it’s easy to forget the dots are people” and that it’s very important for visualization to keep this issue in mind when creating data visualizations.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6F470-0FD9-4FA1-8B37-E8C16ED78F10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69636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ts val="2400"/>
              </a:lnSpc>
              <a:buFontTx/>
              <a:buChar char="-"/>
            </a:pPr>
            <a:r>
              <a:rPr lang="en-US" b="0" i="0" dirty="0">
                <a:solidFill>
                  <a:srgbClr val="242424"/>
                </a:solidFill>
                <a:effectLst/>
                <a:latin typeface="source-serif-pro"/>
              </a:rPr>
              <a:t>A second aspect to take into consideration is how </a:t>
            </a:r>
            <a:r>
              <a:rPr lang="en-US" b="1" i="0" dirty="0">
                <a:solidFill>
                  <a:srgbClr val="242424"/>
                </a:solidFill>
                <a:effectLst/>
                <a:latin typeface="source-serif-pro"/>
              </a:rPr>
              <a:t>realistic</a:t>
            </a:r>
            <a:r>
              <a:rPr lang="en-US" b="0" i="0" dirty="0">
                <a:solidFill>
                  <a:srgbClr val="242424"/>
                </a:solidFill>
                <a:effectLst/>
                <a:latin typeface="source-serif-pro"/>
              </a:rPr>
              <a:t> a given icon to represent a human is. </a:t>
            </a:r>
          </a:p>
          <a:p>
            <a:pPr marL="171450" indent="-171450" algn="l">
              <a:lnSpc>
                <a:spcPts val="2400"/>
              </a:lnSpc>
              <a:buFontTx/>
              <a:buChar char="-"/>
            </a:pPr>
            <a:r>
              <a:rPr lang="en-US" b="0" i="0" dirty="0">
                <a:solidFill>
                  <a:srgbClr val="242424"/>
                </a:solidFill>
                <a:effectLst/>
                <a:latin typeface="source-serif-pro"/>
              </a:rPr>
              <a:t>The icon can have different levels of realism (a dot vs. a human figure) and expressiveness (an icon showing a migrant with a bag on his head)</a:t>
            </a:r>
          </a:p>
          <a:p>
            <a:pPr marL="171450" indent="-171450" algn="l">
              <a:lnSpc>
                <a:spcPts val="2400"/>
              </a:lnSpc>
              <a:buFontTx/>
              <a:buChar char="-"/>
            </a:pPr>
            <a:r>
              <a:rPr lang="en-US" b="0" i="0" dirty="0">
                <a:solidFill>
                  <a:srgbClr val="242424"/>
                </a:solidFill>
                <a:effectLst/>
                <a:latin typeface="source-serif-pro"/>
              </a:rPr>
              <a:t>Again, the basic intuition here is that more expressive and realistic depictions should elicit more empathy in the reader.</a:t>
            </a:r>
          </a:p>
          <a:p>
            <a:br>
              <a:rPr lang="en-US" dirty="0"/>
            </a:b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6F470-0FD9-4FA1-8B37-E8C16ED78F10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91083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lnSpc>
                <a:spcPts val="2400"/>
              </a:lnSpc>
              <a:buFontTx/>
              <a:buChar char="-"/>
            </a:pPr>
            <a:r>
              <a:rPr lang="en-US" b="0" i="0" dirty="0">
                <a:solidFill>
                  <a:srgbClr val="242424"/>
                </a:solidFill>
                <a:effectLst/>
                <a:latin typeface="source-serif-pro"/>
              </a:rPr>
              <a:t>Finally, the units can be organized in a rigid grid or in a more organic fashion</a:t>
            </a:r>
          </a:p>
          <a:p>
            <a:pPr marL="171450" indent="-171450" algn="l">
              <a:lnSpc>
                <a:spcPts val="2400"/>
              </a:lnSpc>
              <a:buFontTx/>
              <a:buChar char="-"/>
            </a:pPr>
            <a:r>
              <a:rPr lang="en-US" b="0" i="0" dirty="0">
                <a:solidFill>
                  <a:srgbClr val="242424"/>
                </a:solidFill>
                <a:effectLst/>
                <a:latin typeface="source-serif-pro"/>
              </a:rPr>
              <a:t>Rigid grids are less realistic, whereas more organic structures like the one of the right are more evocative of the kind </a:t>
            </a:r>
            <a:r>
              <a:rPr lang="en-US" b="1" i="0" dirty="0">
                <a:solidFill>
                  <a:srgbClr val="242424"/>
                </a:solidFill>
                <a:effectLst/>
                <a:latin typeface="source-serif-pro"/>
              </a:rPr>
              <a:t>of gatherings humans would create in reality </a:t>
            </a:r>
            <a:r>
              <a:rPr lang="en-US" b="0" i="0" dirty="0">
                <a:solidFill>
                  <a:srgbClr val="242424"/>
                </a:solidFill>
                <a:effectLst/>
                <a:latin typeface="source-serif-pro"/>
              </a:rPr>
              <a:t>and as such they may be an additional instrument to connect the dots to their human dimension.</a:t>
            </a:r>
          </a:p>
          <a:p>
            <a:br>
              <a:rPr lang="en-US" dirty="0"/>
            </a:b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6F470-0FD9-4FA1-8B37-E8C16ED78F10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24414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- Used anthropographics vs. pie charts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6F470-0FD9-4FA1-8B37-E8C16ED78F10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88476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dirty="0"/>
              <a:t>Use of colour in general can activate our attentional cues, and specific colours can also be used to elicit emotions</a:t>
            </a:r>
          </a:p>
          <a:p>
            <a:pPr marL="171450" indent="-171450">
              <a:buFontTx/>
              <a:buChar char="-"/>
            </a:pPr>
            <a:r>
              <a:rPr lang="en-CA" dirty="0"/>
              <a:t>What do you notice here?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6F470-0FD9-4FA1-8B37-E8C16ED78F10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61866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dirty="0"/>
              <a:t>Shows number of deaths in Iraq from 2003 to 2011</a:t>
            </a:r>
          </a:p>
          <a:p>
            <a:pPr marL="171450" indent="-171450">
              <a:buFontTx/>
              <a:buChar char="-"/>
            </a:pPr>
            <a:r>
              <a:rPr lang="en-CA" dirty="0"/>
              <a:t>Dark red shows number of soldier deaths, light red shows civilian deaths</a:t>
            </a:r>
          </a:p>
          <a:p>
            <a:pPr marL="171450" indent="-171450">
              <a:buFontTx/>
              <a:buChar char="-"/>
            </a:pPr>
            <a:r>
              <a:rPr lang="en-CA" dirty="0"/>
              <a:t>Smaller text shows key events, circles show causes of death (e.g., air strikes vs. gunfire), fatalities by area</a:t>
            </a:r>
          </a:p>
          <a:p>
            <a:pPr marL="171450" indent="-171450">
              <a:buFontTx/>
              <a:buChar char="-"/>
            </a:pPr>
            <a:r>
              <a:rPr lang="en-CA" dirty="0"/>
              <a:t>Other graph reversed and in a different colour shows same data, but this time depicts Iraq deaths being on the decline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6F470-0FD9-4FA1-8B37-E8C16ED78F10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41229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Interactive map showing the likely effects of 6 feet of sea level rise on the coast of North Carolina, with a picture illustrating the consequences for a local lighthouse</a:t>
            </a:r>
          </a:p>
          <a:p>
            <a:pPr marL="171450" indent="-171450">
              <a:buFontTx/>
              <a:buChar char="-"/>
            </a:pPr>
            <a:r>
              <a:rPr lang="en-US" dirty="0"/>
              <a:t>Blue makes it look like water is seeping in</a:t>
            </a:r>
          </a:p>
          <a:p>
            <a:pPr marL="171450" indent="-171450">
              <a:buFontTx/>
              <a:buChar char="-"/>
            </a:pPr>
            <a:r>
              <a:rPr lang="en-US" dirty="0"/>
              <a:t>Varying degrees of blue show the water depth </a:t>
            </a:r>
          </a:p>
          <a:p>
            <a:pPr marL="171450" indent="-171450">
              <a:buFontTx/>
              <a:buChar char="-"/>
            </a:pPr>
            <a:r>
              <a:rPr lang="en-US" dirty="0"/>
              <a:t>Using a real picture within the visualization helps to connect to a real experience and elicit emotions</a:t>
            </a:r>
            <a:br>
              <a:rPr lang="en-US" dirty="0"/>
            </a:b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6F470-0FD9-4FA1-8B37-E8C16ED78F10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98771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spcBef>
                <a:spcPts val="1125"/>
              </a:spcBef>
              <a:spcAft>
                <a:spcPts val="2250"/>
              </a:spcAft>
              <a:buFontTx/>
              <a:buChar char="-"/>
            </a:pPr>
            <a:r>
              <a:rPr lang="en-US" b="0" i="0" dirty="0">
                <a:solidFill>
                  <a:srgbClr val="000000"/>
                </a:solidFill>
                <a:effectLst/>
                <a:latin typeface="Cabinet Grotesk"/>
              </a:rPr>
              <a:t>Cedric Scherer</a:t>
            </a:r>
          </a:p>
          <a:p>
            <a:pPr marL="171450" indent="-171450" algn="l">
              <a:spcBef>
                <a:spcPts val="1125"/>
              </a:spcBef>
              <a:spcAft>
                <a:spcPts val="2250"/>
              </a:spcAft>
              <a:buFontTx/>
              <a:buChar char="-"/>
            </a:pPr>
            <a:r>
              <a:rPr lang="en-US" b="0" i="0" dirty="0">
                <a:solidFill>
                  <a:srgbClr val="000000"/>
                </a:solidFill>
                <a:effectLst/>
                <a:latin typeface="Cabinet Grotesk"/>
              </a:rPr>
              <a:t>Range and distribution of maximum daily temperatures in Celsius per month from 2000 to 2018 in Berlin, Germany</a:t>
            </a:r>
          </a:p>
          <a:p>
            <a:pPr marL="171450" indent="-171450" algn="l">
              <a:spcBef>
                <a:spcPts val="1125"/>
              </a:spcBef>
              <a:spcAft>
                <a:spcPts val="2250"/>
              </a:spcAft>
              <a:buFontTx/>
              <a:buChar char="-"/>
            </a:pPr>
            <a:r>
              <a:rPr lang="en-US" b="0" i="0" dirty="0">
                <a:solidFill>
                  <a:srgbClr val="000000"/>
                </a:solidFill>
                <a:effectLst/>
                <a:latin typeface="Cabinet Grotesk"/>
              </a:rPr>
              <a:t>Without any intention, the two variations of the visualization triggered different emotional reactions</a:t>
            </a:r>
          </a:p>
          <a:p>
            <a:pPr marL="171450" indent="-171450" algn="l">
              <a:spcBef>
                <a:spcPts val="1125"/>
              </a:spcBef>
              <a:spcAft>
                <a:spcPts val="2250"/>
              </a:spcAft>
              <a:buFontTx/>
              <a:buChar char="-"/>
            </a:pPr>
            <a:r>
              <a:rPr lang="en-US" b="0" i="0" dirty="0">
                <a:solidFill>
                  <a:srgbClr val="000000"/>
                </a:solidFill>
                <a:effectLst/>
                <a:latin typeface="Cabinet Grotesk"/>
              </a:rPr>
              <a:t>While the red chart likely leads you to think “Wow, Berlin summers are quite hot,” the blue version may push you to think of summers as rainy and rather cold.</a:t>
            </a:r>
          </a:p>
          <a:p>
            <a:br>
              <a:rPr lang="en-US" dirty="0"/>
            </a:b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6F470-0FD9-4FA1-8B37-E8C16ED78F10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2591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0666DC1-CD27-4874-9484-9D06C59FE4D0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7579F-F417-47C2-AC03-911CCED02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52" y="447675"/>
            <a:ext cx="8397511" cy="2714625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3E600-28DA-4780-9E00-2E12F74FF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552" y="3602037"/>
            <a:ext cx="8397511" cy="2460625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6F1DC-ADFB-42C9-AB34-FCB38C812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8219-6E45-4D12-B767-46F92D5844D4}" type="datetime1">
              <a:rPr lang="en-US" smtClean="0"/>
              <a:t>2/6/2025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99E6D-BBA8-4A15-94DA-DBE8A4FD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03C82-8719-4FAC-94BF-2A91335F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74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68A33-CB96-4CB1-9941-753BD0824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3EB269-70DF-4510-A313-336226558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EA3CC-B2DC-4E87-826C-B885A7E62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0B8-6059-41E5-A5DC-C07A76F5859A}" type="datetime1">
              <a:rPr lang="en-US" smtClean="0"/>
              <a:t>2/6/2025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37F52-A7C4-4E21-A12A-02546D477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6031F-5A79-48A7-8EDC-DDD9A9E4B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892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188483-96C4-4E9C-AA6A-E70005461AEE}"/>
              </a:ext>
            </a:extLst>
          </p:cNvPr>
          <p:cNvSpPr/>
          <p:nvPr/>
        </p:nvSpPr>
        <p:spPr>
          <a:xfrm>
            <a:off x="9144000" y="0"/>
            <a:ext cx="3048000" cy="6854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4FCD54-7F0B-446E-9998-93E7BD7CE7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534222" y="365125"/>
            <a:ext cx="223867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766238-BBF1-4672-BC09-746C6967E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552" y="365125"/>
            <a:ext cx="8374062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F32A5-B67B-45C1-B454-12E9FBE0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0CB7-D16E-4358-B7F4-EA4A24554592}" type="datetime1">
              <a:rPr lang="en-US" smtClean="0"/>
              <a:t>2/6/2025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91896-9441-4636-89D5-84E5932A1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811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37DFE-7F48-4EB0-83BC-A93F342D2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69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9CF16-986E-4D90-AA40-CDB46E233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F14DA-A783-43BC-8F15-95408B89D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C48B6-C394-452A-94D9-D4802755D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96A2-D8F0-4E17-BFD0-A6C902250D59}" type="datetime1">
              <a:rPr lang="en-US" smtClean="0"/>
              <a:t>2/6/2025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58A8A-3DD0-41C8-9F48-F4309FA19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06C92-7C02-4D34-B3E5-D549A7A3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08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66F9FA-E6B8-4CFC-B3F1-0C075546EE33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16F270-B2AA-4935-885F-5924B1F6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10862898" cy="272415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2658E-3D87-4D5A-A602-847153CC4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3695701"/>
            <a:ext cx="10862898" cy="23939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B1D84-A229-45B1-BD42-0DC0CE9F8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8C9C-1ACB-4C84-A002-C7E0E45B937A}" type="datetime1">
              <a:rPr lang="en-US" smtClean="0"/>
              <a:t>2/6/2025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4EEF4-D461-49D7-8F24-8BFE2444B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4055A-7488-4646-9E88-692036EA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062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1F74-ED26-4F8B-BF51-3533D840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60"/>
            <a:ext cx="11264536" cy="16875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1D2D7-7F18-43E0-9B2E-3FCD83CC83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55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BBB66-EB7D-4F8C-9C78-1D1C88846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016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684E6-393D-4587-AA45-E6734FB47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F2A5-B297-4977-9E5B-4D3050E23689}" type="datetime1">
              <a:rPr lang="en-US" smtClean="0"/>
              <a:t>2/6/2025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D8EE0-0333-4ABC-AE18-10DD5071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452369-A8F0-4709-8372-B420A67D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01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91592-4621-4D72-BC2D-F2C439F81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59"/>
            <a:ext cx="10870836" cy="16916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823F5-0A90-4666-BE88-2BE0D0A61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436473"/>
            <a:ext cx="5332026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EC6A7C-6260-463D-B3FD-71A07ACD0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552" y="3409051"/>
            <a:ext cx="5332026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F2AF8D-90ED-4512-9423-C91BF73A9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0162" y="2436473"/>
            <a:ext cx="5358285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D838EA-E20D-4CC3-83C2-AFE0DE9F73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0162" y="3409051"/>
            <a:ext cx="5358285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603F8A-08E1-4160-9B7E-E0CA4BF8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7434-4794-409A-9547-04789BA47588}" type="datetime1">
              <a:rPr lang="en-US" smtClean="0"/>
              <a:t>2/6/2025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8291AB-3C5C-4BE1-9E50-02F489336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596E64-CD6C-4CF7-8624-FA4AE9760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286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62B3-06A0-4F2F-96EC-A062DAE2F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FC0095-49F0-4A83-AE8C-9D13E15C2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8635-357A-4E3D-B824-A5CEFDB8449C}" type="datetime1">
              <a:rPr lang="en-US" smtClean="0"/>
              <a:t>2/6/2025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824898-D4EA-497A-8FC8-43E0D0213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821F6-2C08-450C-A18C-702D73842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378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FFE119-5FCA-4D9C-9C07-1B81A0BF3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FF77-2719-4AD0-8740-0B90FF5D1EFB}" type="datetime1">
              <a:rPr lang="en-US" smtClean="0"/>
              <a:t>2/6/2025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C5995-6284-4D7F-AB1C-CA8FE63A7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E4B0D-9C21-48D0-9438-C4737068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878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90AF76DA-8F95-47D9-9EB6-B1EC93437387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1355B14-077B-4BA1-962D-6E97D93FFCCC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230B99F-AC6F-4973-A35E-16C87C38711D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8E41614-9483-47F8-A429-FB0D1C5AA89A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B5E91C-3C4F-40A2-BCC6-918D3BED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87234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0F113-1C61-4F74-BD5B-727668BBE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EB228-A180-4DF6-9D5B-2CF86B6B9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87234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13719-D65D-4BAE-97B7-FAE8F399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1C83-1089-48B9-8B65-293D4C236D35}" type="datetime1">
              <a:rPr lang="en-US" smtClean="0"/>
              <a:t>2/6/2025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7F5BB-DC3C-45D1-A0D2-05168FECA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44BA3-19DB-4072-9A2C-08C92361A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41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0A6909D-DC0B-4221-8140-21E981D896AF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D581C2-F39E-4958-A3F3-BB65AB1C5E66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D77040-27EF-4D2C-8D34-32337B0C8544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1A26D20-69F8-4BBC-98C0-BEB470AB8284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7B6BC-4B2A-4001-9634-47473F82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11519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7D074-2CCB-4AB8-A7A0-7847D3C1E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B94BD-D906-4213-9F31-1BE17A86F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11519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1B8431-70CB-4E9F-8A49-CDFF1855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FE45-CC1E-47DB-8B82-6CF0636FBDB8}" type="datetime1">
              <a:rPr lang="en-US" smtClean="0"/>
              <a:t>2/6/2025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2F293-170E-410E-88BF-187A63C5E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D93A2-588D-43B5-B6FA-0B7892E6E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564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26A151-13BF-4305-A6DC-9DC7C9877195}"/>
              </a:ext>
            </a:extLst>
          </p:cNvPr>
          <p:cNvSpPr/>
          <p:nvPr/>
        </p:nvSpPr>
        <p:spPr>
          <a:xfrm>
            <a:off x="0" y="0"/>
            <a:ext cx="12192000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EE6AE3-3BCC-4B3B-AC4E-60F91014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0869248" cy="16875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B514A-E7EA-41A8-ADBA-85CA1DF6D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576513"/>
            <a:ext cx="10869248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CB0BD-D6E3-4B3D-BCBB-6FECA5D63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221" y="63572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C8E16-3C03-4238-9C6F-B34F3D10F77E}" type="datetime1">
              <a:rPr lang="en-US" smtClean="0"/>
              <a:t>2/6/2025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147F7-B466-4892-BE27-876F94751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70162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B4FE0-65CC-4435-A6AF-150E52F35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4983" y="6356350"/>
            <a:ext cx="12807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239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uns.periscopic.com/?year=201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9/TVCG.2023.3248319" TargetMode="External"/><Relationship Id="rId7" Type="http://schemas.openxmlformats.org/officeDocument/2006/relationships/hyperlink" Target="https://www.cedricscherer.com/2021/06/08/colors-and-emotions-in-data-visualization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c.org/techcomm/2016/05/11/the-re-emergence-of-emotional-appeals-in-interactive-data-visualization/" TargetMode="External"/><Relationship Id="rId5" Type="http://schemas.openxmlformats.org/officeDocument/2006/relationships/hyperlink" Target="https://guns.periscopic.com/?year=2013" TargetMode="External"/><Relationship Id="rId4" Type="http://schemas.openxmlformats.org/officeDocument/2006/relationships/hyperlink" Target="https://doi.org/10.48550/arXiv.2211.03296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C0C11B-582D-4BD6-AFEF-ED15AAF16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EF3F9A-9717-4ACB-A30D-96694842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9143999" cy="22832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9052ED-AC7B-F231-C3B9-2C355EB3E0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714" y="322482"/>
            <a:ext cx="8476567" cy="1638259"/>
          </a:xfrm>
        </p:spPr>
        <p:txBody>
          <a:bodyPr anchor="ctr">
            <a:noAutofit/>
          </a:bodyPr>
          <a:lstStyle/>
          <a:p>
            <a:r>
              <a:rPr lang="en-CA" sz="4000" dirty="0"/>
              <a:t>Human Factors: Eliciting emotional reactions within data visualizations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E76A3B-592A-D6BF-220A-E1874C522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62758" y="4928856"/>
            <a:ext cx="2436905" cy="1638260"/>
          </a:xfrm>
        </p:spPr>
        <p:txBody>
          <a:bodyPr anchor="ctr">
            <a:normAutofit fontScale="92500" lnSpcReduction="10000"/>
          </a:bodyPr>
          <a:lstStyle/>
          <a:p>
            <a:r>
              <a:rPr lang="en-CA" sz="1800" b="1" dirty="0"/>
              <a:t>Nisha Vashi</a:t>
            </a:r>
          </a:p>
          <a:p>
            <a:r>
              <a:rPr lang="en-CA" sz="1800" dirty="0"/>
              <a:t>PSYC 6135</a:t>
            </a:r>
          </a:p>
          <a:p>
            <a:r>
              <a:rPr lang="en-CA" sz="1800" dirty="0"/>
              <a:t>Mini-Presentation</a:t>
            </a:r>
          </a:p>
          <a:p>
            <a:r>
              <a:rPr lang="en-CA" sz="1800" dirty="0"/>
              <a:t>February 6, 2025</a:t>
            </a:r>
          </a:p>
        </p:txBody>
      </p:sp>
      <p:pic>
        <p:nvPicPr>
          <p:cNvPr id="4" name="Picture 3" descr="Colorful leaf patterns">
            <a:extLst>
              <a:ext uri="{FF2B5EF4-FFF2-40B4-BE49-F238E27FC236}">
                <a16:creationId xmlns:a16="http://schemas.microsoft.com/office/drawing/2014/main" id="{BDA7108B-A0B9-D57B-1534-875AA450DB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195" b="18333"/>
          <a:stretch/>
        </p:blipFill>
        <p:spPr>
          <a:xfrm>
            <a:off x="20" y="2283223"/>
            <a:ext cx="9143978" cy="457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01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845AC-3D8D-23B6-8505-67887A436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0D54A3-1780-0E51-409F-FD3FA3E9B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713" y="156158"/>
            <a:ext cx="9066573" cy="654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06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4AEBAB-4E65-6CED-B662-2A7FD57F6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5276"/>
            <a:ext cx="12192000" cy="41674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AACD86-7928-1290-AFE7-B91F8C870A50}"/>
              </a:ext>
            </a:extLst>
          </p:cNvPr>
          <p:cNvSpPr txBox="1"/>
          <p:nvPr/>
        </p:nvSpPr>
        <p:spPr>
          <a:xfrm>
            <a:off x="288869" y="6042993"/>
            <a:ext cx="102073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Variation in daily temperatures in Berlin, in English and German with two different color palettes.</a:t>
            </a:r>
            <a:br>
              <a:rPr lang="en-US" i="1" dirty="0"/>
            </a:br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val="2104631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923E-379A-E88A-03D3-A8F45BDE7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53" y="-363071"/>
            <a:ext cx="10869248" cy="1687513"/>
          </a:xfrm>
        </p:spPr>
        <p:txBody>
          <a:bodyPr/>
          <a:lstStyle/>
          <a:p>
            <a:r>
              <a:rPr lang="en-US" dirty="0"/>
              <a:t>Technique #3: Interactivity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EE6E34-070F-E3DA-31C4-317DFE398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04" y="1544715"/>
            <a:ext cx="10958792" cy="47086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F5154D-AFFE-D5C2-729F-E77D50746B0B}"/>
              </a:ext>
            </a:extLst>
          </p:cNvPr>
          <p:cNvSpPr txBox="1"/>
          <p:nvPr/>
        </p:nvSpPr>
        <p:spPr>
          <a:xfrm>
            <a:off x="616604" y="6367054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hlinkClick r:id="rId4"/>
              </a:rPr>
              <a:t>U.S. Gun Deaths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60933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3B44B-E513-F310-F289-38FE1C0D8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5487CB-DC17-D62F-ECAE-D5535D75D8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5693"/>
          <a:stretch/>
        </p:blipFill>
        <p:spPr>
          <a:xfrm>
            <a:off x="3439622" y="1465408"/>
            <a:ext cx="5312755" cy="5284562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ED468721-7BE9-1CAC-31B5-0C6643D08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1" y="-331162"/>
            <a:ext cx="10869248" cy="1687513"/>
          </a:xfrm>
        </p:spPr>
        <p:txBody>
          <a:bodyPr/>
          <a:lstStyle/>
          <a:p>
            <a:r>
              <a:rPr lang="en-CA" dirty="0"/>
              <a:t>Study: Lan et al. (2022)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59937A-0716-E57E-C2A0-615D6486F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97" y="4224670"/>
            <a:ext cx="5760772" cy="263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1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EAA95-F751-15D7-554D-C82D76845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138622"/>
            <a:ext cx="10869248" cy="1687513"/>
          </a:xfrm>
        </p:spPr>
        <p:txBody>
          <a:bodyPr/>
          <a:lstStyle/>
          <a:p>
            <a:r>
              <a:rPr lang="en-CA" dirty="0"/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6AF19-5A2A-FAAA-A40C-E74EA7B98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52" y="2576513"/>
            <a:ext cx="10869248" cy="4000456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0" i="0" dirty="0">
                <a:effectLst/>
              </a:rPr>
              <a:t>Boy, J., Pandey, A. V., Emerson, J., Satterthwaite, M. L., Nov, O., &amp; Bertini, E. (2017). Showing people behind data: Does anthropomorphizing </a:t>
            </a:r>
            <a:r>
              <a:rPr lang="en-CA" dirty="0"/>
              <a:t>v</a:t>
            </a:r>
            <a:r>
              <a:rPr lang="en-CA" b="0" i="0" dirty="0">
                <a:effectLst/>
              </a:rPr>
              <a:t>isualizations </a:t>
            </a:r>
            <a:r>
              <a:rPr lang="en-CA" dirty="0"/>
              <a:t>e</a:t>
            </a:r>
            <a:r>
              <a:rPr lang="en-CA" b="0" i="0" dirty="0">
                <a:effectLst/>
              </a:rPr>
              <a:t>licit more </a:t>
            </a:r>
            <a:r>
              <a:rPr lang="en-CA" dirty="0"/>
              <a:t>e</a:t>
            </a:r>
            <a:r>
              <a:rPr lang="en-CA" b="0" i="0" dirty="0">
                <a:effectLst/>
              </a:rPr>
              <a:t>mpathy for human </a:t>
            </a:r>
            <a:r>
              <a:rPr lang="en-CA" dirty="0"/>
              <a:t>r</a:t>
            </a:r>
            <a:r>
              <a:rPr lang="en-CA" b="0" i="0" dirty="0">
                <a:effectLst/>
              </a:rPr>
              <a:t>ights </a:t>
            </a:r>
            <a:r>
              <a:rPr lang="en-CA" dirty="0"/>
              <a:t>d</a:t>
            </a:r>
            <a:r>
              <a:rPr lang="en-CA" b="0" i="0" dirty="0">
                <a:effectLst/>
              </a:rPr>
              <a:t>ata? NYU School of Law, Public Law Research Paper No. 17-02.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Garreton, M., Morini, F., Celhay, P., Dork, M., &amp; Parra, D. (2023). Attitudinal effects of data visualizations and illustrations in data stories. </a:t>
            </a:r>
            <a:r>
              <a:rPr lang="en-US" i="1" dirty="0"/>
              <a:t>IEEE Transactions on Visualization and Computer Graphics</a:t>
            </a:r>
            <a:r>
              <a:rPr lang="en-US" dirty="0"/>
              <a:t>. 1-16. </a:t>
            </a:r>
            <a:r>
              <a:rPr lang="en-US" dirty="0">
                <a:hlinkClick r:id="rId3"/>
              </a:rPr>
              <a:t>https://doi.org/10.1109/TVCG.2023.3248319</a:t>
            </a:r>
            <a:r>
              <a:rPr lang="en-U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Lan, X., Yanqiu, W., &amp; Chen, Q. (2022). The chart excites Me! Exploring how data visualization design influences affective arousal. </a:t>
            </a:r>
            <a:r>
              <a:rPr lang="en-US" dirty="0">
                <a:hlinkClick r:id="rId4"/>
              </a:rPr>
              <a:t>https://doi.org/10.48550/arXiv.2211.03296</a:t>
            </a:r>
            <a:r>
              <a:rPr lang="en-US" dirty="0"/>
              <a:t> </a:t>
            </a: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hlinkClick r:id="rId5"/>
              </a:rPr>
              <a:t>https://guns.periscopic.com/?year=2013</a:t>
            </a:r>
            <a:r>
              <a:rPr lang="en-CA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hlinkClick r:id="rId6"/>
              </a:rPr>
              <a:t>https://www.stc.org/techcomm/2016/05/11/the-re-emergence-of-emotional-appeals-in-interactive-data-visualization/</a:t>
            </a:r>
            <a:r>
              <a:rPr lang="en-CA" u="sng" dirty="0">
                <a:solidFill>
                  <a:srgbClr val="505050"/>
                </a:solidFill>
                <a:latin typeface="NexusSansWebPro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hlinkClick r:id="rId7"/>
              </a:rPr>
              <a:t>https://www.cedricscherer.com/2021/06/08/colors-and-emotions-in-data-visualization/</a:t>
            </a:r>
            <a:r>
              <a:rPr lang="en-CA" u="sng" dirty="0">
                <a:solidFill>
                  <a:srgbClr val="505050"/>
                </a:solidFill>
                <a:latin typeface="NexusSansWebPro"/>
              </a:rPr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75960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26FD4-7011-887E-9605-0A424FF10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086D1-F566-4A01-2160-6367C4DDB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764" y="0"/>
            <a:ext cx="10869248" cy="1687513"/>
          </a:xfrm>
        </p:spPr>
        <p:txBody>
          <a:bodyPr/>
          <a:lstStyle/>
          <a:p>
            <a:r>
              <a:rPr lang="en-CA" dirty="0"/>
              <a:t>Do we really look at the numbers?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C1DF9-044A-96A9-41FF-679B0359B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79" y="2689724"/>
            <a:ext cx="7986235" cy="360045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Scott &amp; Paul Slovic (2015) – </a:t>
            </a:r>
            <a:r>
              <a:rPr lang="en-CA" sz="2400" i="1" dirty="0"/>
              <a:t>Numbers and Nerves: Information, Emotion, and Meaning in a World of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“Statistical Numbing” </a:t>
            </a:r>
            <a:r>
              <a:rPr lang="en-CA" sz="2400" dirty="0">
                <a:sym typeface="Wingdings" panose="05000000000000000000" pitchFamily="2" charset="2"/>
              </a:rPr>
              <a:t> Our incapacity to wrap our head around numbers and the lack of empathy elicited by them</a:t>
            </a:r>
            <a:endParaRPr lang="en-CA" sz="2400" i="1" dirty="0"/>
          </a:p>
        </p:txBody>
      </p:sp>
      <p:pic>
        <p:nvPicPr>
          <p:cNvPr id="1026" name="Picture 2" descr="Amazon.com: Numbers and Nerves: Information, Emotion, and Meaning in a ...">
            <a:extLst>
              <a:ext uri="{FF2B5EF4-FFF2-40B4-BE49-F238E27FC236}">
                <a16:creationId xmlns:a16="http://schemas.microsoft.com/office/drawing/2014/main" id="{EC2C98B5-1D71-B20F-C735-19F6AD84C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338" y="2689724"/>
            <a:ext cx="2586446" cy="387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996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FD602-B118-5975-4577-10148BF90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662" y="163789"/>
            <a:ext cx="10869248" cy="1687513"/>
          </a:xfrm>
        </p:spPr>
        <p:txBody>
          <a:bodyPr/>
          <a:lstStyle/>
          <a:p>
            <a:r>
              <a:rPr lang="en-CA" dirty="0"/>
              <a:t>Study: Garretón et al. (2024)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FE74F8-38C1-23C1-50D8-1639D3DAE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37994"/>
            <a:ext cx="12192000" cy="261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8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C8C5C-CDC5-203D-3C52-BEE52BBAD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61" y="156120"/>
            <a:ext cx="10869248" cy="1687513"/>
          </a:xfrm>
        </p:spPr>
        <p:txBody>
          <a:bodyPr/>
          <a:lstStyle/>
          <a:p>
            <a:r>
              <a:rPr lang="en-CA" dirty="0"/>
              <a:t>Technique #1: Anthropographics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21C65D-1558-6917-AB56-FE1BE5B3C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889" y="2388331"/>
            <a:ext cx="7456221" cy="446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54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7C5C50-F6D7-2EEB-C8DA-DB5BB1552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640" y="627019"/>
            <a:ext cx="8332719" cy="541896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183DCA5-F3A5-79AF-F15B-8636F991D884}"/>
              </a:ext>
            </a:extLst>
          </p:cNvPr>
          <p:cNvSpPr/>
          <p:nvPr/>
        </p:nvSpPr>
        <p:spPr>
          <a:xfrm>
            <a:off x="5798820" y="1866900"/>
            <a:ext cx="1242060" cy="12115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9560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7FED67-34AB-D176-7434-E5F7605DA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518" y="923109"/>
            <a:ext cx="9444964" cy="520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62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A8CF4-87D6-2726-CF0B-30025B339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121285"/>
            <a:ext cx="10869248" cy="1687513"/>
          </a:xfrm>
        </p:spPr>
        <p:txBody>
          <a:bodyPr/>
          <a:lstStyle/>
          <a:p>
            <a:r>
              <a:rPr lang="en-CA" dirty="0"/>
              <a:t>Study: Boy et al. (2017)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872AB-57D0-2CE0-022C-3E7E1103A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076" y="2646182"/>
            <a:ext cx="11097848" cy="360045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Used human rights visualizations based on poverty, displacement, access to water, and 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Looked at the effect of these various conditions on </a:t>
            </a:r>
            <a:r>
              <a:rPr lang="en-CA" b="1" dirty="0"/>
              <a:t>empathic concern</a:t>
            </a:r>
            <a:r>
              <a:rPr lang="en-CA" dirty="0"/>
              <a:t>, personal distress, and prosocial behaviour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they found: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/>
              <a:t>Anthropographics (using units and more evocative graphics) did </a:t>
            </a:r>
            <a:r>
              <a:rPr lang="en-US" i="1" u="sng" dirty="0"/>
              <a:t>not</a:t>
            </a:r>
            <a:r>
              <a:rPr lang="en-US" dirty="0"/>
              <a:t> lead to more empathy than standard graphics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/>
              <a:t>Removing the graphics and changing stories (e.g., education, water) did </a:t>
            </a:r>
            <a:r>
              <a:rPr lang="en-US" i="1" u="sng" dirty="0"/>
              <a:t>not</a:t>
            </a:r>
            <a:r>
              <a:rPr lang="en-US" dirty="0"/>
              <a:t> change the level of empathy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/>
              <a:t>Removing the text reduced the level of empathy, but did </a:t>
            </a:r>
            <a:r>
              <a:rPr lang="en-US" i="1" u="sng" dirty="0"/>
              <a:t>not</a:t>
            </a:r>
            <a:r>
              <a:rPr lang="en-US" dirty="0"/>
              <a:t> lead to a difference between the type of visualization used (e.g., anthropographics vs. pie charts)</a:t>
            </a:r>
            <a:endParaRPr lang="en-CA" dirty="0"/>
          </a:p>
        </p:txBody>
      </p:sp>
      <p:pic>
        <p:nvPicPr>
          <p:cNvPr id="2054" name="Picture 6" descr="108,600+ Skeptical Stock Illustrations, Royalty-Free Vector Graphics &amp; Clip  Art - iStock | Skeptical woman, Skeptical man, Skeptical person">
            <a:extLst>
              <a:ext uri="{FF2B5EF4-FFF2-40B4-BE49-F238E27FC236}">
                <a16:creationId xmlns:a16="http://schemas.microsoft.com/office/drawing/2014/main" id="{879BEA32-11E6-DC38-D7C2-91FCCBFDA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706" y="0"/>
            <a:ext cx="3329294" cy="249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441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CD279-7638-507C-B06F-6ACC2B064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16A7E-A9FE-AE0B-949D-054729FAF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163" y="-347940"/>
            <a:ext cx="10869248" cy="1687513"/>
          </a:xfrm>
        </p:spPr>
        <p:txBody>
          <a:bodyPr/>
          <a:lstStyle/>
          <a:p>
            <a:r>
              <a:rPr lang="en-CA" dirty="0"/>
              <a:t>Technique #2: Use of Colour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2DE1CC-B34F-EB61-3905-649FDB75F3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88"/>
          <a:stretch/>
        </p:blipFill>
        <p:spPr>
          <a:xfrm>
            <a:off x="2008912" y="1417674"/>
            <a:ext cx="8174175" cy="544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74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AA4BB-55C9-04B9-E2AC-E9638DFB8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raq's bloody toll [93] is an infographic about soldiers' deaths in the...  | Download Scientific Diagram">
            <a:extLst>
              <a:ext uri="{FF2B5EF4-FFF2-40B4-BE49-F238E27FC236}">
                <a16:creationId xmlns:a16="http://schemas.microsoft.com/office/drawing/2014/main" id="{AFB2EBC8-0DAE-C4B1-F8F4-CBF235F5D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92" y="0"/>
            <a:ext cx="102448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246307"/>
      </p:ext>
    </p:extLst>
  </p:cSld>
  <p:clrMapOvr>
    <a:masterClrMapping/>
  </p:clrMapOvr>
</p:sld>
</file>

<file path=ppt/theme/theme1.xml><?xml version="1.0" encoding="utf-8"?>
<a:theme xmlns:a="http://schemas.openxmlformats.org/drawingml/2006/main" name="MatrixVTI">
  <a:themeElements>
    <a:clrScheme name="AnalogousFromLightSeed_2SEEDS">
      <a:dk1>
        <a:srgbClr val="000000"/>
      </a:dk1>
      <a:lt1>
        <a:srgbClr val="FFFFFF"/>
      </a:lt1>
      <a:dk2>
        <a:srgbClr val="413024"/>
      </a:dk2>
      <a:lt2>
        <a:srgbClr val="E2E6E8"/>
      </a:lt2>
      <a:accent1>
        <a:srgbClr val="D59164"/>
      </a:accent1>
      <a:accent2>
        <a:srgbClr val="DC8081"/>
      </a:accent2>
      <a:accent3>
        <a:srgbClr val="AFA266"/>
      </a:accent3>
      <a:accent4>
        <a:srgbClr val="52AFAF"/>
      </a:accent4>
      <a:accent5>
        <a:srgbClr val="69A8D6"/>
      </a:accent5>
      <a:accent6>
        <a:srgbClr val="6476D5"/>
      </a:accent6>
      <a:hlink>
        <a:srgbClr val="5986A5"/>
      </a:hlink>
      <a:folHlink>
        <a:srgbClr val="7F7F7F"/>
      </a:folHlink>
    </a:clrScheme>
    <a:fontScheme name="Custom 4">
      <a:majorFont>
        <a:latin typeface="Bahnschrif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rixVTI" id="{A2576CCC-A559-4FD4-A542-772649F65A84}" vid="{5CBC41A9-80A0-44C6-90CD-6D86303435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1588</TotalTime>
  <Words>1250</Words>
  <Application>Microsoft Office PowerPoint</Application>
  <PresentationFormat>Widescreen</PresentationFormat>
  <Paragraphs>80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Aptos</vt:lpstr>
      <vt:lpstr>Arial</vt:lpstr>
      <vt:lpstr>Avenir Next LT Pro</vt:lpstr>
      <vt:lpstr>Bahnschrift</vt:lpstr>
      <vt:lpstr>Cabinet Grotesk</vt:lpstr>
      <vt:lpstr>NexusSansWebPro</vt:lpstr>
      <vt:lpstr>source-serif-pro</vt:lpstr>
      <vt:lpstr>Wingdings</vt:lpstr>
      <vt:lpstr>MatrixVTI</vt:lpstr>
      <vt:lpstr>Human Factors: Eliciting emotional reactions within data visualizations</vt:lpstr>
      <vt:lpstr>Do we really look at the numbers?</vt:lpstr>
      <vt:lpstr>Study: Garretón et al. (2024)</vt:lpstr>
      <vt:lpstr>Technique #1: Anthropographics</vt:lpstr>
      <vt:lpstr>PowerPoint Presentation</vt:lpstr>
      <vt:lpstr>PowerPoint Presentation</vt:lpstr>
      <vt:lpstr>Study: Boy et al. (2017)</vt:lpstr>
      <vt:lpstr>Technique #2: Use of Colour</vt:lpstr>
      <vt:lpstr>PowerPoint Presentation</vt:lpstr>
      <vt:lpstr>PowerPoint Presentation</vt:lpstr>
      <vt:lpstr>PowerPoint Presentation</vt:lpstr>
      <vt:lpstr>Technique #3: Interactivity</vt:lpstr>
      <vt:lpstr>Study: Lan et al. (2022)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Nisha Vashi</dc:creator>
  <cp:lastModifiedBy>Nisha Vashi</cp:lastModifiedBy>
  <cp:revision>6</cp:revision>
  <dcterms:created xsi:type="dcterms:W3CDTF">2025-02-05T02:23:14Z</dcterms:created>
  <dcterms:modified xsi:type="dcterms:W3CDTF">2025-02-06T15:24:35Z</dcterms:modified>
</cp:coreProperties>
</file>