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1"/>
  </p:notesMasterIdLst>
  <p:sldIdLst>
    <p:sldId id="256" r:id="rId2"/>
    <p:sldId id="268" r:id="rId3"/>
    <p:sldId id="267" r:id="rId4"/>
    <p:sldId id="269" r:id="rId5"/>
    <p:sldId id="27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76F"/>
    <a:srgbClr val="63A537"/>
    <a:srgbClr val="99CB38"/>
    <a:srgbClr val="44C1A3"/>
    <a:srgbClr val="4EB3CF"/>
    <a:srgbClr val="51C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B694E-C12E-4A83-9CC6-E8FA3D1BAA0A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8942-6E34-4D3C-8B73-BD70B20988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82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6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19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0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3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9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3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92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1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49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72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C37B-2D45-4E79-A415-948D767A6011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1897-4856-46F8-B52E-930896A68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6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E08B4B4-B5F2-3C5C-4A15-5E182211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26" y="0"/>
            <a:ext cx="48440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F21C7-93BC-8CDB-27AE-A6D8DB32A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41" y="1170455"/>
            <a:ext cx="5276577" cy="23876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noProof="0" dirty="0">
                <a:latin typeface="Arial Rounded MT Bold" panose="020F0704030504030204" pitchFamily="34" charset="0"/>
              </a:rPr>
              <a:t>From Thematic Maps to Brain Maps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25D58-9735-782B-079C-57318EFB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909" y="3937515"/>
            <a:ext cx="4414684" cy="1655762"/>
          </a:xfrm>
          <a:noFill/>
          <a:ln>
            <a:noFill/>
          </a:ln>
        </p:spPr>
        <p:txBody>
          <a:bodyPr/>
          <a:lstStyle/>
          <a:p>
            <a:r>
              <a:rPr lang="en-CA" noProof="0" dirty="0">
                <a:latin typeface="Arial Rounded MT Bold" panose="020F0704030504030204" pitchFamily="34" charset="0"/>
              </a:rPr>
              <a:t>Camille Proszanski</a:t>
            </a:r>
          </a:p>
        </p:txBody>
      </p:sp>
      <p:sp>
        <p:nvSpPr>
          <p:cNvPr id="17" name="Graphic 15" descr="Brain">
            <a:extLst>
              <a:ext uri="{FF2B5EF4-FFF2-40B4-BE49-F238E27FC236}">
                <a16:creationId xmlns:a16="http://schemas.microsoft.com/office/drawing/2014/main" id="{B1800EB1-1166-4440-F0C5-00109670717B}"/>
              </a:ext>
            </a:extLst>
          </p:cNvPr>
          <p:cNvSpPr/>
          <p:nvPr/>
        </p:nvSpPr>
        <p:spPr>
          <a:xfrm>
            <a:off x="5715703" y="3103976"/>
            <a:ext cx="761725" cy="648873"/>
          </a:xfrm>
          <a:custGeom>
            <a:avLst/>
            <a:gdLst>
              <a:gd name="connsiteX0" fmla="*/ 742246 w 761725"/>
              <a:gd name="connsiteY0" fmla="*/ 392651 h 648873"/>
              <a:gd name="connsiteX1" fmla="*/ 737484 w 761725"/>
              <a:gd name="connsiteY1" fmla="*/ 260253 h 648873"/>
              <a:gd name="connsiteX2" fmla="*/ 743199 w 761725"/>
              <a:gd name="connsiteY2" fmla="*/ 225963 h 648873"/>
              <a:gd name="connsiteX3" fmla="*/ 651759 w 761725"/>
              <a:gd name="connsiteY3" fmla="*/ 115473 h 648873"/>
              <a:gd name="connsiteX4" fmla="*/ 543174 w 761725"/>
              <a:gd name="connsiteY4" fmla="*/ 38321 h 648873"/>
              <a:gd name="connsiteX5" fmla="*/ 516504 w 761725"/>
              <a:gd name="connsiteY5" fmla="*/ 41178 h 648873"/>
              <a:gd name="connsiteX6" fmla="*/ 436494 w 761725"/>
              <a:gd name="connsiteY6" fmla="*/ 221 h 648873"/>
              <a:gd name="connsiteX7" fmla="*/ 351721 w 761725"/>
              <a:gd name="connsiteY7" fmla="*/ 29748 h 648873"/>
              <a:gd name="connsiteX8" fmla="*/ 251709 w 761725"/>
              <a:gd name="connsiteY8" fmla="*/ 14508 h 648873"/>
              <a:gd name="connsiteX9" fmla="*/ 178366 w 761725"/>
              <a:gd name="connsiteY9" fmla="*/ 84993 h 648873"/>
              <a:gd name="connsiteX10" fmla="*/ 171699 w 761725"/>
              <a:gd name="connsiteY10" fmla="*/ 84993 h 648873"/>
              <a:gd name="connsiteX11" fmla="*/ 57399 w 761725"/>
              <a:gd name="connsiteY11" fmla="*/ 197388 h 648873"/>
              <a:gd name="connsiteX12" fmla="*/ 57399 w 761725"/>
              <a:gd name="connsiteY12" fmla="*/ 203103 h 648873"/>
              <a:gd name="connsiteX13" fmla="*/ 249 w 761725"/>
              <a:gd name="connsiteY13" fmla="*/ 308831 h 648873"/>
              <a:gd name="connsiteX14" fmla="*/ 118359 w 761725"/>
              <a:gd name="connsiteY14" fmla="*/ 413606 h 648873"/>
              <a:gd name="connsiteX15" fmla="*/ 265996 w 761725"/>
              <a:gd name="connsiteY15" fmla="*/ 413606 h 648873"/>
              <a:gd name="connsiteX16" fmla="*/ 381249 w 761725"/>
              <a:gd name="connsiteY16" fmla="*/ 526953 h 648873"/>
              <a:gd name="connsiteX17" fmla="*/ 381249 w 761725"/>
              <a:gd name="connsiteY17" fmla="*/ 648873 h 648873"/>
              <a:gd name="connsiteX18" fmla="*/ 456496 w 761725"/>
              <a:gd name="connsiteY18" fmla="*/ 648873 h 648873"/>
              <a:gd name="connsiteX19" fmla="*/ 456496 w 761725"/>
              <a:gd name="connsiteY19" fmla="*/ 563148 h 648873"/>
              <a:gd name="connsiteX20" fmla="*/ 456496 w 761725"/>
              <a:gd name="connsiteY20" fmla="*/ 550766 h 648873"/>
              <a:gd name="connsiteX21" fmla="*/ 480309 w 761725"/>
              <a:gd name="connsiteY21" fmla="*/ 442181 h 648873"/>
              <a:gd name="connsiteX22" fmla="*/ 530791 w 761725"/>
              <a:gd name="connsiteY22" fmla="*/ 399318 h 648873"/>
              <a:gd name="connsiteX23" fmla="*/ 567939 w 761725"/>
              <a:gd name="connsiteY23" fmla="*/ 367886 h 648873"/>
              <a:gd name="connsiteX24" fmla="*/ 580321 w 761725"/>
              <a:gd name="connsiteY24" fmla="*/ 345026 h 648873"/>
              <a:gd name="connsiteX25" fmla="*/ 518409 w 761725"/>
              <a:gd name="connsiteY25" fmla="*/ 337406 h 648873"/>
              <a:gd name="connsiteX26" fmla="*/ 496501 w 761725"/>
              <a:gd name="connsiteY26" fmla="*/ 321213 h 648873"/>
              <a:gd name="connsiteX27" fmla="*/ 512694 w 761725"/>
              <a:gd name="connsiteY27" fmla="*/ 299306 h 648873"/>
              <a:gd name="connsiteX28" fmla="*/ 588894 w 761725"/>
              <a:gd name="connsiteY28" fmla="*/ 307878 h 648873"/>
              <a:gd name="connsiteX29" fmla="*/ 589846 w 761725"/>
              <a:gd name="connsiteY29" fmla="*/ 300258 h 648873"/>
              <a:gd name="connsiteX30" fmla="*/ 584131 w 761725"/>
              <a:gd name="connsiteY30" fmla="*/ 255491 h 648873"/>
              <a:gd name="connsiteX31" fmla="*/ 506026 w 761725"/>
              <a:gd name="connsiteY31" fmla="*/ 193578 h 648873"/>
              <a:gd name="connsiteX32" fmla="*/ 486976 w 761725"/>
              <a:gd name="connsiteY32" fmla="*/ 187863 h 648873"/>
              <a:gd name="connsiteX33" fmla="*/ 481261 w 761725"/>
              <a:gd name="connsiteY33" fmla="*/ 185958 h 648873"/>
              <a:gd name="connsiteX34" fmla="*/ 480309 w 761725"/>
              <a:gd name="connsiteY34" fmla="*/ 185958 h 648873"/>
              <a:gd name="connsiteX35" fmla="*/ 458401 w 761725"/>
              <a:gd name="connsiteY35" fmla="*/ 191673 h 648873"/>
              <a:gd name="connsiteX36" fmla="*/ 449829 w 761725"/>
              <a:gd name="connsiteY36" fmla="*/ 193578 h 648873"/>
              <a:gd name="connsiteX37" fmla="*/ 440304 w 761725"/>
              <a:gd name="connsiteY37" fmla="*/ 195483 h 648873"/>
              <a:gd name="connsiteX38" fmla="*/ 417444 w 761725"/>
              <a:gd name="connsiteY38" fmla="*/ 265016 h 648873"/>
              <a:gd name="connsiteX39" fmla="*/ 450781 w 761725"/>
              <a:gd name="connsiteY39" fmla="*/ 329786 h 648873"/>
              <a:gd name="connsiteX40" fmla="*/ 452686 w 761725"/>
              <a:gd name="connsiteY40" fmla="*/ 356456 h 648873"/>
              <a:gd name="connsiteX41" fmla="*/ 427921 w 761725"/>
              <a:gd name="connsiteY41" fmla="*/ 358361 h 648873"/>
              <a:gd name="connsiteX42" fmla="*/ 399346 w 761725"/>
              <a:gd name="connsiteY42" fmla="*/ 323118 h 648873"/>
              <a:gd name="connsiteX43" fmla="*/ 397441 w 761725"/>
              <a:gd name="connsiteY43" fmla="*/ 323118 h 648873"/>
              <a:gd name="connsiteX44" fmla="*/ 315526 w 761725"/>
              <a:gd name="connsiteY44" fmla="*/ 297401 h 648873"/>
              <a:gd name="connsiteX45" fmla="*/ 310764 w 761725"/>
              <a:gd name="connsiteY45" fmla="*/ 271683 h 648873"/>
              <a:gd name="connsiteX46" fmla="*/ 336481 w 761725"/>
              <a:gd name="connsiteY46" fmla="*/ 265968 h 648873"/>
              <a:gd name="connsiteX47" fmla="*/ 384106 w 761725"/>
              <a:gd name="connsiteY47" fmla="*/ 282161 h 648873"/>
              <a:gd name="connsiteX48" fmla="*/ 380296 w 761725"/>
              <a:gd name="connsiteY48" fmla="*/ 266921 h 648873"/>
              <a:gd name="connsiteX49" fmla="*/ 390774 w 761725"/>
              <a:gd name="connsiteY49" fmla="*/ 205008 h 648873"/>
              <a:gd name="connsiteX50" fmla="*/ 351721 w 761725"/>
              <a:gd name="connsiteY50" fmla="*/ 207866 h 648873"/>
              <a:gd name="connsiteX51" fmla="*/ 317431 w 761725"/>
              <a:gd name="connsiteY51" fmla="*/ 205008 h 648873"/>
              <a:gd name="connsiteX52" fmla="*/ 234564 w 761725"/>
              <a:gd name="connsiteY52" fmla="*/ 257396 h 648873"/>
              <a:gd name="connsiteX53" fmla="*/ 151696 w 761725"/>
              <a:gd name="connsiteY53" fmla="*/ 353598 h 648873"/>
              <a:gd name="connsiteX54" fmla="*/ 132646 w 761725"/>
              <a:gd name="connsiteY54" fmla="*/ 372648 h 648873"/>
              <a:gd name="connsiteX55" fmla="*/ 113596 w 761725"/>
              <a:gd name="connsiteY55" fmla="*/ 353598 h 648873"/>
              <a:gd name="connsiteX56" fmla="*/ 158364 w 761725"/>
              <a:gd name="connsiteY56" fmla="*/ 261206 h 648873"/>
              <a:gd name="connsiteX57" fmla="*/ 99309 w 761725"/>
              <a:gd name="connsiteY57" fmla="*/ 231678 h 648873"/>
              <a:gd name="connsiteX58" fmla="*/ 102166 w 761725"/>
              <a:gd name="connsiteY58" fmla="*/ 205008 h 648873"/>
              <a:gd name="connsiteX59" fmla="*/ 128836 w 761725"/>
              <a:gd name="connsiteY59" fmla="*/ 206913 h 648873"/>
              <a:gd name="connsiteX60" fmla="*/ 189796 w 761725"/>
              <a:gd name="connsiteY60" fmla="*/ 224058 h 648873"/>
              <a:gd name="connsiteX61" fmla="*/ 276474 w 761725"/>
              <a:gd name="connsiteY61" fmla="*/ 191673 h 648873"/>
              <a:gd name="connsiteX62" fmla="*/ 211704 w 761725"/>
              <a:gd name="connsiteY62" fmla="*/ 132618 h 648873"/>
              <a:gd name="connsiteX63" fmla="*/ 218371 w 761725"/>
              <a:gd name="connsiteY63" fmla="*/ 106901 h 648873"/>
              <a:gd name="connsiteX64" fmla="*/ 244089 w 761725"/>
              <a:gd name="connsiteY64" fmla="*/ 113568 h 648873"/>
              <a:gd name="connsiteX65" fmla="*/ 426969 w 761725"/>
              <a:gd name="connsiteY65" fmla="*/ 157383 h 648873"/>
              <a:gd name="connsiteX66" fmla="*/ 398394 w 761725"/>
              <a:gd name="connsiteY66" fmla="*/ 84041 h 648873"/>
              <a:gd name="connsiteX67" fmla="*/ 418396 w 761725"/>
              <a:gd name="connsiteY67" fmla="*/ 65943 h 648873"/>
              <a:gd name="connsiteX68" fmla="*/ 436494 w 761725"/>
              <a:gd name="connsiteY68" fmla="*/ 85946 h 648873"/>
              <a:gd name="connsiteX69" fmla="*/ 496501 w 761725"/>
              <a:gd name="connsiteY69" fmla="*/ 148811 h 648873"/>
              <a:gd name="connsiteX70" fmla="*/ 513646 w 761725"/>
              <a:gd name="connsiteY70" fmla="*/ 153573 h 648873"/>
              <a:gd name="connsiteX71" fmla="*/ 570796 w 761725"/>
              <a:gd name="connsiteY71" fmla="*/ 104996 h 648873"/>
              <a:gd name="connsiteX72" fmla="*/ 594609 w 761725"/>
              <a:gd name="connsiteY72" fmla="*/ 119283 h 648873"/>
              <a:gd name="connsiteX73" fmla="*/ 580321 w 761725"/>
              <a:gd name="connsiteY73" fmla="*/ 143096 h 648873"/>
              <a:gd name="connsiteX74" fmla="*/ 549842 w 761725"/>
              <a:gd name="connsiteY74" fmla="*/ 167861 h 648873"/>
              <a:gd name="connsiteX75" fmla="*/ 549842 w 761725"/>
              <a:gd name="connsiteY75" fmla="*/ 169766 h 648873"/>
              <a:gd name="connsiteX76" fmla="*/ 618421 w 761725"/>
              <a:gd name="connsiteY76" fmla="*/ 240251 h 648873"/>
              <a:gd name="connsiteX77" fmla="*/ 624136 w 761725"/>
              <a:gd name="connsiteY77" fmla="*/ 263111 h 648873"/>
              <a:gd name="connsiteX78" fmla="*/ 632709 w 761725"/>
              <a:gd name="connsiteY78" fmla="*/ 251681 h 648873"/>
              <a:gd name="connsiteX79" fmla="*/ 646044 w 761725"/>
              <a:gd name="connsiteY79" fmla="*/ 206913 h 648873"/>
              <a:gd name="connsiteX80" fmla="*/ 658426 w 761725"/>
              <a:gd name="connsiteY80" fmla="*/ 191673 h 648873"/>
              <a:gd name="connsiteX81" fmla="*/ 677476 w 761725"/>
              <a:gd name="connsiteY81" fmla="*/ 195483 h 648873"/>
              <a:gd name="connsiteX82" fmla="*/ 683192 w 761725"/>
              <a:gd name="connsiteY82" fmla="*/ 214533 h 648873"/>
              <a:gd name="connsiteX83" fmla="*/ 665094 w 761725"/>
              <a:gd name="connsiteY83" fmla="*/ 269778 h 648873"/>
              <a:gd name="connsiteX84" fmla="*/ 624136 w 761725"/>
              <a:gd name="connsiteY84" fmla="*/ 308831 h 648873"/>
              <a:gd name="connsiteX85" fmla="*/ 603181 w 761725"/>
              <a:gd name="connsiteY85" fmla="*/ 377411 h 648873"/>
              <a:gd name="connsiteX86" fmla="*/ 645092 w 761725"/>
              <a:gd name="connsiteY86" fmla="*/ 413606 h 648873"/>
              <a:gd name="connsiteX87" fmla="*/ 654617 w 761725"/>
              <a:gd name="connsiteY87" fmla="*/ 430751 h 648873"/>
              <a:gd name="connsiteX88" fmla="*/ 644139 w 761725"/>
              <a:gd name="connsiteY88" fmla="*/ 446943 h 648873"/>
              <a:gd name="connsiteX89" fmla="*/ 625089 w 761725"/>
              <a:gd name="connsiteY89" fmla="*/ 445991 h 648873"/>
              <a:gd name="connsiteX90" fmla="*/ 580321 w 761725"/>
              <a:gd name="connsiteY90" fmla="*/ 407891 h 648873"/>
              <a:gd name="connsiteX91" fmla="*/ 550794 w 761725"/>
              <a:gd name="connsiteY91" fmla="*/ 429798 h 648873"/>
              <a:gd name="connsiteX92" fmla="*/ 507931 w 761725"/>
              <a:gd name="connsiteY92" fmla="*/ 465993 h 648873"/>
              <a:gd name="connsiteX93" fmla="*/ 493644 w 761725"/>
              <a:gd name="connsiteY93" fmla="*/ 549813 h 648873"/>
              <a:gd name="connsiteX94" fmla="*/ 493644 w 761725"/>
              <a:gd name="connsiteY94" fmla="*/ 563148 h 648873"/>
              <a:gd name="connsiteX95" fmla="*/ 493644 w 761725"/>
              <a:gd name="connsiteY95" fmla="*/ 648873 h 648873"/>
              <a:gd name="connsiteX96" fmla="*/ 569844 w 761725"/>
              <a:gd name="connsiteY96" fmla="*/ 648873 h 648873"/>
              <a:gd name="connsiteX97" fmla="*/ 636519 w 761725"/>
              <a:gd name="connsiteY97" fmla="*/ 516476 h 648873"/>
              <a:gd name="connsiteX98" fmla="*/ 741294 w 761725"/>
              <a:gd name="connsiteY98" fmla="*/ 405033 h 648873"/>
              <a:gd name="connsiteX99" fmla="*/ 742246 w 761725"/>
              <a:gd name="connsiteY99" fmla="*/ 392651 h 648873"/>
              <a:gd name="connsiteX100" fmla="*/ 742246 w 761725"/>
              <a:gd name="connsiteY100" fmla="*/ 392651 h 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61725" h="648873">
                <a:moveTo>
                  <a:pt x="742246" y="392651"/>
                </a:moveTo>
                <a:cubicBezTo>
                  <a:pt x="769869" y="352646"/>
                  <a:pt x="767964" y="298353"/>
                  <a:pt x="737484" y="260253"/>
                </a:cubicBezTo>
                <a:cubicBezTo>
                  <a:pt x="741294" y="248823"/>
                  <a:pt x="743199" y="237393"/>
                  <a:pt x="743199" y="225963"/>
                </a:cubicBezTo>
                <a:cubicBezTo>
                  <a:pt x="743199" y="171671"/>
                  <a:pt x="704146" y="125951"/>
                  <a:pt x="651759" y="115473"/>
                </a:cubicBezTo>
                <a:cubicBezTo>
                  <a:pt x="635567" y="68801"/>
                  <a:pt x="592704" y="38321"/>
                  <a:pt x="543174" y="38321"/>
                </a:cubicBezTo>
                <a:cubicBezTo>
                  <a:pt x="534601" y="38321"/>
                  <a:pt x="525076" y="39273"/>
                  <a:pt x="516504" y="41178"/>
                </a:cubicBezTo>
                <a:cubicBezTo>
                  <a:pt x="496501" y="17366"/>
                  <a:pt x="466974" y="3078"/>
                  <a:pt x="436494" y="221"/>
                </a:cubicBezTo>
                <a:cubicBezTo>
                  <a:pt x="405061" y="-1684"/>
                  <a:pt x="374581" y="8793"/>
                  <a:pt x="351721" y="29748"/>
                </a:cubicBezTo>
                <a:cubicBezTo>
                  <a:pt x="322194" y="9746"/>
                  <a:pt x="285046" y="4031"/>
                  <a:pt x="251709" y="14508"/>
                </a:cubicBezTo>
                <a:cubicBezTo>
                  <a:pt x="217419" y="24986"/>
                  <a:pt x="190749" y="50703"/>
                  <a:pt x="178366" y="84993"/>
                </a:cubicBezTo>
                <a:cubicBezTo>
                  <a:pt x="176461" y="84993"/>
                  <a:pt x="173604" y="84993"/>
                  <a:pt x="171699" y="84993"/>
                </a:cubicBezTo>
                <a:cubicBezTo>
                  <a:pt x="108834" y="84993"/>
                  <a:pt x="58351" y="134523"/>
                  <a:pt x="57399" y="197388"/>
                </a:cubicBezTo>
                <a:cubicBezTo>
                  <a:pt x="57399" y="199293"/>
                  <a:pt x="57399" y="201198"/>
                  <a:pt x="57399" y="203103"/>
                </a:cubicBezTo>
                <a:cubicBezTo>
                  <a:pt x="19299" y="224058"/>
                  <a:pt x="-2609" y="265016"/>
                  <a:pt x="249" y="308831"/>
                </a:cubicBezTo>
                <a:cubicBezTo>
                  <a:pt x="4059" y="368838"/>
                  <a:pt x="57399" y="413606"/>
                  <a:pt x="118359" y="413606"/>
                </a:cubicBezTo>
                <a:lnTo>
                  <a:pt x="265996" y="413606"/>
                </a:lnTo>
                <a:cubicBezTo>
                  <a:pt x="328861" y="413606"/>
                  <a:pt x="380296" y="464088"/>
                  <a:pt x="381249" y="526953"/>
                </a:cubicBezTo>
                <a:lnTo>
                  <a:pt x="381249" y="648873"/>
                </a:lnTo>
                <a:lnTo>
                  <a:pt x="456496" y="648873"/>
                </a:lnTo>
                <a:lnTo>
                  <a:pt x="456496" y="563148"/>
                </a:lnTo>
                <a:cubicBezTo>
                  <a:pt x="456496" y="559338"/>
                  <a:pt x="456496" y="554576"/>
                  <a:pt x="456496" y="550766"/>
                </a:cubicBezTo>
                <a:cubicBezTo>
                  <a:pt x="456496" y="515523"/>
                  <a:pt x="455544" y="470756"/>
                  <a:pt x="480309" y="442181"/>
                </a:cubicBezTo>
                <a:cubicBezTo>
                  <a:pt x="495549" y="425988"/>
                  <a:pt x="512694" y="411701"/>
                  <a:pt x="530791" y="399318"/>
                </a:cubicBezTo>
                <a:cubicBezTo>
                  <a:pt x="545079" y="390746"/>
                  <a:pt x="557461" y="380268"/>
                  <a:pt x="567939" y="367886"/>
                </a:cubicBezTo>
                <a:cubicBezTo>
                  <a:pt x="572701" y="360266"/>
                  <a:pt x="577464" y="352646"/>
                  <a:pt x="580321" y="345026"/>
                </a:cubicBezTo>
                <a:cubicBezTo>
                  <a:pt x="560319" y="337406"/>
                  <a:pt x="539364" y="334548"/>
                  <a:pt x="518409" y="337406"/>
                </a:cubicBezTo>
                <a:cubicBezTo>
                  <a:pt x="507931" y="338358"/>
                  <a:pt x="498406" y="331691"/>
                  <a:pt x="496501" y="321213"/>
                </a:cubicBezTo>
                <a:cubicBezTo>
                  <a:pt x="495549" y="310736"/>
                  <a:pt x="502216" y="301211"/>
                  <a:pt x="512694" y="299306"/>
                </a:cubicBezTo>
                <a:cubicBezTo>
                  <a:pt x="538411" y="295496"/>
                  <a:pt x="564129" y="298353"/>
                  <a:pt x="588894" y="307878"/>
                </a:cubicBezTo>
                <a:cubicBezTo>
                  <a:pt x="588894" y="305021"/>
                  <a:pt x="588894" y="303116"/>
                  <a:pt x="589846" y="300258"/>
                </a:cubicBezTo>
                <a:cubicBezTo>
                  <a:pt x="590799" y="285018"/>
                  <a:pt x="588894" y="269778"/>
                  <a:pt x="584131" y="255491"/>
                </a:cubicBezTo>
                <a:cubicBezTo>
                  <a:pt x="570796" y="221201"/>
                  <a:pt x="537459" y="205961"/>
                  <a:pt x="506026" y="193578"/>
                </a:cubicBezTo>
                <a:cubicBezTo>
                  <a:pt x="500311" y="191673"/>
                  <a:pt x="494596" y="189768"/>
                  <a:pt x="486976" y="187863"/>
                </a:cubicBezTo>
                <a:lnTo>
                  <a:pt x="481261" y="185958"/>
                </a:lnTo>
                <a:lnTo>
                  <a:pt x="480309" y="185958"/>
                </a:lnTo>
                <a:cubicBezTo>
                  <a:pt x="472689" y="186911"/>
                  <a:pt x="466021" y="188816"/>
                  <a:pt x="458401" y="191673"/>
                </a:cubicBezTo>
                <a:lnTo>
                  <a:pt x="449829" y="193578"/>
                </a:lnTo>
                <a:lnTo>
                  <a:pt x="440304" y="195483"/>
                </a:lnTo>
                <a:cubicBezTo>
                  <a:pt x="424111" y="214533"/>
                  <a:pt x="415539" y="239298"/>
                  <a:pt x="417444" y="265016"/>
                </a:cubicBezTo>
                <a:cubicBezTo>
                  <a:pt x="419349" y="290733"/>
                  <a:pt x="431731" y="313593"/>
                  <a:pt x="450781" y="329786"/>
                </a:cubicBezTo>
                <a:cubicBezTo>
                  <a:pt x="458401" y="336453"/>
                  <a:pt x="458401" y="347883"/>
                  <a:pt x="452686" y="356456"/>
                </a:cubicBezTo>
                <a:cubicBezTo>
                  <a:pt x="446971" y="363123"/>
                  <a:pt x="435541" y="364076"/>
                  <a:pt x="427921" y="358361"/>
                </a:cubicBezTo>
                <a:cubicBezTo>
                  <a:pt x="416491" y="348836"/>
                  <a:pt x="406966" y="336453"/>
                  <a:pt x="399346" y="323118"/>
                </a:cubicBezTo>
                <a:lnTo>
                  <a:pt x="397441" y="323118"/>
                </a:lnTo>
                <a:cubicBezTo>
                  <a:pt x="370771" y="318356"/>
                  <a:pt x="340291" y="313593"/>
                  <a:pt x="315526" y="297401"/>
                </a:cubicBezTo>
                <a:cubicBezTo>
                  <a:pt x="306954" y="291686"/>
                  <a:pt x="305049" y="280256"/>
                  <a:pt x="310764" y="271683"/>
                </a:cubicBezTo>
                <a:cubicBezTo>
                  <a:pt x="316479" y="263111"/>
                  <a:pt x="327909" y="260253"/>
                  <a:pt x="336481" y="265968"/>
                </a:cubicBezTo>
                <a:cubicBezTo>
                  <a:pt x="350769" y="274541"/>
                  <a:pt x="366961" y="280256"/>
                  <a:pt x="384106" y="282161"/>
                </a:cubicBezTo>
                <a:cubicBezTo>
                  <a:pt x="382201" y="277398"/>
                  <a:pt x="381249" y="272636"/>
                  <a:pt x="380296" y="266921"/>
                </a:cubicBezTo>
                <a:cubicBezTo>
                  <a:pt x="378391" y="245966"/>
                  <a:pt x="382201" y="224058"/>
                  <a:pt x="390774" y="205008"/>
                </a:cubicBezTo>
                <a:cubicBezTo>
                  <a:pt x="377439" y="206913"/>
                  <a:pt x="365056" y="207866"/>
                  <a:pt x="351721" y="207866"/>
                </a:cubicBezTo>
                <a:cubicBezTo>
                  <a:pt x="340291" y="207866"/>
                  <a:pt x="328861" y="206913"/>
                  <a:pt x="317431" y="205008"/>
                </a:cubicBezTo>
                <a:cubicBezTo>
                  <a:pt x="296476" y="230726"/>
                  <a:pt x="266949" y="249776"/>
                  <a:pt x="234564" y="257396"/>
                </a:cubicBezTo>
                <a:cubicBezTo>
                  <a:pt x="191701" y="279303"/>
                  <a:pt x="151696" y="306926"/>
                  <a:pt x="151696" y="353598"/>
                </a:cubicBezTo>
                <a:cubicBezTo>
                  <a:pt x="151696" y="364076"/>
                  <a:pt x="143124" y="372648"/>
                  <a:pt x="132646" y="372648"/>
                </a:cubicBezTo>
                <a:cubicBezTo>
                  <a:pt x="122169" y="372648"/>
                  <a:pt x="113596" y="364076"/>
                  <a:pt x="113596" y="353598"/>
                </a:cubicBezTo>
                <a:cubicBezTo>
                  <a:pt x="114549" y="317403"/>
                  <a:pt x="130741" y="284066"/>
                  <a:pt x="158364" y="261206"/>
                </a:cubicBezTo>
                <a:cubicBezTo>
                  <a:pt x="135504" y="258348"/>
                  <a:pt x="114549" y="248823"/>
                  <a:pt x="99309" y="231678"/>
                </a:cubicBezTo>
                <a:cubicBezTo>
                  <a:pt x="92641" y="223106"/>
                  <a:pt x="94546" y="211676"/>
                  <a:pt x="102166" y="205008"/>
                </a:cubicBezTo>
                <a:cubicBezTo>
                  <a:pt x="109786" y="198341"/>
                  <a:pt x="122169" y="199293"/>
                  <a:pt x="128836" y="206913"/>
                </a:cubicBezTo>
                <a:cubicBezTo>
                  <a:pt x="136456" y="216438"/>
                  <a:pt x="158364" y="225011"/>
                  <a:pt x="189796" y="224058"/>
                </a:cubicBezTo>
                <a:cubicBezTo>
                  <a:pt x="221229" y="224058"/>
                  <a:pt x="252661" y="212628"/>
                  <a:pt x="276474" y="191673"/>
                </a:cubicBezTo>
                <a:cubicBezTo>
                  <a:pt x="248851" y="180243"/>
                  <a:pt x="225991" y="159288"/>
                  <a:pt x="211704" y="132618"/>
                </a:cubicBezTo>
                <a:cubicBezTo>
                  <a:pt x="205989" y="123093"/>
                  <a:pt x="209799" y="111663"/>
                  <a:pt x="218371" y="106901"/>
                </a:cubicBezTo>
                <a:cubicBezTo>
                  <a:pt x="227896" y="101186"/>
                  <a:pt x="239326" y="104996"/>
                  <a:pt x="244089" y="113568"/>
                </a:cubicBezTo>
                <a:cubicBezTo>
                  <a:pt x="272664" y="165003"/>
                  <a:pt x="332671" y="179291"/>
                  <a:pt x="426969" y="157383"/>
                </a:cubicBezTo>
                <a:cubicBezTo>
                  <a:pt x="409824" y="143096"/>
                  <a:pt x="397441" y="120236"/>
                  <a:pt x="398394" y="84041"/>
                </a:cubicBezTo>
                <a:cubicBezTo>
                  <a:pt x="398394" y="73563"/>
                  <a:pt x="407919" y="64991"/>
                  <a:pt x="418396" y="65943"/>
                </a:cubicBezTo>
                <a:cubicBezTo>
                  <a:pt x="428874" y="65943"/>
                  <a:pt x="437446" y="75468"/>
                  <a:pt x="436494" y="85946"/>
                </a:cubicBezTo>
                <a:cubicBezTo>
                  <a:pt x="434589" y="128808"/>
                  <a:pt x="458401" y="137381"/>
                  <a:pt x="496501" y="148811"/>
                </a:cubicBezTo>
                <a:cubicBezTo>
                  <a:pt x="502216" y="150716"/>
                  <a:pt x="507931" y="151668"/>
                  <a:pt x="513646" y="153573"/>
                </a:cubicBezTo>
                <a:cubicBezTo>
                  <a:pt x="524124" y="129761"/>
                  <a:pt x="545079" y="111663"/>
                  <a:pt x="570796" y="104996"/>
                </a:cubicBezTo>
                <a:cubicBezTo>
                  <a:pt x="581274" y="102138"/>
                  <a:pt x="591751" y="108806"/>
                  <a:pt x="594609" y="119283"/>
                </a:cubicBezTo>
                <a:cubicBezTo>
                  <a:pt x="597467" y="129761"/>
                  <a:pt x="590799" y="140238"/>
                  <a:pt x="580321" y="143096"/>
                </a:cubicBezTo>
                <a:cubicBezTo>
                  <a:pt x="566986" y="146906"/>
                  <a:pt x="556509" y="155478"/>
                  <a:pt x="549842" y="167861"/>
                </a:cubicBezTo>
                <a:cubicBezTo>
                  <a:pt x="549842" y="168813"/>
                  <a:pt x="549842" y="168813"/>
                  <a:pt x="549842" y="169766"/>
                </a:cubicBezTo>
                <a:cubicBezTo>
                  <a:pt x="579369" y="184053"/>
                  <a:pt x="605086" y="205008"/>
                  <a:pt x="618421" y="240251"/>
                </a:cubicBezTo>
                <a:cubicBezTo>
                  <a:pt x="621279" y="247871"/>
                  <a:pt x="623184" y="255491"/>
                  <a:pt x="624136" y="263111"/>
                </a:cubicBezTo>
                <a:cubicBezTo>
                  <a:pt x="627946" y="260253"/>
                  <a:pt x="630804" y="256443"/>
                  <a:pt x="632709" y="251681"/>
                </a:cubicBezTo>
                <a:cubicBezTo>
                  <a:pt x="639376" y="237393"/>
                  <a:pt x="644139" y="223106"/>
                  <a:pt x="646044" y="206913"/>
                </a:cubicBezTo>
                <a:cubicBezTo>
                  <a:pt x="646996" y="200246"/>
                  <a:pt x="651759" y="194531"/>
                  <a:pt x="658426" y="191673"/>
                </a:cubicBezTo>
                <a:cubicBezTo>
                  <a:pt x="665094" y="188816"/>
                  <a:pt x="672714" y="190721"/>
                  <a:pt x="677476" y="195483"/>
                </a:cubicBezTo>
                <a:cubicBezTo>
                  <a:pt x="683192" y="200246"/>
                  <a:pt x="685096" y="206913"/>
                  <a:pt x="683192" y="214533"/>
                </a:cubicBezTo>
                <a:cubicBezTo>
                  <a:pt x="680334" y="233583"/>
                  <a:pt x="674619" y="252633"/>
                  <a:pt x="665094" y="269778"/>
                </a:cubicBezTo>
                <a:cubicBezTo>
                  <a:pt x="655569" y="285971"/>
                  <a:pt x="641281" y="299306"/>
                  <a:pt x="624136" y="308831"/>
                </a:cubicBezTo>
                <a:cubicBezTo>
                  <a:pt x="622231" y="332643"/>
                  <a:pt x="614611" y="356456"/>
                  <a:pt x="603181" y="377411"/>
                </a:cubicBezTo>
                <a:cubicBezTo>
                  <a:pt x="615564" y="391698"/>
                  <a:pt x="628899" y="404081"/>
                  <a:pt x="645092" y="413606"/>
                </a:cubicBezTo>
                <a:cubicBezTo>
                  <a:pt x="650806" y="417416"/>
                  <a:pt x="654617" y="424083"/>
                  <a:pt x="654617" y="430751"/>
                </a:cubicBezTo>
                <a:cubicBezTo>
                  <a:pt x="654617" y="437418"/>
                  <a:pt x="650806" y="444086"/>
                  <a:pt x="644139" y="446943"/>
                </a:cubicBezTo>
                <a:cubicBezTo>
                  <a:pt x="637471" y="449801"/>
                  <a:pt x="630804" y="449801"/>
                  <a:pt x="625089" y="445991"/>
                </a:cubicBezTo>
                <a:cubicBezTo>
                  <a:pt x="608896" y="435513"/>
                  <a:pt x="593656" y="422178"/>
                  <a:pt x="580321" y="407891"/>
                </a:cubicBezTo>
                <a:cubicBezTo>
                  <a:pt x="570796" y="415511"/>
                  <a:pt x="560319" y="423131"/>
                  <a:pt x="550794" y="429798"/>
                </a:cubicBezTo>
                <a:cubicBezTo>
                  <a:pt x="534601" y="440276"/>
                  <a:pt x="520314" y="451706"/>
                  <a:pt x="507931" y="465993"/>
                </a:cubicBezTo>
                <a:cubicBezTo>
                  <a:pt x="492691" y="484091"/>
                  <a:pt x="493644" y="519333"/>
                  <a:pt x="493644" y="549813"/>
                </a:cubicBezTo>
                <a:cubicBezTo>
                  <a:pt x="493644" y="554576"/>
                  <a:pt x="493644" y="558386"/>
                  <a:pt x="493644" y="563148"/>
                </a:cubicBezTo>
                <a:lnTo>
                  <a:pt x="493644" y="648873"/>
                </a:lnTo>
                <a:lnTo>
                  <a:pt x="569844" y="648873"/>
                </a:lnTo>
                <a:cubicBezTo>
                  <a:pt x="569844" y="525048"/>
                  <a:pt x="628899" y="518381"/>
                  <a:pt x="636519" y="516476"/>
                </a:cubicBezTo>
                <a:cubicBezTo>
                  <a:pt x="661284" y="509808"/>
                  <a:pt x="727006" y="475518"/>
                  <a:pt x="741294" y="405033"/>
                </a:cubicBezTo>
                <a:cubicBezTo>
                  <a:pt x="743199" y="401223"/>
                  <a:pt x="742246" y="396461"/>
                  <a:pt x="742246" y="392651"/>
                </a:cubicBezTo>
                <a:cubicBezTo>
                  <a:pt x="741294" y="392651"/>
                  <a:pt x="741294" y="392651"/>
                  <a:pt x="742246" y="392651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CA" noProof="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0B4746-58D0-893A-03E8-87B7C2D3D0AE}"/>
              </a:ext>
            </a:extLst>
          </p:cNvPr>
          <p:cNvSpPr txBox="1"/>
          <p:nvPr/>
        </p:nvSpPr>
        <p:spPr>
          <a:xfrm>
            <a:off x="9144001" y="6488668"/>
            <a:ext cx="336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(From Robinson, A.H., 1982)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27B7EAD-7F7B-678C-785F-2B617978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12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57A8-9890-7AC1-0B2C-C9568A52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04" y="194627"/>
            <a:ext cx="10515600" cy="1325563"/>
          </a:xfrm>
          <a:ln>
            <a:noFill/>
          </a:ln>
        </p:spPr>
        <p:txBody>
          <a:bodyPr/>
          <a:lstStyle/>
          <a:p>
            <a:pPr algn="ctr"/>
            <a:r>
              <a:rPr lang="en-CA" noProof="0" dirty="0">
                <a:latin typeface="Arial Rounded MT Bold" panose="020F0704030504030204" pitchFamily="34" charset="0"/>
              </a:rPr>
              <a:t>First Population Dot Map</a:t>
            </a:r>
            <a:r>
              <a:rPr lang="en-CA" noProof="0" dirty="0">
                <a:highlight>
                  <a:srgbClr val="37A76F"/>
                </a:highlight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AE8A-806C-F079-DB70-A44911A2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70" y="1655971"/>
            <a:ext cx="7315834" cy="4834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C861E-9E5C-313C-36DE-896A7486E317}"/>
              </a:ext>
            </a:extLst>
          </p:cNvPr>
          <p:cNvSpPr txBox="1"/>
          <p:nvPr/>
        </p:nvSpPr>
        <p:spPr>
          <a:xfrm>
            <a:off x="288500" y="2253082"/>
            <a:ext cx="39030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Created in 1830</a:t>
            </a:r>
            <a:r>
              <a:rPr lang="en-CA" sz="2800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by </a:t>
            </a:r>
          </a:p>
          <a:p>
            <a:r>
              <a:rPr lang="en-CA" sz="2800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Armand Joseph Frère de </a:t>
            </a:r>
            <a:r>
              <a:rPr lang="en-CA" sz="2800" b="0" i="0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Montizon</a:t>
            </a:r>
            <a:r>
              <a:rPr lang="en-CA" sz="2800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CA" sz="2800" b="0" i="0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CA" sz="2800" b="0" i="0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68BCDF-B7D9-5114-2717-9A5FCBE34EEA}"/>
              </a:ext>
            </a:extLst>
          </p:cNvPr>
          <p:cNvCxnSpPr>
            <a:cxnSpLocks/>
          </p:cNvCxnSpPr>
          <p:nvPr/>
        </p:nvCxnSpPr>
        <p:spPr>
          <a:xfrm flipV="1">
            <a:off x="3205113" y="4552384"/>
            <a:ext cx="4877325" cy="556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D2188B-90D1-D9F5-9242-0CA16F44FDA3}"/>
              </a:ext>
            </a:extLst>
          </p:cNvPr>
          <p:cNvSpPr txBox="1"/>
          <p:nvPr/>
        </p:nvSpPr>
        <p:spPr>
          <a:xfrm>
            <a:off x="1473014" y="4726208"/>
            <a:ext cx="223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Each dot represents 10,000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FF2AD-9106-37E0-6285-EA6D412993F9}"/>
              </a:ext>
            </a:extLst>
          </p:cNvPr>
          <p:cNvSpPr txBox="1"/>
          <p:nvPr/>
        </p:nvSpPr>
        <p:spPr>
          <a:xfrm>
            <a:off x="8927184" y="6478707"/>
            <a:ext cx="321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(From Robinson, A.H., 1982)</a:t>
            </a:r>
          </a:p>
        </p:txBody>
      </p:sp>
    </p:spTree>
    <p:extLst>
      <p:ext uri="{BB962C8B-B14F-4D97-AF65-F5344CB8AC3E}">
        <p14:creationId xmlns:p14="http://schemas.microsoft.com/office/powerpoint/2010/main" val="98237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3108-B68E-5B4D-1311-476E90DE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4" y="254402"/>
            <a:ext cx="10515600" cy="1325563"/>
          </a:xfrm>
        </p:spPr>
        <p:txBody>
          <a:bodyPr/>
          <a:lstStyle/>
          <a:p>
            <a:r>
              <a:rPr lang="en-CA" noProof="0" dirty="0">
                <a:latin typeface="Arial Rounded MT Bold" panose="020F0704030504030204" pitchFamily="34" charset="0"/>
              </a:rPr>
              <a:t>Shading Dot 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8CDD78-7047-6934-3C94-ECBB2076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35581" r="42438" b="11655"/>
          <a:stretch/>
        </p:blipFill>
        <p:spPr>
          <a:xfrm rot="5400000">
            <a:off x="5809825" y="475822"/>
            <a:ext cx="6857997" cy="5906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89D6D-AA7C-613A-6160-81939E41C5A2}"/>
              </a:ext>
            </a:extLst>
          </p:cNvPr>
          <p:cNvSpPr txBox="1"/>
          <p:nvPr/>
        </p:nvSpPr>
        <p:spPr>
          <a:xfrm>
            <a:off x="809920" y="2267503"/>
            <a:ext cx="491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Physikalischer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 Atlas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(1848) by </a:t>
            </a: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Heinrich Berghaus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B29683-B980-59B4-7DE8-9F0EC2DD0269}"/>
              </a:ext>
            </a:extLst>
          </p:cNvPr>
          <p:cNvSpPr/>
          <p:nvPr/>
        </p:nvSpPr>
        <p:spPr>
          <a:xfrm>
            <a:off x="8766929" y="3221610"/>
            <a:ext cx="1800519" cy="1325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33A995-5C5C-598D-9DD6-18F04C54C2B1}"/>
              </a:ext>
            </a:extLst>
          </p:cNvPr>
          <p:cNvSpPr/>
          <p:nvPr/>
        </p:nvSpPr>
        <p:spPr>
          <a:xfrm>
            <a:off x="8059918" y="4990558"/>
            <a:ext cx="1406165" cy="1325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5A6CA8-7CA8-74DF-2682-2EC9B4CDC2C2}"/>
              </a:ext>
            </a:extLst>
          </p:cNvPr>
          <p:cNvCxnSpPr>
            <a:stCxn id="6" idx="2"/>
          </p:cNvCxnSpPr>
          <p:nvPr/>
        </p:nvCxnSpPr>
        <p:spPr>
          <a:xfrm flipH="1">
            <a:off x="3862404" y="3884392"/>
            <a:ext cx="4904525" cy="781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443BD9-C201-D057-F706-453060DE8691}"/>
              </a:ext>
            </a:extLst>
          </p:cNvPr>
          <p:cNvCxnSpPr>
            <a:stCxn id="7" idx="2"/>
          </p:cNvCxnSpPr>
          <p:nvPr/>
        </p:nvCxnSpPr>
        <p:spPr>
          <a:xfrm flipH="1" flipV="1">
            <a:off x="3836709" y="4685122"/>
            <a:ext cx="4223209" cy="9682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E34861-FCA7-E960-8CEB-0D7C91F6512D}"/>
              </a:ext>
            </a:extLst>
          </p:cNvPr>
          <p:cNvSpPr txBox="1"/>
          <p:nvPr/>
        </p:nvSpPr>
        <p:spPr>
          <a:xfrm>
            <a:off x="1732226" y="4325708"/>
            <a:ext cx="225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Closer dots indicate denser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9A0E8B-4FF8-08E3-94FB-858DD627D6DC}"/>
              </a:ext>
            </a:extLst>
          </p:cNvPr>
          <p:cNvSpPr txBox="1"/>
          <p:nvPr/>
        </p:nvSpPr>
        <p:spPr>
          <a:xfrm>
            <a:off x="0" y="6488665"/>
            <a:ext cx="315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(From Robinson, A.H., 1982)</a:t>
            </a:r>
          </a:p>
        </p:txBody>
      </p:sp>
    </p:spTree>
    <p:extLst>
      <p:ext uri="{BB962C8B-B14F-4D97-AF65-F5344CB8AC3E}">
        <p14:creationId xmlns:p14="http://schemas.microsoft.com/office/powerpoint/2010/main" val="90476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2FEB-2707-D985-4E5F-D6F94434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64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latin typeface="Arial Rounded MT Bold" panose="020F0704030504030204" pitchFamily="34" charset="0"/>
              </a:rPr>
              <a:t>Dot Maps Take 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96968-9BF0-962A-DEC9-DB8A410A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13048" r="35840" b="23677"/>
          <a:stretch/>
        </p:blipFill>
        <p:spPr>
          <a:xfrm rot="5400000">
            <a:off x="6536031" y="1068754"/>
            <a:ext cx="4733365" cy="5266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4EE87-5F6D-82D1-9014-5A52E08B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2279" r="2368" b="2279"/>
          <a:stretch/>
        </p:blipFill>
        <p:spPr>
          <a:xfrm rot="16200000">
            <a:off x="567917" y="1202163"/>
            <a:ext cx="4733368" cy="4999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D970A-22AC-A9E8-5C7C-200BD6D016B7}"/>
              </a:ext>
            </a:extLst>
          </p:cNvPr>
          <p:cNvSpPr txBox="1"/>
          <p:nvPr/>
        </p:nvSpPr>
        <p:spPr>
          <a:xfrm>
            <a:off x="479778" y="6119905"/>
            <a:ext cx="52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Maps Illustrative of the Physical, Political and Historical Geography of the British Empire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(1851)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79E64-310D-F175-7431-04FFCE294DB0}"/>
              </a:ext>
            </a:extLst>
          </p:cNvPr>
          <p:cNvSpPr txBox="1"/>
          <p:nvPr/>
        </p:nvSpPr>
        <p:spPr>
          <a:xfrm>
            <a:off x="7475568" y="6185447"/>
            <a:ext cx="36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Petermanns </a:t>
            </a:r>
            <a:r>
              <a:rPr lang="en-CA" i="1" dirty="0" err="1">
                <a:latin typeface="Arial" panose="020B0604020202020204" pitchFamily="34" charset="0"/>
                <a:cs typeface="Arial" panose="020B0604020202020204" pitchFamily="34" charset="0"/>
              </a:rPr>
              <a:t>Mitteilungen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(1857)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2083A-9712-AD15-7E04-02707BEA35CA}"/>
              </a:ext>
            </a:extLst>
          </p:cNvPr>
          <p:cNvSpPr txBox="1"/>
          <p:nvPr/>
        </p:nvSpPr>
        <p:spPr>
          <a:xfrm>
            <a:off x="10148893" y="6555009"/>
            <a:ext cx="3126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(From Robinson, A.H., 1982)</a:t>
            </a:r>
          </a:p>
        </p:txBody>
      </p:sp>
    </p:spTree>
    <p:extLst>
      <p:ext uri="{BB962C8B-B14F-4D97-AF65-F5344CB8AC3E}">
        <p14:creationId xmlns:p14="http://schemas.microsoft.com/office/powerpoint/2010/main" val="110479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61AF50-8F9E-5062-F57F-E0970E773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16770" b="14090"/>
          <a:stretch/>
        </p:blipFill>
        <p:spPr bwMode="auto">
          <a:xfrm>
            <a:off x="8318951" y="809245"/>
            <a:ext cx="3658484" cy="56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3C0968-3840-8F93-FE5E-2606A1E6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4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latin typeface="Arial Rounded MT Bold" panose="020F0704030504030204" pitchFamily="34" charset="0"/>
                <a:cs typeface="Arial" panose="020B0604020202020204" pitchFamily="34" charset="0"/>
              </a:rPr>
              <a:t>Dot Brain Maps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168BCB-83DA-2024-D2FB-D786BCB74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40" y="1841359"/>
            <a:ext cx="743593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1" i="0" strike="noStrike" cap="none" normalizeH="0" baseline="0" noProof="0" dirty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</a:rPr>
              <a:t>First psychology textbooks</a:t>
            </a:r>
            <a:r>
              <a:rPr kumimoji="0" lang="en-CA" sz="2800" i="0" strike="noStrike" cap="none" normalizeH="0" baseline="0" noProof="0" dirty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i="0" strike="noStrike" cap="none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CA" sz="2400" i="1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Principles of Psychology</a:t>
            </a:r>
            <a:r>
              <a:rPr kumimoji="0" lang="en-CA" sz="2400" i="0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(1890) - William James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CA" sz="2400" i="0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Principles of Physiological </a:t>
            </a:r>
            <a:r>
              <a:rPr lang="en-CA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400" i="1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sychology</a:t>
            </a:r>
            <a:r>
              <a:rPr lang="en-CA" sz="240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(1904 &amp; 1910)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40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Wilhelm Wundt, </a:t>
            </a:r>
            <a:r>
              <a:rPr lang="en-C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Translated by </a:t>
            </a:r>
            <a:r>
              <a:rPr lang="en-CA" sz="240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Edward Titchener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800" b="0" i="0" noProof="0" dirty="0">
              <a:solidFill>
                <a:srgbClr val="292B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A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endParaRPr kumimoji="0" lang="en-CA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C17D9-5FCE-AEE7-23D1-A8C94D9DFE56}"/>
              </a:ext>
            </a:extLst>
          </p:cNvPr>
          <p:cNvSpPr txBox="1"/>
          <p:nvPr/>
        </p:nvSpPr>
        <p:spPr>
          <a:xfrm>
            <a:off x="1149285" y="4914496"/>
            <a:ext cx="5876513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Die functions-localisation auf der </a:t>
            </a:r>
            <a:r>
              <a:rPr lang="en-CA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grosshirnrinde</a:t>
            </a:r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anthierexperimenten</a:t>
            </a:r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CA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klinischenfdllen</a:t>
            </a:r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nachgewiesen</a:t>
            </a:r>
            <a:r>
              <a:rPr lang="en-CA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by Luigi Luciani and Giuseppe </a:t>
            </a:r>
            <a:r>
              <a:rPr lang="en-CA" noProof="0" dirty="0" err="1">
                <a:latin typeface="Arial" panose="020B0604020202020204" pitchFamily="34" charset="0"/>
                <a:cs typeface="Arial" panose="020B0604020202020204" pitchFamily="34" charset="0"/>
              </a:rPr>
              <a:t>Seppilli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Translated by  M. O. Fraenkel (1886)</a:t>
            </a:r>
          </a:p>
        </p:txBody>
      </p:sp>
    </p:spTree>
    <p:extLst>
      <p:ext uri="{BB962C8B-B14F-4D97-AF65-F5344CB8AC3E}">
        <p14:creationId xmlns:p14="http://schemas.microsoft.com/office/powerpoint/2010/main" val="59305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5908-527C-CC0D-97C3-D9274E3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/>
          <a:p>
            <a:pPr algn="ctr"/>
            <a:r>
              <a:rPr lang="en-CA" noProof="0" dirty="0">
                <a:latin typeface="Arial Rounded MT Bold" panose="020F0704030504030204" pitchFamily="34" charset="0"/>
              </a:rPr>
              <a:t>Dot Brain Map of Visual Function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BE486-E03E-EE26-B111-6E6A9C1F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36"/>
          <a:stretch/>
        </p:blipFill>
        <p:spPr>
          <a:xfrm>
            <a:off x="1507364" y="2181479"/>
            <a:ext cx="7992590" cy="4025444"/>
          </a:xfrm>
          <a:prstGeom prst="rect">
            <a:avLst/>
          </a:prstGeom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017C42-41E5-D090-4DEE-0900BB9C83F0}"/>
              </a:ext>
            </a:extLst>
          </p:cNvPr>
          <p:cNvSpPr/>
          <p:nvPr/>
        </p:nvSpPr>
        <p:spPr>
          <a:xfrm>
            <a:off x="6179653" y="2000906"/>
            <a:ext cx="2027583" cy="14312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599666-8A22-CB67-BB0B-B2AD9B65C429}"/>
              </a:ext>
            </a:extLst>
          </p:cNvPr>
          <p:cNvSpPr/>
          <p:nvPr/>
        </p:nvSpPr>
        <p:spPr>
          <a:xfrm>
            <a:off x="2733260" y="2893323"/>
            <a:ext cx="2027583" cy="14312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6A5C2-7915-4EDE-2A3E-B662D5ABE9D2}"/>
              </a:ext>
            </a:extLst>
          </p:cNvPr>
          <p:cNvSpPr txBox="1"/>
          <p:nvPr/>
        </p:nvSpPr>
        <p:spPr>
          <a:xfrm>
            <a:off x="1734713" y="2122304"/>
            <a:ext cx="302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Spacing of the dots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D304F-6F25-A9E8-2BA3-90740C228421}"/>
              </a:ext>
            </a:extLst>
          </p:cNvPr>
          <p:cNvSpPr txBox="1"/>
          <p:nvPr/>
        </p:nvSpPr>
        <p:spPr>
          <a:xfrm>
            <a:off x="8239204" y="1891472"/>
            <a:ext cx="238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Size of the dots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A56E2B-61F2-5311-D801-5B84FBE283F0}"/>
              </a:ext>
            </a:extLst>
          </p:cNvPr>
          <p:cNvCxnSpPr>
            <a:cxnSpLocks/>
          </p:cNvCxnSpPr>
          <p:nvPr/>
        </p:nvCxnSpPr>
        <p:spPr>
          <a:xfrm flipH="1" flipV="1">
            <a:off x="7830895" y="3791491"/>
            <a:ext cx="1886811" cy="321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BA55EB-C777-D3A5-E582-C7872AFF7535}"/>
              </a:ext>
            </a:extLst>
          </p:cNvPr>
          <p:cNvCxnSpPr>
            <a:cxnSpLocks/>
          </p:cNvCxnSpPr>
          <p:nvPr/>
        </p:nvCxnSpPr>
        <p:spPr>
          <a:xfrm flipH="1" flipV="1">
            <a:off x="7542673" y="4104277"/>
            <a:ext cx="1916067" cy="2609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1A6E49-D886-080C-3E93-1340CFDA4F40}"/>
              </a:ext>
            </a:extLst>
          </p:cNvPr>
          <p:cNvSpPr txBox="1"/>
          <p:nvPr/>
        </p:nvSpPr>
        <p:spPr>
          <a:xfrm>
            <a:off x="9568069" y="4104277"/>
            <a:ext cx="26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Texture of the dots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EB3AE-0DA7-7919-0532-698E7CCE7B7E}"/>
              </a:ext>
            </a:extLst>
          </p:cNvPr>
          <p:cNvSpPr txBox="1"/>
          <p:nvPr/>
        </p:nvSpPr>
        <p:spPr>
          <a:xfrm>
            <a:off x="7918516" y="6425258"/>
            <a:ext cx="413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(Luciani, L., 1886 in </a:t>
            </a:r>
            <a:r>
              <a:rPr lang="en-C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Jastrow, J., 1886</a:t>
            </a:r>
            <a:r>
              <a:rPr lang="en-CA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B6B6-D652-C41C-9278-F7715323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noProof="0" dirty="0">
                <a:latin typeface="Arial Rounded MT Bold" panose="020F0704030504030204" pitchFamily="34" charset="0"/>
              </a:rPr>
              <a:t>PET Brain Activation Map</a:t>
            </a:r>
            <a:endParaRPr lang="en-CA" noProof="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8DDE13D-454C-03FA-629D-2F9EA2EB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51" y="1592944"/>
            <a:ext cx="6928088" cy="50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F9DC5-DE54-4E59-DC92-66BB4D06FFDB}"/>
              </a:ext>
            </a:extLst>
          </p:cNvPr>
          <p:cNvSpPr txBox="1"/>
          <p:nvPr/>
        </p:nvSpPr>
        <p:spPr>
          <a:xfrm>
            <a:off x="9653047" y="6169709"/>
            <a:ext cx="243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(Petersen et al., 1988 in </a:t>
            </a:r>
            <a:r>
              <a:rPr lang="en-CA" dirty="0" err="1"/>
              <a:t>Raichle</a:t>
            </a:r>
            <a:r>
              <a:rPr lang="en-CA" dirty="0"/>
              <a:t>, 2008)</a:t>
            </a:r>
          </a:p>
        </p:txBody>
      </p:sp>
    </p:spTree>
    <p:extLst>
      <p:ext uri="{BB962C8B-B14F-4D97-AF65-F5344CB8AC3E}">
        <p14:creationId xmlns:p14="http://schemas.microsoft.com/office/powerpoint/2010/main" val="374042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C284-FAC0-48E9-3686-636C4D95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noProof="0" dirty="0">
                <a:latin typeface="Arial Rounded MT Bold" panose="020F0704030504030204" pitchFamily="34" charset="0"/>
              </a:rPr>
              <a:t>fMRI Brain Activation Map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EB4B9-B6C9-157B-926B-FFEEFC444F80}"/>
              </a:ext>
            </a:extLst>
          </p:cNvPr>
          <p:cNvGrpSpPr/>
          <p:nvPr/>
        </p:nvGrpSpPr>
        <p:grpSpPr>
          <a:xfrm>
            <a:off x="2165472" y="2019220"/>
            <a:ext cx="7861055" cy="4017330"/>
            <a:chOff x="1496252" y="1979463"/>
            <a:chExt cx="7861055" cy="4017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3E0857-65D5-6DEB-7999-4321086BD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22624" r="34401"/>
            <a:stretch/>
          </p:blipFill>
          <p:spPr bwMode="auto">
            <a:xfrm>
              <a:off x="1496252" y="1979463"/>
              <a:ext cx="3940452" cy="3704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452A04-1300-762B-3465-EB2862590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5" t="20363" r="33867" b="-1"/>
            <a:stretch/>
          </p:blipFill>
          <p:spPr bwMode="auto">
            <a:xfrm>
              <a:off x="5436704" y="1979463"/>
              <a:ext cx="3920603" cy="3704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A social side to face recognition by infants - MIT McGovern Institute">
              <a:extLst>
                <a:ext uri="{FF2B5EF4-FFF2-40B4-BE49-F238E27FC236}">
                  <a16:creationId xmlns:a16="http://schemas.microsoft.com/office/drawing/2014/main" id="{0BA65CCF-B027-9D69-0C25-F0E128C83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695"/>
            <a:stretch/>
          </p:blipFill>
          <p:spPr bwMode="auto">
            <a:xfrm>
              <a:off x="1496252" y="5684300"/>
              <a:ext cx="7861055" cy="3124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259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3D95-82AE-83F1-D920-78C41742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>
                <a:latin typeface="Arial Rounded MT Bold" panose="020F0704030504030204" pitchFamily="34" charset="0"/>
              </a:rPr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1AF6E2-D886-16CA-F04A-888C5692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James, W. (1890).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principles of psychology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H. Holt and company.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https://psychclassics.yorku.ca/James/Principles/prin2.htm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Jastrow, J. (1886). Localization of Function in the Cortex of the Brain.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Science (American Association for the Advancement of 	Science)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(195), 398–399. https://doi.org/10.1126/science.ns-8.195s.398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fr-FR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Palsky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G. (1984). La naissance de la </a:t>
            </a:r>
            <a:r>
              <a:rPr lang="fr-FR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démocartographie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Analyse historique et sémiologique. </a:t>
            </a:r>
            <a:r>
              <a:rPr lang="fr-FR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Espace populations sociétés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fr-FR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(2), 	25‑34. https://doi.org/10.3406/espos.1984.956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Raichle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 E. (2009). A brief history of human brain mapping.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Trends in Neurosciences (Regular Ed.)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32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(2), 118–126. 	https://doi.org/10.1016/j.tins.2008.11.001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Robinson, A. H. (1982).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thematic mapping in the history of cartography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University of Chicago Press.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Wundt, W. M., &amp; Titchener, E. B. (1904).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Principles of physiological psychology.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S.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Sonnenschein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Co., Lim. 	https://archive.org/details/b21504520/page/194/mode/2up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Wundt, W. M., &amp; Titchener, E. B. (1910). 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Principles of physiological psychology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S.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Sonnenschein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co., Lim. 	</a:t>
            </a:r>
            <a:r>
              <a:rPr lang="en-C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https://books.scholarsportal.info/uri/ebooks/ebooks0/apa/2011-02-09/1/200905699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46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2330</TotalTime>
  <Words>495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Times New Roman</vt:lpstr>
      <vt:lpstr>Office Theme</vt:lpstr>
      <vt:lpstr>From Thematic Maps to Brain Maps</vt:lpstr>
      <vt:lpstr>First Population Dot Map </vt:lpstr>
      <vt:lpstr>Shading Dot Map</vt:lpstr>
      <vt:lpstr>Dot Maps Take Off</vt:lpstr>
      <vt:lpstr>Dot Brain Maps</vt:lpstr>
      <vt:lpstr>Dot Brain Map of Visual Function </vt:lpstr>
      <vt:lpstr>PET Brain Activation Map</vt:lpstr>
      <vt:lpstr>fMRI Brain Activation Map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 Pro</dc:creator>
  <cp:lastModifiedBy>Cam Pro</cp:lastModifiedBy>
  <cp:revision>41</cp:revision>
  <dcterms:created xsi:type="dcterms:W3CDTF">2025-01-21T04:05:04Z</dcterms:created>
  <dcterms:modified xsi:type="dcterms:W3CDTF">2025-01-23T05:06:56Z</dcterms:modified>
</cp:coreProperties>
</file>