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7"/>
  </p:notesMasterIdLst>
  <p:sldIdLst>
    <p:sldId id="262" r:id="rId2"/>
    <p:sldId id="264" r:id="rId3"/>
    <p:sldId id="268" r:id="rId4"/>
    <p:sldId id="292" r:id="rId5"/>
    <p:sldId id="288" r:id="rId6"/>
    <p:sldId id="293" r:id="rId7"/>
    <p:sldId id="294" r:id="rId8"/>
    <p:sldId id="295" r:id="rId9"/>
    <p:sldId id="296" r:id="rId10"/>
    <p:sldId id="297" r:id="rId11"/>
    <p:sldId id="302" r:id="rId12"/>
    <p:sldId id="267" r:id="rId13"/>
    <p:sldId id="274" r:id="rId14"/>
    <p:sldId id="277" r:id="rId15"/>
    <p:sldId id="285" r:id="rId16"/>
    <p:sldId id="280" r:id="rId17"/>
    <p:sldId id="279" r:id="rId18"/>
    <p:sldId id="281" r:id="rId19"/>
    <p:sldId id="282" r:id="rId20"/>
    <p:sldId id="283" r:id="rId21"/>
    <p:sldId id="284" r:id="rId22"/>
    <p:sldId id="290" r:id="rId23"/>
    <p:sldId id="298" r:id="rId24"/>
    <p:sldId id="299"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F1076-8E07-E7F3-802E-4C3769E351E6}" v="366" dt="2025-02-13T02:40:29.822"/>
    <p1510:client id="{63F3C5FA-D252-18D3-6BAB-1FCC804C9F64}" v="49" dt="2025-02-13T02:53:28.842"/>
    <p1510:client id="{78603C30-D63A-132B-A81C-F21D65D2BB82}" v="922" dt="2025-02-13T02:25:26.708"/>
    <p1510:client id="{BD4CA2C6-93A9-71F0-63A7-52E320F5582F}" v="4" dt="2025-02-13T02:45:00.405"/>
    <p1510:client id="{E61B3E2D-83BA-F026-6349-DB639F6BE5E4}" v="182" dt="2025-02-11T16:51:09.131"/>
    <p1510:client id="{FD32DFDF-50EA-1FA5-3A94-085457AF64AE}" v="26" dt="2025-02-11T16:29:46.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10D20-919D-4119-873B-73ABDF0F57AB}" type="datetimeFigureOut">
              <a:t>2/13/25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50192-C4E0-4C1B-8B7E-F9B7288C634E}" type="slidenum">
              <a:t>‹#›</a:t>
            </a:fld>
            <a:endParaRPr lang="en-US"/>
          </a:p>
        </p:txBody>
      </p:sp>
    </p:spTree>
    <p:extLst>
      <p:ext uri="{BB962C8B-B14F-4D97-AF65-F5344CB8AC3E}">
        <p14:creationId xmlns:p14="http://schemas.microsoft.com/office/powerpoint/2010/main" val="193996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5 min each</a:t>
            </a:r>
          </a:p>
        </p:txBody>
      </p:sp>
      <p:sp>
        <p:nvSpPr>
          <p:cNvPr id="4" name="Slide Number Placeholder 3"/>
          <p:cNvSpPr>
            <a:spLocks noGrp="1"/>
          </p:cNvSpPr>
          <p:nvPr>
            <p:ph type="sldNum" sz="quarter" idx="5"/>
          </p:nvPr>
        </p:nvSpPr>
        <p:spPr/>
        <p:txBody>
          <a:bodyPr/>
          <a:lstStyle/>
          <a:p>
            <a:fld id="{02750192-C4E0-4C1B-8B7E-F9B7288C634E}" type="slidenum">
              <a:rPr lang="en-US"/>
              <a:t>1</a:t>
            </a:fld>
            <a:endParaRPr lang="en-US"/>
          </a:p>
        </p:txBody>
      </p:sp>
    </p:spTree>
    <p:extLst>
      <p:ext uri="{BB962C8B-B14F-4D97-AF65-F5344CB8AC3E}">
        <p14:creationId xmlns:p14="http://schemas.microsoft.com/office/powerpoint/2010/main" val="357652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2A0C-D1CA-8174-D0D2-334BDCAB4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49CBE-8904-9869-F3A3-029DEE650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CBB21-48B6-7E55-E913-04BAA1601E40}"/>
              </a:ext>
            </a:extLst>
          </p:cNvPr>
          <p:cNvSpPr>
            <a:spLocks noGrp="1"/>
          </p:cNvSpPr>
          <p:nvPr>
            <p:ph type="body" idx="1"/>
          </p:nvPr>
        </p:nvSpPr>
        <p:spPr/>
        <p:txBody>
          <a:bodyPr/>
          <a:lstStyle/>
          <a:p>
            <a:r>
              <a:rPr lang="en-US" u="sng" dirty="0">
                <a:ea typeface="Calibri"/>
                <a:cs typeface="Calibri"/>
              </a:rPr>
              <a:t>Note: no 'no pill' graph – I don’t know why</a:t>
            </a:r>
          </a:p>
          <a:p>
            <a:endParaRPr lang="en-US" u="sng" dirty="0">
              <a:ea typeface="Calibri"/>
              <a:cs typeface="Calibri"/>
            </a:endParaRPr>
          </a:p>
          <a:p>
            <a:r>
              <a:rPr lang="en-US" dirty="0">
                <a:ea typeface="Calibri"/>
                <a:cs typeface="Calibri"/>
              </a:rPr>
              <a:t>-----------------</a:t>
            </a:r>
          </a:p>
        </p:txBody>
      </p:sp>
      <p:sp>
        <p:nvSpPr>
          <p:cNvPr id="4" name="Slide Number Placeholder 3">
            <a:extLst>
              <a:ext uri="{FF2B5EF4-FFF2-40B4-BE49-F238E27FC236}">
                <a16:creationId xmlns:a16="http://schemas.microsoft.com/office/drawing/2014/main" id="{1738BEE3-2F25-200C-22CC-29FFD373C122}"/>
              </a:ext>
            </a:extLst>
          </p:cNvPr>
          <p:cNvSpPr>
            <a:spLocks noGrp="1"/>
          </p:cNvSpPr>
          <p:nvPr>
            <p:ph type="sldNum" sz="quarter" idx="5"/>
          </p:nvPr>
        </p:nvSpPr>
        <p:spPr/>
        <p:txBody>
          <a:bodyPr/>
          <a:lstStyle/>
          <a:p>
            <a:fld id="{02750192-C4E0-4C1B-8B7E-F9B7288C634E}" type="slidenum">
              <a:t>17</a:t>
            </a:fld>
            <a:endParaRPr lang="en-US"/>
          </a:p>
        </p:txBody>
      </p:sp>
    </p:spTree>
    <p:extLst>
      <p:ext uri="{BB962C8B-B14F-4D97-AF65-F5344CB8AC3E}">
        <p14:creationId xmlns:p14="http://schemas.microsoft.com/office/powerpoint/2010/main" val="386011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794F3-FE8A-519A-9F81-7FEA4C02F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DBFE8-6A49-97B7-5A41-374B45728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DCCB3-6393-BA10-B6BA-727E421F5E3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B05285B-606F-A630-ACD7-CD3AFEB5504C}"/>
              </a:ext>
            </a:extLst>
          </p:cNvPr>
          <p:cNvSpPr>
            <a:spLocks noGrp="1"/>
          </p:cNvSpPr>
          <p:nvPr>
            <p:ph type="sldNum" sz="quarter" idx="5"/>
          </p:nvPr>
        </p:nvSpPr>
        <p:spPr/>
        <p:txBody>
          <a:bodyPr/>
          <a:lstStyle/>
          <a:p>
            <a:fld id="{02750192-C4E0-4C1B-8B7E-F9B7288C634E}" type="slidenum">
              <a:t>18</a:t>
            </a:fld>
            <a:endParaRPr lang="en-US"/>
          </a:p>
        </p:txBody>
      </p:sp>
    </p:spTree>
    <p:extLst>
      <p:ext uri="{BB962C8B-B14F-4D97-AF65-F5344CB8AC3E}">
        <p14:creationId xmlns:p14="http://schemas.microsoft.com/office/powerpoint/2010/main" val="308169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222EA-E30D-49B5-BB2C-3E5DFBE02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21AA6-B0FB-0230-3458-36F83863E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7F0F0-BF91-8ED2-D535-EB291C07C7D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F3DD9B1-9810-C46D-CCF1-2978373CC818}"/>
              </a:ext>
            </a:extLst>
          </p:cNvPr>
          <p:cNvSpPr>
            <a:spLocks noGrp="1"/>
          </p:cNvSpPr>
          <p:nvPr>
            <p:ph type="sldNum" sz="quarter" idx="5"/>
          </p:nvPr>
        </p:nvSpPr>
        <p:spPr/>
        <p:txBody>
          <a:bodyPr/>
          <a:lstStyle/>
          <a:p>
            <a:fld id="{02750192-C4E0-4C1B-8B7E-F9B7288C634E}" type="slidenum">
              <a:t>19</a:t>
            </a:fld>
            <a:endParaRPr lang="en-US"/>
          </a:p>
        </p:txBody>
      </p:sp>
    </p:spTree>
    <p:extLst>
      <p:ext uri="{BB962C8B-B14F-4D97-AF65-F5344CB8AC3E}">
        <p14:creationId xmlns:p14="http://schemas.microsoft.com/office/powerpoint/2010/main" val="294246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26A57-5FFE-EA47-F185-9BD9D13A1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D4615-592D-09F9-5AD6-7AC1FAB53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9987C-9261-EDB2-968F-F17A101772A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15177833-5C06-B470-8F17-9A6594D415CE}"/>
              </a:ext>
            </a:extLst>
          </p:cNvPr>
          <p:cNvSpPr>
            <a:spLocks noGrp="1"/>
          </p:cNvSpPr>
          <p:nvPr>
            <p:ph type="sldNum" sz="quarter" idx="5"/>
          </p:nvPr>
        </p:nvSpPr>
        <p:spPr/>
        <p:txBody>
          <a:bodyPr/>
          <a:lstStyle/>
          <a:p>
            <a:fld id="{02750192-C4E0-4C1B-8B7E-F9B7288C634E}" type="slidenum">
              <a:t>20</a:t>
            </a:fld>
            <a:endParaRPr lang="en-US"/>
          </a:p>
        </p:txBody>
      </p:sp>
    </p:spTree>
    <p:extLst>
      <p:ext uri="{BB962C8B-B14F-4D97-AF65-F5344CB8AC3E}">
        <p14:creationId xmlns:p14="http://schemas.microsoft.com/office/powerpoint/2010/main" val="364590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CB0D-88DD-B2F7-4B06-9A4E0D987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76318-EB06-548E-9379-94A049094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76214-12E3-46BB-31B9-B29CACE3DC2C}"/>
              </a:ext>
            </a:extLst>
          </p:cNvPr>
          <p:cNvSpPr>
            <a:spLocks noGrp="1"/>
          </p:cNvSpPr>
          <p:nvPr>
            <p:ph type="body" idx="1"/>
          </p:nvPr>
        </p:nvSpPr>
        <p:spPr/>
        <p:txBody>
          <a:bodyPr/>
          <a:lstStyle/>
          <a:p>
            <a:pPr marL="171450" indent="-171450">
              <a:buFont typeface="Arial"/>
              <a:buChar char="•"/>
            </a:pPr>
            <a:r>
              <a:rPr lang="en-US" u="sng" strike="sngStrike" dirty="0"/>
              <a:t>Verbatim and gist knowledge scores were significantly associated with choosing a medically superior treatment choice </a:t>
            </a:r>
            <a:endParaRPr lang="en-US" u="sng" strike="sngStrike">
              <a:ea typeface="Calibri"/>
              <a:cs typeface="Calibri"/>
            </a:endParaRPr>
          </a:p>
          <a:p>
            <a:pPr marL="171450" indent="-171450">
              <a:buFont typeface="Arial"/>
              <a:buChar char="•"/>
            </a:pPr>
            <a:r>
              <a:rPr lang="en-US" u="sng" dirty="0"/>
              <a:t>Tables: higher likelihood of adequate verbatim knowledge vs. other formats (p &lt; 0.001) but lower likelihood of having adequate gist knowledge (p &lt; 0.05)</a:t>
            </a:r>
            <a:endParaRPr lang="en-US" u="sng" dirty="0">
              <a:ea typeface="Calibri"/>
              <a:cs typeface="Calibri"/>
            </a:endParaRPr>
          </a:p>
          <a:p>
            <a:pPr marL="514350" lvl="1" indent="-171450">
              <a:buFont typeface="Courier New,monospace"/>
              <a:buChar char="o"/>
            </a:pPr>
            <a:r>
              <a:rPr lang="en-US" u="sng" dirty="0">
                <a:ea typeface="Calibri"/>
                <a:cs typeface="Calibri"/>
              </a:rPr>
              <a:t>Perceived as well trusted</a:t>
            </a:r>
          </a:p>
          <a:p>
            <a:pPr marL="171450" indent="-171450">
              <a:buFont typeface="Arial,Sans-Serif"/>
              <a:buChar char="•"/>
            </a:pPr>
            <a:r>
              <a:rPr lang="en-US" u="sng" dirty="0"/>
              <a:t>Pie graph: perceived as least trustworthy</a:t>
            </a:r>
            <a:endParaRPr lang="en-US" u="sng">
              <a:ea typeface="Calibri" panose="020F0502020204030204"/>
              <a:cs typeface="Calibri" panose="020F0502020204030204"/>
            </a:endParaRPr>
          </a:p>
          <a:p>
            <a:pPr marL="171450" indent="-171450">
              <a:buFont typeface="Arial,Sans-Serif"/>
              <a:buChar char="•"/>
            </a:pPr>
            <a:r>
              <a:rPr lang="en-US" u="sng" dirty="0"/>
              <a:t>Pictograph:</a:t>
            </a:r>
            <a:endParaRPr lang="en-US" u="sng" dirty="0">
              <a:ea typeface="Calibri"/>
              <a:cs typeface="Calibri"/>
            </a:endParaRPr>
          </a:p>
          <a:p>
            <a:pPr marL="628650" lvl="1" indent="-171450">
              <a:buFont typeface="Courier New,monospace"/>
              <a:buChar char="o"/>
            </a:pPr>
            <a:r>
              <a:rPr lang="en-US" u="sng" dirty="0"/>
              <a:t>Adequate understanding, especially for low numeracy individuals</a:t>
            </a:r>
            <a:endParaRPr lang="en-US" u="sng" dirty="0">
              <a:ea typeface="Calibri"/>
              <a:cs typeface="Calibri"/>
            </a:endParaRPr>
          </a:p>
          <a:p>
            <a:pPr marL="628650" lvl="1" indent="-171450">
              <a:buFont typeface="Courier New,monospace"/>
              <a:buChar char="o"/>
            </a:pPr>
            <a:r>
              <a:rPr lang="en-US" u="sng" dirty="0"/>
              <a:t>Trusted by high and low numeracy individuals</a:t>
            </a:r>
            <a:endParaRPr lang="en-US" u="sng" dirty="0">
              <a:ea typeface="Calibri"/>
              <a:cs typeface="Calibri"/>
            </a:endParaRPr>
          </a:p>
          <a:p>
            <a:pPr marL="171450" indent="-171450">
              <a:buFont typeface="Arial,Sans-Serif"/>
              <a:buChar char="•"/>
            </a:pPr>
            <a:r>
              <a:rPr lang="en-US" u="sng" dirty="0"/>
              <a:t>Recommendations </a:t>
            </a:r>
            <a:endParaRPr lang="en-US" u="sng" dirty="0">
              <a:ea typeface="Calibri"/>
              <a:cs typeface="Calibri"/>
            </a:endParaRPr>
          </a:p>
          <a:p>
            <a:pPr marL="628650" lvl="1" indent="-171450">
              <a:buFont typeface="Courier New,monospace"/>
              <a:buChar char="o"/>
            </a:pPr>
            <a:r>
              <a:rPr lang="en-US" u="sng" dirty="0"/>
              <a:t>If goal is to impart general knowledge about which treatment better or worse, perhaps pie graph</a:t>
            </a:r>
            <a:endParaRPr lang="en-US" u="sng" dirty="0">
              <a:ea typeface="Calibri"/>
              <a:cs typeface="Calibri"/>
            </a:endParaRPr>
          </a:p>
          <a:p>
            <a:pPr marL="628650" lvl="1" indent="-171450">
              <a:buFont typeface="Courier New,monospace"/>
              <a:buChar char="o"/>
            </a:pPr>
            <a:r>
              <a:rPr lang="en-US" u="sng"/>
              <a:t>If goal for patients to understand specific numeric risk or benefit, perhaps table</a:t>
            </a:r>
            <a:endParaRPr lang="en-US" u="sng" dirty="0">
              <a:ea typeface="Calibri" panose="020F0502020204030204"/>
              <a:cs typeface="Calibri" panose="020F0502020204030204"/>
            </a:endParaRPr>
          </a:p>
          <a:p>
            <a:pPr marL="628650" lvl="1" indent="-171450">
              <a:buFont typeface="Courier New,monospace"/>
              <a:buChar char="o"/>
            </a:pPr>
            <a:r>
              <a:rPr lang="en-US"/>
              <a:t>"Pictographs are the best format for communicating probabilistic information to patients in shared decision making environments, particularly among lower numeracy individuals."</a:t>
            </a:r>
            <a:endParaRPr lang="en-US" dirty="0">
              <a:ea typeface="Calibri"/>
              <a:cs typeface="Calibri"/>
            </a:endParaRPr>
          </a:p>
        </p:txBody>
      </p:sp>
      <p:sp>
        <p:nvSpPr>
          <p:cNvPr id="4" name="Slide Number Placeholder 3">
            <a:extLst>
              <a:ext uri="{FF2B5EF4-FFF2-40B4-BE49-F238E27FC236}">
                <a16:creationId xmlns:a16="http://schemas.microsoft.com/office/drawing/2014/main" id="{070C2339-D422-363D-69A6-317634EBC66D}"/>
              </a:ext>
            </a:extLst>
          </p:cNvPr>
          <p:cNvSpPr>
            <a:spLocks noGrp="1"/>
          </p:cNvSpPr>
          <p:nvPr>
            <p:ph type="sldNum" sz="quarter" idx="5"/>
          </p:nvPr>
        </p:nvSpPr>
        <p:spPr/>
        <p:txBody>
          <a:bodyPr/>
          <a:lstStyle/>
          <a:p>
            <a:fld id="{02750192-C4E0-4C1B-8B7E-F9B7288C634E}" type="slidenum">
              <a:t>21</a:t>
            </a:fld>
            <a:endParaRPr lang="en-US"/>
          </a:p>
        </p:txBody>
      </p:sp>
    </p:spTree>
    <p:extLst>
      <p:ext uri="{BB962C8B-B14F-4D97-AF65-F5344CB8AC3E}">
        <p14:creationId xmlns:p14="http://schemas.microsoft.com/office/powerpoint/2010/main" val="201380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446 participants</a:t>
            </a:r>
            <a:endParaRPr lang="en-US" dirty="0">
              <a:ea typeface="Calibri" panose="020F0502020204030204"/>
              <a:cs typeface="Calibri" panose="020F0502020204030204"/>
            </a:endParaRPr>
          </a:p>
          <a:p>
            <a:pPr marL="628650" lvl="1" indent="-171450">
              <a:lnSpc>
                <a:spcPct val="120000"/>
              </a:lnSpc>
              <a:spcBef>
                <a:spcPts val="500"/>
              </a:spcBef>
              <a:buFont typeface="Courier New,monospace"/>
              <a:buChar char="o"/>
            </a:pPr>
            <a:r>
              <a:rPr lang="en-US" dirty="0"/>
              <a:t>Groups: &lt; 65, &gt;= 65 years old </a:t>
            </a:r>
            <a:endParaRPr lang="en-US" dirty="0">
              <a:ea typeface="Calibri"/>
              <a:cs typeface="Calibri"/>
            </a:endParaRPr>
          </a:p>
          <a:p>
            <a:pPr marL="628650" indent="-171450">
              <a:buFont typeface="Arial"/>
              <a:buChar char="•"/>
            </a:pPr>
            <a:r>
              <a:rPr lang="en-US" dirty="0"/>
              <a:t>Hypothetical situation in this study: You're diagnosed with cancer and asked to consider risks of radiotherapy and surgery. Answer questions about verbatim and gist.</a:t>
            </a:r>
            <a:endParaRPr lang="en-US" dirty="0">
              <a:ea typeface="Calibri"/>
              <a:cs typeface="Calibri"/>
            </a:endParaRPr>
          </a:p>
          <a:p>
            <a:pPr marL="285750" indent="-171450">
              <a:lnSpc>
                <a:spcPct val="120000"/>
              </a:lnSpc>
              <a:spcBef>
                <a:spcPts val="500"/>
              </a:spcBef>
              <a:buFont typeface="Arial"/>
              <a:buChar char="•"/>
            </a:pPr>
            <a:r>
              <a:rPr lang="en-US" dirty="0">
                <a:ea typeface="Calibri"/>
                <a:cs typeface="Calibri"/>
              </a:rPr>
              <a:t>Clock, pie, bars, sparkplugs, tables, and pictographs</a:t>
            </a:r>
          </a:p>
        </p:txBody>
      </p:sp>
      <p:sp>
        <p:nvSpPr>
          <p:cNvPr id="4" name="Slide Number Placeholder 3"/>
          <p:cNvSpPr>
            <a:spLocks noGrp="1"/>
          </p:cNvSpPr>
          <p:nvPr>
            <p:ph type="sldNum" sz="quarter" idx="5"/>
          </p:nvPr>
        </p:nvSpPr>
        <p:spPr/>
        <p:txBody>
          <a:bodyPr/>
          <a:lstStyle/>
          <a:p>
            <a:fld id="{02750192-C4E0-4C1B-8B7E-F9B7288C634E}" type="slidenum">
              <a:t>22</a:t>
            </a:fld>
            <a:endParaRPr lang="en-US"/>
          </a:p>
        </p:txBody>
      </p:sp>
    </p:spTree>
    <p:extLst>
      <p:ext uri="{BB962C8B-B14F-4D97-AF65-F5344CB8AC3E}">
        <p14:creationId xmlns:p14="http://schemas.microsoft.com/office/powerpoint/2010/main" val="3020537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1C46-49A5-E39C-0B6E-E4938FC5A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530C6-A4D8-71CB-C92C-F5B13BA56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2AA6A-89CA-3231-BFEF-7EDECD3D173A}"/>
              </a:ext>
            </a:extLst>
          </p:cNvPr>
          <p:cNvSpPr>
            <a:spLocks noGrp="1"/>
          </p:cNvSpPr>
          <p:nvPr>
            <p:ph type="body" idx="1"/>
          </p:nvPr>
        </p:nvSpPr>
        <p:spPr/>
        <p:txBody>
          <a:bodyPr/>
          <a:lstStyle/>
          <a:p>
            <a:pPr marL="171450" indent="-171450">
              <a:buFont typeface="Arial"/>
              <a:buChar char="•"/>
            </a:pPr>
            <a:r>
              <a:rPr lang="en-US" dirty="0"/>
              <a:t>446 participants</a:t>
            </a:r>
            <a:endParaRPr lang="en-US" dirty="0">
              <a:ea typeface="Calibri" panose="020F0502020204030204"/>
              <a:cs typeface="Calibri" panose="020F0502020204030204"/>
            </a:endParaRPr>
          </a:p>
          <a:p>
            <a:pPr marL="628650" lvl="1" indent="-171450">
              <a:lnSpc>
                <a:spcPct val="120000"/>
              </a:lnSpc>
              <a:spcBef>
                <a:spcPts val="500"/>
              </a:spcBef>
              <a:buFont typeface="Courier New,monospace"/>
              <a:buChar char="o"/>
            </a:pPr>
            <a:r>
              <a:rPr lang="en-US" dirty="0"/>
              <a:t>Groups: &lt; 65, &gt;= 65 years old </a:t>
            </a:r>
            <a:endParaRPr lang="en-US" dirty="0">
              <a:ea typeface="Calibri"/>
              <a:cs typeface="Calibri"/>
            </a:endParaRPr>
          </a:p>
          <a:p>
            <a:pPr marL="285750" indent="-171450">
              <a:lnSpc>
                <a:spcPct val="120000"/>
              </a:lnSpc>
              <a:spcBef>
                <a:spcPts val="500"/>
              </a:spcBef>
              <a:buFont typeface="Arial"/>
              <a:buChar char="•"/>
            </a:pPr>
            <a:r>
              <a:rPr lang="en-US" dirty="0">
                <a:ea typeface="Calibri"/>
                <a:cs typeface="Calibri"/>
              </a:rPr>
              <a:t>Clock, bars, sparkplugs, tables, pies, and pictographs</a:t>
            </a:r>
          </a:p>
          <a:p>
            <a:pPr marL="285750" indent="-171450">
              <a:lnSpc>
                <a:spcPct val="120000"/>
              </a:lnSpc>
              <a:spcBef>
                <a:spcPts val="500"/>
              </a:spcBef>
              <a:buFont typeface="Arial"/>
              <a:buChar char="•"/>
            </a:pPr>
            <a:r>
              <a:rPr lang="en-US" dirty="0"/>
              <a:t>Most participants preferred clock, pie or bar chart. </a:t>
            </a:r>
          </a:p>
          <a:p>
            <a:pPr marL="285750" indent="-171450">
              <a:lnSpc>
                <a:spcPct val="120000"/>
              </a:lnSpc>
              <a:spcBef>
                <a:spcPts val="500"/>
              </a:spcBef>
              <a:buFont typeface="Arial"/>
              <a:buChar char="•"/>
            </a:pPr>
            <a:r>
              <a:rPr lang="en-US" dirty="0"/>
              <a:t>Higher health literacy and graph literacy were associated with higher gist knowledge.</a:t>
            </a:r>
          </a:p>
          <a:p>
            <a:pPr marL="285750" indent="-171450">
              <a:lnSpc>
                <a:spcPct val="120000"/>
              </a:lnSpc>
              <a:spcBef>
                <a:spcPts val="500"/>
              </a:spcBef>
              <a:buFont typeface="Arial"/>
              <a:buChar char="•"/>
            </a:pPr>
            <a:r>
              <a:rPr lang="en-US" dirty="0"/>
              <a:t>Conclusion: Although not the preferred format, tables are best understood by older adults.</a:t>
            </a:r>
            <a:endParaRPr lang="en-US" dirty="0">
              <a:ea typeface="Calibri"/>
              <a:cs typeface="Calibri"/>
            </a:endParaRPr>
          </a:p>
          <a:p>
            <a:pPr marL="171450" indent="-171450">
              <a:lnSpc>
                <a:spcPct val="120000"/>
              </a:lnSpc>
              <a:spcBef>
                <a:spcPts val="1000"/>
              </a:spcBef>
              <a:buFont typeface="Arial"/>
              <a:buChar char="•"/>
            </a:pPr>
            <a:r>
              <a:rPr lang="en-US" dirty="0"/>
              <a:t>Recommendation:  </a:t>
            </a:r>
            <a:endParaRPr lang="en-US" dirty="0">
              <a:ea typeface="Calibri"/>
              <a:cs typeface="Calibri"/>
            </a:endParaRPr>
          </a:p>
          <a:p>
            <a:pPr marL="628650" lvl="1" indent="-171450">
              <a:lnSpc>
                <a:spcPct val="120000"/>
              </a:lnSpc>
              <a:spcBef>
                <a:spcPts val="500"/>
              </a:spcBef>
              <a:buFont typeface="Courier New,monospace"/>
              <a:buChar char="o"/>
            </a:pPr>
            <a:r>
              <a:rPr lang="en-US" dirty="0"/>
              <a:t>Cognitive illustrations, i.e., illustrations that visually represent text to facilitate comprehension and learning of information</a:t>
            </a:r>
          </a:p>
          <a:p>
            <a:pPr marL="628650" lvl="1" indent="-171450">
              <a:lnSpc>
                <a:spcPct val="120000"/>
              </a:lnSpc>
              <a:spcBef>
                <a:spcPts val="500"/>
              </a:spcBef>
              <a:buFont typeface="Courier New,monospace"/>
              <a:buChar char="o"/>
            </a:pPr>
            <a:r>
              <a:rPr lang="en-US" dirty="0"/>
              <a:t>Using affective-visual cues, and affecting the observer's emotion and satisfaction of taking in the graph</a:t>
            </a:r>
            <a:endParaRPr lang="en-US" dirty="0">
              <a:ea typeface="Calibri"/>
              <a:cs typeface="Calibri"/>
            </a:endParaRPr>
          </a:p>
          <a:p>
            <a:pPr marL="628650" lvl="1" indent="-171450">
              <a:lnSpc>
                <a:spcPct val="120000"/>
              </a:lnSpc>
              <a:spcBef>
                <a:spcPts val="500"/>
              </a:spcBef>
              <a:buFont typeface="Courier New,monospace"/>
              <a:buChar char="o"/>
            </a:pPr>
            <a:endParaRPr lang="en-US" dirty="0">
              <a:ea typeface="Calibri"/>
              <a:cs typeface="Calibri"/>
            </a:endParaRPr>
          </a:p>
        </p:txBody>
      </p:sp>
      <p:sp>
        <p:nvSpPr>
          <p:cNvPr id="4" name="Slide Number Placeholder 3">
            <a:extLst>
              <a:ext uri="{FF2B5EF4-FFF2-40B4-BE49-F238E27FC236}">
                <a16:creationId xmlns:a16="http://schemas.microsoft.com/office/drawing/2014/main" id="{38B528B2-DA48-9785-25A7-36D45EA15794}"/>
              </a:ext>
            </a:extLst>
          </p:cNvPr>
          <p:cNvSpPr>
            <a:spLocks noGrp="1"/>
          </p:cNvSpPr>
          <p:nvPr>
            <p:ph type="sldNum" sz="quarter" idx="5"/>
          </p:nvPr>
        </p:nvSpPr>
        <p:spPr/>
        <p:txBody>
          <a:bodyPr/>
          <a:lstStyle/>
          <a:p>
            <a:fld id="{02750192-C4E0-4C1B-8B7E-F9B7288C634E}" type="slidenum">
              <a:t>23</a:t>
            </a:fld>
            <a:endParaRPr lang="en-US"/>
          </a:p>
        </p:txBody>
      </p:sp>
    </p:spTree>
    <p:extLst>
      <p:ext uri="{BB962C8B-B14F-4D97-AF65-F5344CB8AC3E}">
        <p14:creationId xmlns:p14="http://schemas.microsoft.com/office/powerpoint/2010/main" val="279703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42233-47BE-95E8-0D24-FE3653DFD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A4C29-7A91-EF5E-3B46-B1F93DA28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E8136-8051-F8A5-A15F-2F22D9B56A11}"/>
              </a:ext>
            </a:extLst>
          </p:cNvPr>
          <p:cNvSpPr>
            <a:spLocks noGrp="1"/>
          </p:cNvSpPr>
          <p:nvPr>
            <p:ph type="body" idx="1"/>
          </p:nvPr>
        </p:nvSpPr>
        <p:spPr/>
        <p:txBody>
          <a:bodyPr/>
          <a:lstStyle/>
          <a:p>
            <a:r>
              <a:rPr lang="en-US" dirty="0"/>
              <a:t>n point reading, the observer judges the value of a</a:t>
            </a:r>
          </a:p>
          <a:p>
            <a:r>
              <a:rPr lang="en-US" dirty="0"/>
              <a:t>single graphical element (e.g., what is the value of risk expressed</a:t>
            </a:r>
            <a:endParaRPr lang="en-US" dirty="0">
              <a:ea typeface="Calibri"/>
              <a:cs typeface="Calibri"/>
            </a:endParaRPr>
          </a:p>
          <a:p>
            <a:r>
              <a:rPr lang="en-US" dirty="0"/>
              <a:t>in a histogram?). In local comparisons, the observer compares</a:t>
            </a:r>
            <a:endParaRPr lang="en-US" dirty="0">
              <a:ea typeface="Calibri"/>
              <a:cs typeface="Calibri"/>
            </a:endParaRPr>
          </a:p>
          <a:p>
            <a:r>
              <a:rPr lang="en-US" dirty="0"/>
              <a:t>two graphical elements (e.g., which person, A or B, has a higher</a:t>
            </a:r>
            <a:endParaRPr lang="en-US" dirty="0">
              <a:ea typeface="Calibri"/>
              <a:cs typeface="Calibri"/>
            </a:endParaRPr>
          </a:p>
          <a:p>
            <a:r>
              <a:rPr lang="en-US" dirty="0"/>
              <a:t>risk of getting breast cancer?).</a:t>
            </a:r>
            <a:endParaRPr lang="en-US" dirty="0">
              <a:ea typeface="Calibri"/>
              <a:cs typeface="Calibri"/>
            </a:endParaRPr>
          </a:p>
          <a:p>
            <a:r>
              <a:rPr lang="en-US" dirty="0">
                <a:ea typeface="Calibri"/>
                <a:cs typeface="Calibri"/>
              </a:rPr>
              <a:t>For global comparisons, </a:t>
            </a:r>
            <a:r>
              <a:rPr lang="en-US" dirty="0"/>
              <a:t>compares quantities derived from other quantities shown</a:t>
            </a:r>
            <a:endParaRPr lang="en-US" dirty="0">
              <a:ea typeface="Calibri"/>
              <a:cs typeface="Calibri"/>
            </a:endParaRPr>
          </a:p>
          <a:p>
            <a:r>
              <a:rPr lang="en-US" dirty="0"/>
              <a:t>in the graph (e.g., is person A’s risk for breast cancer less than</a:t>
            </a:r>
            <a:endParaRPr lang="en-US" dirty="0">
              <a:ea typeface="Calibri"/>
              <a:cs typeface="Calibri"/>
            </a:endParaRPr>
          </a:p>
          <a:p>
            <a:r>
              <a:rPr lang="en-US" dirty="0"/>
              <a:t>that of B’s over two time periods?).</a:t>
            </a:r>
            <a:endParaRPr lang="en-US" dirty="0">
              <a:ea typeface="Calibri"/>
              <a:cs typeface="Calibri"/>
            </a:endParaRPr>
          </a:p>
          <a:p>
            <a:r>
              <a:rPr lang="en-US" dirty="0"/>
              <a:t> For synthesis judgments, the</a:t>
            </a:r>
            <a:endParaRPr lang="en-US" dirty="0">
              <a:ea typeface="Calibri"/>
              <a:cs typeface="Calibri"/>
            </a:endParaRPr>
          </a:p>
          <a:p>
            <a:r>
              <a:rPr lang="en-US" dirty="0"/>
              <a:t>observer needs to consider all data points to make a general,</a:t>
            </a:r>
            <a:endParaRPr lang="en-US" dirty="0">
              <a:ea typeface="Calibri"/>
              <a:cs typeface="Calibri"/>
            </a:endParaRPr>
          </a:p>
          <a:p>
            <a:r>
              <a:rPr lang="en-US" dirty="0"/>
              <a:t>integrative judgment (e.g., is person A’s risk of breast cancer</a:t>
            </a:r>
            <a:endParaRPr lang="en-US" dirty="0">
              <a:ea typeface="Calibri"/>
              <a:cs typeface="Calibri"/>
            </a:endParaRPr>
          </a:p>
          <a:p>
            <a:r>
              <a:rPr lang="en-US" dirty="0"/>
              <a:t>increasing or decreasing over time?).</a:t>
            </a:r>
            <a:endParaRPr lang="en-US" dirty="0">
              <a:ea typeface="Calibri"/>
              <a:cs typeface="Calibri"/>
            </a:endParaRPr>
          </a:p>
        </p:txBody>
      </p:sp>
      <p:sp>
        <p:nvSpPr>
          <p:cNvPr id="4" name="Slide Number Placeholder 3">
            <a:extLst>
              <a:ext uri="{FF2B5EF4-FFF2-40B4-BE49-F238E27FC236}">
                <a16:creationId xmlns:a16="http://schemas.microsoft.com/office/drawing/2014/main" id="{FA2EAEF4-CD84-1AA3-4F1F-1B8A5D232A75}"/>
              </a:ext>
            </a:extLst>
          </p:cNvPr>
          <p:cNvSpPr>
            <a:spLocks noGrp="1"/>
          </p:cNvSpPr>
          <p:nvPr>
            <p:ph type="sldNum" sz="quarter" idx="5"/>
          </p:nvPr>
        </p:nvSpPr>
        <p:spPr/>
        <p:txBody>
          <a:bodyPr/>
          <a:lstStyle/>
          <a:p>
            <a:fld id="{02750192-C4E0-4C1B-8B7E-F9B7288C634E}" type="slidenum">
              <a:t>24</a:t>
            </a:fld>
            <a:endParaRPr lang="en-US"/>
          </a:p>
        </p:txBody>
      </p:sp>
    </p:spTree>
    <p:extLst>
      <p:ext uri="{BB962C8B-B14F-4D97-AF65-F5344CB8AC3E}">
        <p14:creationId xmlns:p14="http://schemas.microsoft.com/office/powerpoint/2010/main" val="121471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Graphs are a cultural construction</a:t>
            </a:r>
          </a:p>
          <a:p>
            <a:endParaRPr lang="en-US">
              <a:ea typeface="Calibri"/>
              <a:cs typeface="Calibri"/>
            </a:endParaRPr>
          </a:p>
          <a:p>
            <a:r>
              <a:rPr lang="en-US">
                <a:ea typeface="Calibri"/>
                <a:cs typeface="Calibri"/>
              </a:rPr>
              <a:t>Surveys are a cultural construction</a:t>
            </a:r>
          </a:p>
          <a:p>
            <a:endParaRPr lang="en-US">
              <a:ea typeface="Calibri"/>
              <a:cs typeface="Calibri"/>
            </a:endParaRPr>
          </a:p>
          <a:p>
            <a:r>
              <a:rPr lang="en-US">
                <a:ea typeface="Calibri"/>
                <a:cs typeface="Calibri"/>
              </a:rPr>
              <a:t>Standardization broadly speaking – there are attempts at standardization at different levels, e.g., </a:t>
            </a:r>
            <a:r>
              <a:rPr lang="en-US" err="1">
                <a:ea typeface="Calibri"/>
                <a:cs typeface="Calibri"/>
              </a:rPr>
              <a:t>bertin</a:t>
            </a:r>
            <a:r>
              <a:rPr lang="en-US">
                <a:ea typeface="Calibri"/>
                <a:cs typeface="Calibri"/>
              </a:rPr>
              <a:t>, standardization of graph elements– but also attempts at standardization in specific contexts, e.g., standards for communication of health risk info – we'll be referring more to the latter, how graphs are adapted in certain contexts – culture, and communication of health risk.</a:t>
            </a:r>
          </a:p>
        </p:txBody>
      </p:sp>
      <p:sp>
        <p:nvSpPr>
          <p:cNvPr id="4" name="Slide Number Placeholder 3"/>
          <p:cNvSpPr>
            <a:spLocks noGrp="1"/>
          </p:cNvSpPr>
          <p:nvPr>
            <p:ph type="sldNum" sz="quarter" idx="5"/>
          </p:nvPr>
        </p:nvSpPr>
        <p:spPr/>
        <p:txBody>
          <a:bodyPr/>
          <a:lstStyle/>
          <a:p>
            <a:fld id="{02750192-C4E0-4C1B-8B7E-F9B7288C634E}" type="slidenum">
              <a:t>2</a:t>
            </a:fld>
            <a:endParaRPr lang="en-US"/>
          </a:p>
        </p:txBody>
      </p:sp>
    </p:spTree>
    <p:extLst>
      <p:ext uri="{BB962C8B-B14F-4D97-AF65-F5344CB8AC3E}">
        <p14:creationId xmlns:p14="http://schemas.microsoft.com/office/powerpoint/2010/main" val="288980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a classic graph that represents how </a:t>
            </a:r>
            <a:r>
              <a:rPr lang="en-US" err="1">
                <a:ea typeface="Calibri"/>
                <a:cs typeface="Calibri"/>
              </a:rPr>
              <a:t>colours</a:t>
            </a:r>
            <a:r>
              <a:rPr lang="en-US">
                <a:ea typeface="Calibri"/>
                <a:cs typeface="Calibri"/>
              </a:rPr>
              <a:t> are </a:t>
            </a:r>
            <a:r>
              <a:rPr lang="en-US" err="1">
                <a:ea typeface="Calibri"/>
                <a:cs typeface="Calibri"/>
              </a:rPr>
              <a:t>reperesented</a:t>
            </a:r>
            <a:r>
              <a:rPr lang="en-US">
                <a:ea typeface="Calibri"/>
                <a:cs typeface="Calibri"/>
              </a:rPr>
              <a:t> across culture – I had to show this one first because I was fascinated by the fact that a </a:t>
            </a:r>
            <a:r>
              <a:rPr lang="en-US" err="1">
                <a:ea typeface="Calibri"/>
                <a:cs typeface="Calibri"/>
              </a:rPr>
              <a:t>visualiation</a:t>
            </a:r>
            <a:r>
              <a:rPr lang="en-US">
                <a:ea typeface="Calibri"/>
                <a:cs typeface="Calibri"/>
              </a:rPr>
              <a:t> trying to help others understand the </a:t>
            </a:r>
            <a:r>
              <a:rPr lang="en-US" err="1">
                <a:ea typeface="Calibri"/>
                <a:cs typeface="Calibri"/>
              </a:rPr>
              <a:t>importants</a:t>
            </a:r>
            <a:r>
              <a:rPr lang="en-US">
                <a:ea typeface="Calibri"/>
                <a:cs typeface="Calibri"/>
              </a:rPr>
              <a:t> of visual factors – like </a:t>
            </a:r>
            <a:r>
              <a:rPr lang="en-US" err="1">
                <a:ea typeface="Calibri"/>
                <a:cs typeface="Calibri"/>
              </a:rPr>
              <a:t>colours</a:t>
            </a:r>
            <a:r>
              <a:rPr lang="en-US">
                <a:ea typeface="Calibri"/>
                <a:cs typeface="Calibri"/>
              </a:rPr>
              <a:t>, was quite a difficult visual to interpret </a:t>
            </a:r>
          </a:p>
        </p:txBody>
      </p:sp>
      <p:sp>
        <p:nvSpPr>
          <p:cNvPr id="4" name="Slide Number Placeholder 3"/>
          <p:cNvSpPr>
            <a:spLocks noGrp="1"/>
          </p:cNvSpPr>
          <p:nvPr>
            <p:ph type="sldNum" sz="quarter" idx="5"/>
          </p:nvPr>
        </p:nvSpPr>
        <p:spPr/>
        <p:txBody>
          <a:bodyPr/>
          <a:lstStyle/>
          <a:p>
            <a:fld id="{02750192-C4E0-4C1B-8B7E-F9B7288C634E}" type="slidenum">
              <a:rPr lang="en-US"/>
              <a:t>3</a:t>
            </a:fld>
            <a:endParaRPr lang="en-US"/>
          </a:p>
        </p:txBody>
      </p:sp>
    </p:spTree>
    <p:extLst>
      <p:ext uri="{BB962C8B-B14F-4D97-AF65-F5344CB8AC3E}">
        <p14:creationId xmlns:p14="http://schemas.microsoft.com/office/powerpoint/2010/main" val="348724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D07B-3667-C39F-ADE6-2AC6B1A20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E3412-491B-6D48-6451-029FCA5E8C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9BB98-BF22-CF18-B3FD-0642D9420EF4}"/>
              </a:ext>
            </a:extLst>
          </p:cNvPr>
          <p:cNvSpPr>
            <a:spLocks noGrp="1"/>
          </p:cNvSpPr>
          <p:nvPr>
            <p:ph type="body" idx="1"/>
          </p:nvPr>
        </p:nvSpPr>
        <p:spPr/>
        <p:txBody>
          <a:bodyPr/>
          <a:lstStyle/>
          <a:p>
            <a:r>
              <a:rPr lang="en-US">
                <a:ea typeface="Calibri"/>
                <a:cs typeface="Calibri"/>
              </a:rPr>
              <a:t>Graphs are a cultural construction</a:t>
            </a:r>
          </a:p>
          <a:p>
            <a:endParaRPr lang="en-US">
              <a:ea typeface="Calibri"/>
              <a:cs typeface="Calibri"/>
            </a:endParaRPr>
          </a:p>
          <a:p>
            <a:r>
              <a:rPr lang="en-US">
                <a:ea typeface="Calibri"/>
                <a:cs typeface="Calibri"/>
              </a:rPr>
              <a:t>Surveys are a cultural construction</a:t>
            </a:r>
          </a:p>
        </p:txBody>
      </p:sp>
      <p:sp>
        <p:nvSpPr>
          <p:cNvPr id="4" name="Slide Number Placeholder 3">
            <a:extLst>
              <a:ext uri="{FF2B5EF4-FFF2-40B4-BE49-F238E27FC236}">
                <a16:creationId xmlns:a16="http://schemas.microsoft.com/office/drawing/2014/main" id="{C52C63AE-40E2-7000-565E-294311D3D234}"/>
              </a:ext>
            </a:extLst>
          </p:cNvPr>
          <p:cNvSpPr>
            <a:spLocks noGrp="1"/>
          </p:cNvSpPr>
          <p:nvPr>
            <p:ph type="sldNum" sz="quarter" idx="5"/>
          </p:nvPr>
        </p:nvSpPr>
        <p:spPr/>
        <p:txBody>
          <a:bodyPr/>
          <a:lstStyle/>
          <a:p>
            <a:fld id="{02750192-C4E0-4C1B-8B7E-F9B7288C634E}" type="slidenum">
              <a:t>5</a:t>
            </a:fld>
            <a:endParaRPr lang="en-US"/>
          </a:p>
        </p:txBody>
      </p:sp>
    </p:spTree>
    <p:extLst>
      <p:ext uri="{BB962C8B-B14F-4D97-AF65-F5344CB8AC3E}">
        <p14:creationId xmlns:p14="http://schemas.microsoft.com/office/powerpoint/2010/main" val="182215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u="sng" dirty="0">
                <a:ea typeface="Calibri"/>
                <a:cs typeface="Calibri"/>
              </a:rPr>
              <a:t>Literature = big</a:t>
            </a:r>
            <a:endParaRPr lang="en-US">
              <a:ea typeface="Calibri"/>
              <a:cs typeface="Calibri"/>
            </a:endParaRPr>
          </a:p>
          <a:p>
            <a:pPr marL="171450" indent="-171450">
              <a:buFont typeface="Calibri"/>
              <a:buChar char="-"/>
            </a:pPr>
            <a:r>
              <a:rPr lang="en-US" u="sng" dirty="0">
                <a:ea typeface="Calibri"/>
                <a:cs typeface="Calibri"/>
              </a:rPr>
              <a:t>Briefly talk about example from research. In these examples, I'll be placing some emphasis on how graph design might be tailored to children or to people of older age or to numeracy level.</a:t>
            </a:r>
          </a:p>
          <a:p>
            <a:pPr marL="171450" indent="-171450">
              <a:buFont typeface="Calibri"/>
              <a:buChar char="-"/>
            </a:pPr>
            <a:r>
              <a:rPr lang="en-US" dirty="0">
                <a:ea typeface="Calibri"/>
                <a:cs typeface="Calibri"/>
              </a:rPr>
              <a:t>-------------------------------</a:t>
            </a:r>
          </a:p>
        </p:txBody>
      </p:sp>
      <p:sp>
        <p:nvSpPr>
          <p:cNvPr id="4" name="Slide Number Placeholder 3"/>
          <p:cNvSpPr>
            <a:spLocks noGrp="1"/>
          </p:cNvSpPr>
          <p:nvPr>
            <p:ph type="sldNum" sz="quarter" idx="5"/>
          </p:nvPr>
        </p:nvSpPr>
        <p:spPr/>
        <p:txBody>
          <a:bodyPr/>
          <a:lstStyle/>
          <a:p>
            <a:fld id="{02750192-C4E0-4C1B-8B7E-F9B7288C634E}" type="slidenum">
              <a:rPr lang="en-US"/>
              <a:t>12</a:t>
            </a:fld>
            <a:endParaRPr lang="en-US"/>
          </a:p>
        </p:txBody>
      </p:sp>
    </p:spTree>
    <p:extLst>
      <p:ext uri="{BB962C8B-B14F-4D97-AF65-F5344CB8AC3E}">
        <p14:creationId xmlns:p14="http://schemas.microsoft.com/office/powerpoint/2010/main" val="20195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ea typeface="Calibri"/>
                <a:cs typeface="Calibri"/>
              </a:rPr>
              <a:t>This study is about communication of risk to children – the authors say the application of this study is to communicate probabilistic information about newborn screening and carrier results -</a:t>
            </a:r>
            <a:r>
              <a:rPr lang="en-US" u="sng" dirty="0"/>
              <a:t> Although maybe not the best face validity because they're using a cup and ball trial vs actually communicating that health information.</a:t>
            </a:r>
            <a:endParaRPr lang="en-US" u="sng" dirty="0">
              <a:ea typeface="Calibri"/>
              <a:cs typeface="Calibri"/>
            </a:endParaRPr>
          </a:p>
          <a:p>
            <a:endParaRPr lang="en-US" u="sng" dirty="0">
              <a:ea typeface="Calibri"/>
              <a:cs typeface="Calibri"/>
            </a:endParaRPr>
          </a:p>
          <a:p>
            <a:r>
              <a:rPr lang="en-US" u="sng" dirty="0">
                <a:ea typeface="Calibri"/>
                <a:cs typeface="Calibri"/>
              </a:rPr>
              <a:t>In this study, the participants were children age 7-11 years old. In</a:t>
            </a:r>
            <a:r>
              <a:rPr lang="en-US" u="sng" dirty="0"/>
              <a:t> a single trial, 3 cups are presented and below each cup is some indication of the probability that a ball will be under the cup. The child is asked to select the cup which is most likely to contain the ball. </a:t>
            </a:r>
            <a:endParaRPr lang="en-US" u="sng" dirty="0">
              <a:ea typeface="Calibri"/>
              <a:cs typeface="Calibri"/>
            </a:endParaRPr>
          </a:p>
          <a:p>
            <a:endParaRPr lang="en-US" u="sng" dirty="0">
              <a:ea typeface="Calibri"/>
              <a:cs typeface="Calibri"/>
            </a:endParaRPr>
          </a:p>
          <a:p>
            <a:r>
              <a:rPr lang="en-US" u="sng" dirty="0">
                <a:ea typeface="Calibri"/>
                <a:cs typeface="Calibri"/>
              </a:rPr>
              <a:t>There were 5 kinds of trials: verbal label (e.g., rarely, sometimes), %, 1 in x, 1:x, pie charts.</a:t>
            </a:r>
          </a:p>
          <a:p>
            <a:endParaRPr lang="en-US" u="sng" dirty="0">
              <a:ea typeface="Calibri"/>
              <a:cs typeface="Calibri"/>
            </a:endParaRPr>
          </a:p>
          <a:p>
            <a:r>
              <a:rPr lang="en-US" u="sng" dirty="0">
                <a:ea typeface="Calibri"/>
                <a:cs typeface="Calibri"/>
              </a:rPr>
              <a:t>Regarding the scale on the right side of the image, the children were asked to rate their certainty of their choice.</a:t>
            </a:r>
          </a:p>
          <a:p>
            <a:endParaRPr lang="en-US" u="sng" dirty="0">
              <a:ea typeface="Calibri"/>
              <a:cs typeface="Calibri"/>
            </a:endParaRPr>
          </a:p>
          <a:p>
            <a:r>
              <a:rPr lang="en-US" u="sng" dirty="0">
                <a:ea typeface="Calibri"/>
                <a:cs typeface="Calibri"/>
              </a:rPr>
              <a:t>Two main take-aways for the results. First, children were more significantly accurate with their responses in the pie chart trials in comparison to the rest of the trials,  and that children were significantly more certain of their responses with pie charts compared to the other formats. Second, older</a:t>
            </a:r>
            <a:r>
              <a:rPr lang="en-US" u="sng" dirty="0"/>
              <a:t> age was associated with better performance on all formats except percentages, an implication in this specific study context is that we have to be sensitive to the age group of the observer.</a:t>
            </a:r>
            <a:endParaRPr lang="en-US" u="sng" dirty="0">
              <a:ea typeface="Calibri"/>
              <a:cs typeface="Calibri"/>
            </a:endParaRPr>
          </a:p>
          <a:p>
            <a:r>
              <a:rPr lang="en-US" dirty="0">
                <a:ea typeface="Calibri"/>
                <a:cs typeface="Calibri"/>
              </a:rPr>
              <a:t>----------------------------------</a:t>
            </a:r>
            <a:endParaRPr lang="en-US" dirty="0"/>
          </a:p>
          <a:p>
            <a:endParaRPr lang="en-US" dirty="0"/>
          </a:p>
          <a:p>
            <a:r>
              <a:rPr lang="en-US" dirty="0"/>
              <a:t>Methods: A probabilistic task based on the cup game was used to measure which of five different formats was</a:t>
            </a:r>
            <a:endParaRPr lang="en-US" dirty="0">
              <a:ea typeface="Calibri"/>
              <a:cs typeface="Calibri"/>
            </a:endParaRPr>
          </a:p>
          <a:p>
            <a:r>
              <a:rPr lang="en-US" dirty="0"/>
              <a:t>associated with greatest understanding in children aged 7–11 years old (n = 106). Formats used were verbal labels</a:t>
            </a:r>
            <a:endParaRPr lang="en-US" dirty="0">
              <a:ea typeface="Calibri"/>
              <a:cs typeface="Calibri"/>
            </a:endParaRPr>
          </a:p>
          <a:p>
            <a:r>
              <a:rPr lang="en-US" dirty="0"/>
              <a:t>(e.g. rarely, sometimes), percentages, proportion-word (e.g. 1 in X), proportion-notation (e.g. 1:X) and pie charts.</a:t>
            </a:r>
            <a:endParaRPr lang="en-US" dirty="0">
              <a:ea typeface="Calibri"/>
              <a:cs typeface="Calibri"/>
            </a:endParaRPr>
          </a:p>
          <a:p>
            <a:r>
              <a:rPr lang="en-US" dirty="0"/>
              <a:t>There was also an additional mixed format condition. In each trial a picture was presented of three cups, each</a:t>
            </a:r>
            <a:endParaRPr lang="en-US" dirty="0">
              <a:ea typeface="Calibri"/>
              <a:cs typeface="Calibri"/>
            </a:endParaRPr>
          </a:p>
          <a:p>
            <a:r>
              <a:rPr lang="en-US" dirty="0"/>
              <a:t>with a different probability depicted beneath it, and the child was asked to select which cup was most likely to</a:t>
            </a:r>
            <a:endParaRPr lang="en-US" dirty="0">
              <a:ea typeface="Calibri"/>
              <a:cs typeface="Calibri"/>
            </a:endParaRPr>
          </a:p>
          <a:p>
            <a:r>
              <a:rPr lang="en-US" dirty="0"/>
              <a:t>contain the ball. Three trials were presented per format. Children also rated how certain they were that they had</a:t>
            </a:r>
            <a:endParaRPr lang="en-US" dirty="0">
              <a:ea typeface="Calibri"/>
              <a:cs typeface="Calibri"/>
            </a:endParaRPr>
          </a:p>
          <a:p>
            <a:r>
              <a:rPr lang="en-US" dirty="0"/>
              <a:t>answered correctly.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2750192-C4E0-4C1B-8B7E-F9B7288C634E}" type="slidenum">
              <a:t>13</a:t>
            </a:fld>
            <a:endParaRPr lang="en-US"/>
          </a:p>
        </p:txBody>
      </p:sp>
    </p:spTree>
    <p:extLst>
      <p:ext uri="{BB962C8B-B14F-4D97-AF65-F5344CB8AC3E}">
        <p14:creationId xmlns:p14="http://schemas.microsoft.com/office/powerpoint/2010/main" val="135093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2E3E-D544-21D5-DCE4-60F6CCD89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E97B5-D955-4819-0D63-D70631CDE0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6FF15-5B94-F252-A431-9A0ABCD1DD73}"/>
              </a:ext>
            </a:extLst>
          </p:cNvPr>
          <p:cNvSpPr>
            <a:spLocks noGrp="1"/>
          </p:cNvSpPr>
          <p:nvPr>
            <p:ph type="body" idx="1"/>
          </p:nvPr>
        </p:nvSpPr>
        <p:spPr/>
        <p:txBody>
          <a:bodyPr/>
          <a:lstStyle/>
          <a:p>
            <a:r>
              <a:rPr lang="en-US" u="sng" dirty="0">
                <a:ea typeface="Calibri"/>
                <a:cs typeface="Calibri"/>
              </a:rPr>
              <a:t>This study is about medical decision making. It involves a wide age range of participants 18-90 years old. Half of participants were categorized as low numeracy.</a:t>
            </a:r>
          </a:p>
          <a:p>
            <a:endParaRPr lang="en-US" u="sng" dirty="0">
              <a:ea typeface="Calibri"/>
              <a:cs typeface="Calibri"/>
            </a:endParaRPr>
          </a:p>
          <a:p>
            <a:r>
              <a:rPr lang="en-US" u="sng" dirty="0">
                <a:ea typeface="Calibri"/>
                <a:cs typeface="Calibri"/>
              </a:rPr>
              <a:t>Participants are brought into a hypothetical medical decision-making scenario – they're  randomized to 1 of 6 different graph presentations of treatment risk and benefit information. The participant then makes a treatment decision (hypothetically) and answers questions to assess understanding of the graph in terms of verbatim knowledge and gist knowledge. I realized when searching the literature that these 2 constructs come up in many health risk visualization studies – so it's common. </a:t>
            </a:r>
            <a:r>
              <a:rPr lang="en-US" u="sng" dirty="0"/>
              <a:t>Verbatim knowledge: the ability to correctly read numbers from graphs. Gist knowledge: the ability to identify the essential point of the information presented</a:t>
            </a:r>
            <a:endParaRPr lang="en-US" u="sng" dirty="0">
              <a:ea typeface="Calibri"/>
              <a:cs typeface="Calibri"/>
            </a:endParaRPr>
          </a:p>
          <a:p>
            <a:endParaRPr lang="en-US" dirty="0">
              <a:ea typeface="Calibri"/>
              <a:cs typeface="Calibri"/>
            </a:endParaRPr>
          </a:p>
          <a:p>
            <a:r>
              <a:rPr lang="en-US" dirty="0">
                <a:ea typeface="Calibri"/>
                <a:cs typeface="Calibri"/>
              </a:rPr>
              <a:t>----------------------------------------------------------------------------------------------------------</a:t>
            </a:r>
          </a:p>
          <a:p>
            <a:endParaRPr lang="en-US" dirty="0"/>
          </a:p>
          <a:p>
            <a:r>
              <a:rPr lang="en-US" dirty="0"/>
              <a:t>An online hypothetical medical decision making scenario. Participants were randomized to</a:t>
            </a:r>
            <a:endParaRPr lang="en-US" dirty="0">
              <a:ea typeface="Calibri" panose="020F0502020204030204"/>
              <a:cs typeface="Calibri" panose="020F0502020204030204"/>
            </a:endParaRPr>
          </a:p>
          <a:p>
            <a:r>
              <a:rPr lang="en-US" dirty="0"/>
              <a:t>view treatment risk and benefit information in one of the six </a:t>
            </a:r>
            <a:r>
              <a:rPr lang="en-US" dirty="0" err="1"/>
              <a:t>graphg</a:t>
            </a:r>
            <a:r>
              <a:rPr lang="en-US" dirty="0"/>
              <a:t> formats and they answer questions based on understanding in terms of verbatim knowledge and gist knowledge which I noticed are often studied constructs in the literature on communication of health risks.</a:t>
            </a:r>
            <a:endParaRPr lang="en-US" dirty="0">
              <a:ea typeface="Calibri"/>
              <a:cs typeface="Calibri"/>
            </a:endParaRPr>
          </a:p>
          <a:p>
            <a:endParaRPr lang="en-US">
              <a:ea typeface="Calibri"/>
              <a:cs typeface="Calibri"/>
            </a:endParaRPr>
          </a:p>
          <a:p>
            <a:endParaRPr lang="en-US">
              <a:ea typeface="Calibri"/>
              <a:cs typeface="Calibri"/>
            </a:endParaRPr>
          </a:p>
          <a:p>
            <a:endParaRPr lang="en-US" dirty="0">
              <a:ea typeface="Calibri"/>
              <a:cs typeface="Calibri"/>
            </a:endParaRPr>
          </a:p>
          <a:p>
            <a:pPr marL="1085850" lvl="2" indent="-171450">
              <a:lnSpc>
                <a:spcPct val="120000"/>
              </a:lnSpc>
              <a:spcBef>
                <a:spcPts val="500"/>
              </a:spcBef>
              <a:buFont typeface="Wingdings,Sans-Serif"/>
              <a:buChar char="§"/>
            </a:pPr>
            <a:r>
              <a:rPr lang="en-US" dirty="0"/>
              <a:t>Age groups: &lt; 40, 40-59, &gt;59 years old</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2CE24430-D823-021F-5928-36EBBA1DCDD2}"/>
              </a:ext>
            </a:extLst>
          </p:cNvPr>
          <p:cNvSpPr>
            <a:spLocks noGrp="1"/>
          </p:cNvSpPr>
          <p:nvPr>
            <p:ph type="sldNum" sz="quarter" idx="5"/>
          </p:nvPr>
        </p:nvSpPr>
        <p:spPr/>
        <p:txBody>
          <a:bodyPr/>
          <a:lstStyle/>
          <a:p>
            <a:fld id="{02750192-C4E0-4C1B-8B7E-F9B7288C634E}" type="slidenum">
              <a:t>14</a:t>
            </a:fld>
            <a:endParaRPr lang="en-US"/>
          </a:p>
        </p:txBody>
      </p:sp>
    </p:spTree>
    <p:extLst>
      <p:ext uri="{BB962C8B-B14F-4D97-AF65-F5344CB8AC3E}">
        <p14:creationId xmlns:p14="http://schemas.microsoft.com/office/powerpoint/2010/main" val="399656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F08B1-7901-4A5E-52A3-2BDDF99A0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2CDF-FAE6-AF4D-043E-6D37D4CBB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012A0-8CDA-5D1E-7C76-03D747CD5A7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8E2797B-4ECE-27B5-4014-D102B91CCF50}"/>
              </a:ext>
            </a:extLst>
          </p:cNvPr>
          <p:cNvSpPr>
            <a:spLocks noGrp="1"/>
          </p:cNvSpPr>
          <p:nvPr>
            <p:ph type="sldNum" sz="quarter" idx="5"/>
          </p:nvPr>
        </p:nvSpPr>
        <p:spPr/>
        <p:txBody>
          <a:bodyPr/>
          <a:lstStyle/>
          <a:p>
            <a:fld id="{02750192-C4E0-4C1B-8B7E-F9B7288C634E}" type="slidenum">
              <a:t>15</a:t>
            </a:fld>
            <a:endParaRPr lang="en-US"/>
          </a:p>
        </p:txBody>
      </p:sp>
    </p:spTree>
    <p:extLst>
      <p:ext uri="{BB962C8B-B14F-4D97-AF65-F5344CB8AC3E}">
        <p14:creationId xmlns:p14="http://schemas.microsoft.com/office/powerpoint/2010/main" val="213213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AD5F6-DE80-0194-1B85-565B7A179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D0D76-45C1-F5D5-9F98-AD14FE4BC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CC94F-AF56-2A62-B3BD-555004F2E22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B2C3B4F-32C6-0A56-CABC-63C8D664AC4B}"/>
              </a:ext>
            </a:extLst>
          </p:cNvPr>
          <p:cNvSpPr>
            <a:spLocks noGrp="1"/>
          </p:cNvSpPr>
          <p:nvPr>
            <p:ph type="sldNum" sz="quarter" idx="5"/>
          </p:nvPr>
        </p:nvSpPr>
        <p:spPr/>
        <p:txBody>
          <a:bodyPr/>
          <a:lstStyle/>
          <a:p>
            <a:fld id="{02750192-C4E0-4C1B-8B7E-F9B7288C634E}" type="slidenum">
              <a:t>16</a:t>
            </a:fld>
            <a:endParaRPr lang="en-US"/>
          </a:p>
        </p:txBody>
      </p:sp>
    </p:spTree>
    <p:extLst>
      <p:ext uri="{BB962C8B-B14F-4D97-AF65-F5344CB8AC3E}">
        <p14:creationId xmlns:p14="http://schemas.microsoft.com/office/powerpoint/2010/main" val="292619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2/13/25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73942786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2/13/25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64930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2/13/25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80232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2/13/25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30751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2/13/25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91066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2/13/25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37772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2/13/25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12941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2/13/25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07516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2/13/25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03607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2/13/25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41179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2/13/25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78700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2/13/25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14824900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3389/fpsyg.2015.00228" TargetMode="External"/><Relationship Id="rId2" Type="http://schemas.openxmlformats.org/officeDocument/2006/relationships/hyperlink" Target="https://doi.org/10.1177/0272989X10373805" TargetMode="External"/><Relationship Id="rId1" Type="http://schemas.openxmlformats.org/officeDocument/2006/relationships/slideLayout" Target="../slideLayouts/slideLayout2.xml"/><Relationship Id="rId4" Type="http://schemas.openxmlformats.org/officeDocument/2006/relationships/hyperlink" Target="https://doi.org/10.1177/00220221990300010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logs.sas.com/content/sastraining/2017/06/29/colors-in-different-cultur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3EE6C-F99B-E376-77F4-E654A3EBF10B}"/>
              </a:ext>
            </a:extLst>
          </p:cNvPr>
          <p:cNvSpPr>
            <a:spLocks noGrp="1"/>
          </p:cNvSpPr>
          <p:nvPr>
            <p:ph idx="1"/>
          </p:nvPr>
        </p:nvSpPr>
        <p:spPr>
          <a:xfrm>
            <a:off x="1358681" y="1464931"/>
            <a:ext cx="9238434" cy="2286001"/>
          </a:xfrm>
        </p:spPr>
        <p:txBody>
          <a:bodyPr vert="horz" lIns="91440" tIns="45720" rIns="91440" bIns="45720" rtlCol="0" anchor="t">
            <a:normAutofit/>
          </a:bodyPr>
          <a:lstStyle/>
          <a:p>
            <a:pPr marL="0" indent="0" algn="ctr">
              <a:buNone/>
            </a:pPr>
            <a:r>
              <a:rPr lang="en-US" sz="3500" b="1" dirty="0"/>
              <a:t>Graph design and interpretation:</a:t>
            </a:r>
            <a:endParaRPr lang="en-US" dirty="0"/>
          </a:p>
          <a:p>
            <a:pPr marL="0" indent="0" algn="ctr">
              <a:buNone/>
            </a:pPr>
            <a:r>
              <a:rPr lang="en-US" sz="3500" i="1" dirty="0"/>
              <a:t> Cultural considerations &amp;</a:t>
            </a:r>
          </a:p>
          <a:p>
            <a:pPr marL="0" indent="0" algn="ctr">
              <a:buNone/>
            </a:pPr>
            <a:r>
              <a:rPr lang="en-US" sz="3500" i="1" dirty="0"/>
              <a:t>Health Risk Communication</a:t>
            </a:r>
            <a:endParaRPr lang="en-US"/>
          </a:p>
        </p:txBody>
      </p:sp>
      <p:sp>
        <p:nvSpPr>
          <p:cNvPr id="4" name="Date Placeholder 3">
            <a:extLst>
              <a:ext uri="{FF2B5EF4-FFF2-40B4-BE49-F238E27FC236}">
                <a16:creationId xmlns:a16="http://schemas.microsoft.com/office/drawing/2014/main" id="{24FAABB0-391D-D7C1-0E51-5A4C0C06BAF0}"/>
              </a:ext>
            </a:extLst>
          </p:cNvPr>
          <p:cNvSpPr>
            <a:spLocks noGrp="1"/>
          </p:cNvSpPr>
          <p:nvPr>
            <p:ph type="dt" sz="half" idx="10"/>
          </p:nvPr>
        </p:nvSpPr>
        <p:spPr/>
        <p:txBody>
          <a:bodyPr/>
          <a:lstStyle/>
          <a:p>
            <a:fld id="{1FDEA930-D5DE-432C-B4D6-6260B4DA45F2}" type="datetime1">
              <a:rPr lang="en-US"/>
              <a:t>2/13/25</a:t>
            </a:fld>
            <a:endParaRPr lang="en-US"/>
          </a:p>
        </p:txBody>
      </p:sp>
      <p:sp>
        <p:nvSpPr>
          <p:cNvPr id="5" name="Footer Placeholder 4">
            <a:extLst>
              <a:ext uri="{FF2B5EF4-FFF2-40B4-BE49-F238E27FC236}">
                <a16:creationId xmlns:a16="http://schemas.microsoft.com/office/drawing/2014/main" id="{D8530FD8-B634-BBDD-0A87-12080AA28BB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B07E15E-F87B-B712-4C28-234A3361C01F}"/>
              </a:ext>
            </a:extLst>
          </p:cNvPr>
          <p:cNvSpPr>
            <a:spLocks noGrp="1"/>
          </p:cNvSpPr>
          <p:nvPr>
            <p:ph type="sldNum" sz="quarter" idx="12"/>
          </p:nvPr>
        </p:nvSpPr>
        <p:spPr/>
        <p:txBody>
          <a:bodyPr/>
          <a:lstStyle/>
          <a:p>
            <a:fld id="{196A61CA-0502-4EE4-9724-96EA822543E5}" type="slidenum">
              <a:rPr lang="en-US" dirty="0"/>
              <a:t>1</a:t>
            </a:fld>
            <a:endParaRPr lang="en-US"/>
          </a:p>
        </p:txBody>
      </p:sp>
      <p:sp>
        <p:nvSpPr>
          <p:cNvPr id="9" name="TextBox 8">
            <a:extLst>
              <a:ext uri="{FF2B5EF4-FFF2-40B4-BE49-F238E27FC236}">
                <a16:creationId xmlns:a16="http://schemas.microsoft.com/office/drawing/2014/main" id="{1C90A654-AF90-58D0-94E3-F097447C9248}"/>
              </a:ext>
            </a:extLst>
          </p:cNvPr>
          <p:cNvSpPr txBox="1"/>
          <p:nvPr/>
        </p:nvSpPr>
        <p:spPr>
          <a:xfrm>
            <a:off x="4606261" y="4807099"/>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Ashley</a:t>
            </a:r>
          </a:p>
          <a:p>
            <a:pPr algn="ctr"/>
            <a:endParaRPr lang="en-US" sz="2000"/>
          </a:p>
          <a:p>
            <a:pPr algn="ctr"/>
            <a:r>
              <a:rPr lang="en-US" sz="2000"/>
              <a:t>Sami</a:t>
            </a:r>
          </a:p>
        </p:txBody>
      </p:sp>
    </p:spTree>
    <p:extLst>
      <p:ext uri="{BB962C8B-B14F-4D97-AF65-F5344CB8AC3E}">
        <p14:creationId xmlns:p14="http://schemas.microsoft.com/office/powerpoint/2010/main" val="158354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7C15BB4-8178-5044-B189-E4D0339BCB89}"/>
              </a:ext>
            </a:extLst>
          </p:cNvPr>
          <p:cNvSpPr>
            <a:spLocks noGrp="1"/>
          </p:cNvSpPr>
          <p:nvPr>
            <p:ph type="title"/>
          </p:nvPr>
        </p:nvSpPr>
        <p:spPr>
          <a:xfrm>
            <a:off x="612648" y="548640"/>
            <a:ext cx="10653578" cy="1132258"/>
          </a:xfrm>
        </p:spPr>
        <p:txBody>
          <a:bodyPr/>
          <a:lstStyle/>
          <a:p>
            <a:r>
              <a:rPr lang="en-US" dirty="0"/>
              <a:t>Graph Literacy Scale </a:t>
            </a:r>
          </a:p>
        </p:txBody>
      </p:sp>
      <p:sp>
        <p:nvSpPr>
          <p:cNvPr id="14" name="Content Placeholder 2">
            <a:extLst>
              <a:ext uri="{FF2B5EF4-FFF2-40B4-BE49-F238E27FC236}">
                <a16:creationId xmlns:a16="http://schemas.microsoft.com/office/drawing/2014/main" id="{2F89E7FB-9712-04CA-8DAB-FE1654611D4B}"/>
              </a:ext>
            </a:extLst>
          </p:cNvPr>
          <p:cNvSpPr>
            <a:spLocks noGrp="1"/>
          </p:cNvSpPr>
          <p:nvPr>
            <p:ph idx="1"/>
          </p:nvPr>
        </p:nvSpPr>
        <p:spPr>
          <a:xfrm>
            <a:off x="612647" y="1715532"/>
            <a:ext cx="10653579" cy="4593828"/>
          </a:xfrm>
        </p:spPr>
        <p:txBody>
          <a:bodyPr vert="horz" lIns="91440" tIns="45720" rIns="91440" bIns="45720" rtlCol="0" anchor="t">
            <a:normAutofit/>
          </a:bodyPr>
          <a:lstStyle/>
          <a:p>
            <a:pPr lvl="3"/>
            <a:r>
              <a:rPr lang="en-US" sz="2800" dirty="0"/>
              <a:t>Administered to German and US populations </a:t>
            </a:r>
          </a:p>
          <a:p>
            <a:pPr lvl="3"/>
            <a:r>
              <a:rPr lang="en-US" sz="2800" dirty="0"/>
              <a:t>Part of the "Helping People with Low Numeracy Understand Medical Information" </a:t>
            </a:r>
          </a:p>
          <a:p>
            <a:pPr lvl="3"/>
            <a:r>
              <a:rPr lang="en-US" sz="2800" dirty="0"/>
              <a:t>Presented information about the risk of stroke and heart attack </a:t>
            </a:r>
          </a:p>
          <a:p>
            <a:pPr marL="685800" lvl="3" indent="0">
              <a:buNone/>
            </a:pPr>
            <a:endParaRPr lang="en-US" sz="2800"/>
          </a:p>
          <a:p>
            <a:endParaRPr lang="en-US"/>
          </a:p>
        </p:txBody>
      </p:sp>
      <p:sp>
        <p:nvSpPr>
          <p:cNvPr id="5" name="Date Placeholder 4">
            <a:extLst>
              <a:ext uri="{FF2B5EF4-FFF2-40B4-BE49-F238E27FC236}">
                <a16:creationId xmlns:a16="http://schemas.microsoft.com/office/drawing/2014/main" id="{4428677C-EF3D-B9E0-5340-9EC75A323A69}"/>
              </a:ext>
            </a:extLst>
          </p:cNvPr>
          <p:cNvSpPr>
            <a:spLocks noGrp="1"/>
          </p:cNvSpPr>
          <p:nvPr>
            <p:ph type="dt" sz="half" idx="10"/>
          </p:nvPr>
        </p:nvSpPr>
        <p:spPr>
          <a:xfrm>
            <a:off x="137160" y="6453002"/>
            <a:ext cx="3494314" cy="365125"/>
          </a:xfrm>
        </p:spPr>
        <p:txBody>
          <a:bodyPr anchor="ctr">
            <a:normAutofit/>
          </a:bodyPr>
          <a:lstStyle/>
          <a:p>
            <a:pPr>
              <a:spcAft>
                <a:spcPts val="600"/>
              </a:spcAft>
            </a:pPr>
            <a:fld id="{317C20A4-2B25-4560-B93D-DC975C02BC41}" type="datetime1">
              <a:pPr>
                <a:spcAft>
                  <a:spcPts val="600"/>
                </a:spcAft>
              </a:pPr>
              <a:t>2/13/25</a:t>
            </a:fld>
            <a:endParaRPr lang="en-US"/>
          </a:p>
        </p:txBody>
      </p:sp>
      <p:sp>
        <p:nvSpPr>
          <p:cNvPr id="6" name="Footer Placeholder 5">
            <a:extLst>
              <a:ext uri="{FF2B5EF4-FFF2-40B4-BE49-F238E27FC236}">
                <a16:creationId xmlns:a16="http://schemas.microsoft.com/office/drawing/2014/main" id="{35A3EFD8-868C-E992-A8E4-E46ED33381EA}"/>
              </a:ext>
            </a:extLst>
          </p:cNvPr>
          <p:cNvSpPr>
            <a:spLocks noGrp="1"/>
          </p:cNvSpPr>
          <p:nvPr>
            <p:ph type="ftr" sz="quarter" idx="11"/>
          </p:nvPr>
        </p:nvSpPr>
        <p:spPr>
          <a:xfrm>
            <a:off x="8876521" y="6453002"/>
            <a:ext cx="2805405" cy="365125"/>
          </a:xfrm>
        </p:spPr>
        <p:txBody>
          <a:bodyPr anchor="ctr">
            <a:normAutofit/>
          </a:bodyPr>
          <a:lstStyle/>
          <a:p>
            <a:pPr>
              <a:lnSpc>
                <a:spcPct val="90000"/>
              </a:lnSpc>
              <a:spcAft>
                <a:spcPts val="600"/>
              </a:spcAft>
            </a:pPr>
            <a:r>
              <a:rPr lang="en-US" sz="700"/>
              <a:t>
              </a:t>
            </a:r>
          </a:p>
        </p:txBody>
      </p:sp>
      <p:sp>
        <p:nvSpPr>
          <p:cNvPr id="7" name="Slide Number Placeholder 6">
            <a:extLst>
              <a:ext uri="{FF2B5EF4-FFF2-40B4-BE49-F238E27FC236}">
                <a16:creationId xmlns:a16="http://schemas.microsoft.com/office/drawing/2014/main" id="{E84DFC1B-9135-3514-8F07-4181468A0272}"/>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dirty="0"/>
              <a:pPr>
                <a:spcAft>
                  <a:spcPts val="600"/>
                </a:spcAft>
              </a:pPr>
              <a:t>10</a:t>
            </a:fld>
            <a:endParaRPr lang="en-US"/>
          </a:p>
        </p:txBody>
      </p:sp>
      <p:sp>
        <p:nvSpPr>
          <p:cNvPr id="9" name="TextBox 8">
            <a:extLst>
              <a:ext uri="{FF2B5EF4-FFF2-40B4-BE49-F238E27FC236}">
                <a16:creationId xmlns:a16="http://schemas.microsoft.com/office/drawing/2014/main" id="{23540EA6-5496-7E2F-B6C1-5DDE76EAD40B}"/>
              </a:ext>
            </a:extLst>
          </p:cNvPr>
          <p:cNvSpPr txBox="1"/>
          <p:nvPr/>
        </p:nvSpPr>
        <p:spPr>
          <a:xfrm>
            <a:off x="7731635" y="6448935"/>
            <a:ext cx="50780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Galesic &amp; Garcia-Retamero, 2011</a:t>
            </a:r>
          </a:p>
        </p:txBody>
      </p:sp>
    </p:spTree>
    <p:extLst>
      <p:ext uri="{BB962C8B-B14F-4D97-AF65-F5344CB8AC3E}">
        <p14:creationId xmlns:p14="http://schemas.microsoft.com/office/powerpoint/2010/main" val="49059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294D-5444-167B-D1B8-461546883A5C}"/>
              </a:ext>
            </a:extLst>
          </p:cNvPr>
          <p:cNvSpPr>
            <a:spLocks noGrp="1"/>
          </p:cNvSpPr>
          <p:nvPr>
            <p:ph type="title"/>
          </p:nvPr>
        </p:nvSpPr>
        <p:spPr/>
        <p:txBody>
          <a:bodyPr/>
          <a:lstStyle/>
          <a:p>
            <a:r>
              <a:rPr lang="en-US" dirty="0"/>
              <a:t>Graph Literacy Scale Findings </a:t>
            </a:r>
          </a:p>
        </p:txBody>
      </p:sp>
      <p:pic>
        <p:nvPicPr>
          <p:cNvPr id="7" name="Content Placeholder 6" descr="A diagram of a number of numbers&#10;&#10;AI-generated content may be incorrect.">
            <a:extLst>
              <a:ext uri="{FF2B5EF4-FFF2-40B4-BE49-F238E27FC236}">
                <a16:creationId xmlns:a16="http://schemas.microsoft.com/office/drawing/2014/main" id="{381FB548-0DCD-58FC-DB46-4336B38D827E}"/>
              </a:ext>
            </a:extLst>
          </p:cNvPr>
          <p:cNvPicPr>
            <a:picLocks noGrp="1" noChangeAspect="1"/>
          </p:cNvPicPr>
          <p:nvPr>
            <p:ph idx="1"/>
          </p:nvPr>
        </p:nvPicPr>
        <p:blipFill>
          <a:blip r:embed="rId2"/>
          <a:stretch>
            <a:fillRect/>
          </a:stretch>
        </p:blipFill>
        <p:spPr>
          <a:xfrm>
            <a:off x="1411519" y="1303057"/>
            <a:ext cx="8876631" cy="5030651"/>
          </a:xfrm>
        </p:spPr>
      </p:pic>
      <p:sp>
        <p:nvSpPr>
          <p:cNvPr id="4" name="Date Placeholder 3">
            <a:extLst>
              <a:ext uri="{FF2B5EF4-FFF2-40B4-BE49-F238E27FC236}">
                <a16:creationId xmlns:a16="http://schemas.microsoft.com/office/drawing/2014/main" id="{BF265CDB-7A3F-94C8-3150-E5305AD49ED1}"/>
              </a:ext>
            </a:extLst>
          </p:cNvPr>
          <p:cNvSpPr>
            <a:spLocks noGrp="1"/>
          </p:cNvSpPr>
          <p:nvPr>
            <p:ph type="dt" sz="half" idx="10"/>
          </p:nvPr>
        </p:nvSpPr>
        <p:spPr/>
        <p:txBody>
          <a:bodyPr/>
          <a:lstStyle/>
          <a:p>
            <a:fld id="{7A468196-6E04-48B5-9067-B42F754BB886}" type="datetime1">
              <a:t>2/13/25</a:t>
            </a:fld>
            <a:endParaRPr lang="en-US"/>
          </a:p>
        </p:txBody>
      </p:sp>
      <p:sp>
        <p:nvSpPr>
          <p:cNvPr id="5" name="Footer Placeholder 4">
            <a:extLst>
              <a:ext uri="{FF2B5EF4-FFF2-40B4-BE49-F238E27FC236}">
                <a16:creationId xmlns:a16="http://schemas.microsoft.com/office/drawing/2014/main" id="{A20E6305-F139-BDE2-2FE0-48AF11898A5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73A9350-233D-1A2A-34F8-7C281A201976}"/>
              </a:ext>
            </a:extLst>
          </p:cNvPr>
          <p:cNvSpPr>
            <a:spLocks noGrp="1"/>
          </p:cNvSpPr>
          <p:nvPr>
            <p:ph type="sldNum" sz="quarter" idx="12"/>
          </p:nvPr>
        </p:nvSpPr>
        <p:spPr/>
        <p:txBody>
          <a:bodyPr/>
          <a:lstStyle/>
          <a:p>
            <a:fld id="{CC057153-B650-4DEB-B370-79DDCFDCE934}" type="slidenum">
              <a:rPr lang="en-US" dirty="0"/>
              <a:t>11</a:t>
            </a:fld>
            <a:endParaRPr lang="en-US"/>
          </a:p>
        </p:txBody>
      </p:sp>
    </p:spTree>
    <p:extLst>
      <p:ext uri="{BB962C8B-B14F-4D97-AF65-F5344CB8AC3E}">
        <p14:creationId xmlns:p14="http://schemas.microsoft.com/office/powerpoint/2010/main" val="200968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129D-405B-553D-E5A4-15F616088E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DFEB9-A042-28D6-7CD9-2015FAE9FA34}"/>
              </a:ext>
            </a:extLst>
          </p:cNvPr>
          <p:cNvSpPr>
            <a:spLocks noGrp="1"/>
          </p:cNvSpPr>
          <p:nvPr>
            <p:ph idx="1"/>
          </p:nvPr>
        </p:nvSpPr>
        <p:spPr>
          <a:xfrm>
            <a:off x="1476822" y="2392325"/>
            <a:ext cx="9238434" cy="1500372"/>
          </a:xfrm>
        </p:spPr>
        <p:txBody>
          <a:bodyPr vert="horz" lIns="91440" tIns="45720" rIns="91440" bIns="45720" rtlCol="0" anchor="t">
            <a:normAutofit/>
          </a:bodyPr>
          <a:lstStyle/>
          <a:p>
            <a:pPr marL="0" indent="0" algn="ctr">
              <a:buNone/>
            </a:pPr>
            <a:r>
              <a:rPr lang="en-US" sz="3500" b="1" dirty="0"/>
              <a:t>Communicating medical/health risk via graphs</a:t>
            </a:r>
            <a:endParaRPr lang="en-US" dirty="0"/>
          </a:p>
        </p:txBody>
      </p:sp>
      <p:sp>
        <p:nvSpPr>
          <p:cNvPr id="4" name="Date Placeholder 3">
            <a:extLst>
              <a:ext uri="{FF2B5EF4-FFF2-40B4-BE49-F238E27FC236}">
                <a16:creationId xmlns:a16="http://schemas.microsoft.com/office/drawing/2014/main" id="{A0416905-4E58-A0D7-93CB-A67819CAFC7B}"/>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9C4F2A33-B514-E932-012C-B5CDEDC3B63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D60477B-A0E7-A3F0-EFDF-65A253C1674E}"/>
              </a:ext>
            </a:extLst>
          </p:cNvPr>
          <p:cNvSpPr>
            <a:spLocks noGrp="1"/>
          </p:cNvSpPr>
          <p:nvPr>
            <p:ph type="sldNum" sz="quarter" idx="12"/>
          </p:nvPr>
        </p:nvSpPr>
        <p:spPr/>
        <p:txBody>
          <a:bodyPr/>
          <a:lstStyle/>
          <a:p>
            <a:fld id="{196A61CA-0502-4EE4-9724-96EA822543E5}" type="slidenum">
              <a:rPr lang="en-US" dirty="0"/>
              <a:t>12</a:t>
            </a:fld>
            <a:endParaRPr lang="en-US"/>
          </a:p>
        </p:txBody>
      </p:sp>
    </p:spTree>
    <p:extLst>
      <p:ext uri="{BB962C8B-B14F-4D97-AF65-F5344CB8AC3E}">
        <p14:creationId xmlns:p14="http://schemas.microsoft.com/office/powerpoint/2010/main" val="364907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C743B-3559-8694-0A3B-7A5EF9C7DE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43536-2791-C0E6-D973-DA8EF103CC9D}"/>
              </a:ext>
            </a:extLst>
          </p:cNvPr>
          <p:cNvSpPr>
            <a:spLocks noGrp="1"/>
          </p:cNvSpPr>
          <p:nvPr>
            <p:ph idx="1"/>
          </p:nvPr>
        </p:nvSpPr>
        <p:spPr>
          <a:xfrm>
            <a:off x="1270078" y="1855091"/>
            <a:ext cx="9238434" cy="4418418"/>
          </a:xfrm>
        </p:spPr>
        <p:txBody>
          <a:bodyPr vert="horz" lIns="91440" tIns="45720" rIns="91440" bIns="45720" rtlCol="0" anchor="t">
            <a:normAutofit/>
          </a:bodyPr>
          <a:lstStyle/>
          <a:p>
            <a:r>
              <a:rPr lang="en-US" dirty="0"/>
              <a:t>N = 106</a:t>
            </a:r>
          </a:p>
          <a:p>
            <a:pPr lvl="1">
              <a:buFont typeface="Courier New" panose="020B0604020202020204" pitchFamily="34" charset="0"/>
              <a:buChar char="o"/>
            </a:pPr>
            <a:r>
              <a:rPr lang="en-US" dirty="0"/>
              <a:t>7-11 years old</a:t>
            </a:r>
          </a:p>
          <a:p>
            <a:pPr marL="228600" lvl="1" indent="0">
              <a:buNone/>
            </a:pPr>
            <a:endParaRPr lang="en-US" dirty="0"/>
          </a:p>
          <a:p>
            <a:r>
              <a:rPr lang="en-US" dirty="0"/>
              <a:t>Trial variations:</a:t>
            </a:r>
          </a:p>
          <a:p>
            <a:pPr lvl="1">
              <a:buFont typeface="Courier New" panose="020B0604020202020204" pitchFamily="34" charset="0"/>
              <a:buChar char="o"/>
            </a:pPr>
            <a:r>
              <a:rPr lang="en-US" dirty="0"/>
              <a:t>Verbal label</a:t>
            </a:r>
          </a:p>
          <a:p>
            <a:pPr lvl="1">
              <a:buFont typeface="Courier New" panose="020B0604020202020204" pitchFamily="34" charset="0"/>
              <a:buChar char="o"/>
            </a:pPr>
            <a:r>
              <a:rPr lang="en-US" dirty="0"/>
              <a:t>%</a:t>
            </a:r>
          </a:p>
          <a:p>
            <a:pPr lvl="1">
              <a:buFont typeface="Courier New" panose="020B0604020202020204" pitchFamily="34" charset="0"/>
              <a:buChar char="o"/>
            </a:pPr>
            <a:r>
              <a:rPr lang="en-US" sz="1800" dirty="0"/>
              <a:t>1 in </a:t>
            </a:r>
            <a:r>
              <a:rPr lang="en-US" dirty="0"/>
              <a:t>X</a:t>
            </a:r>
          </a:p>
          <a:p>
            <a:pPr lvl="1">
              <a:buFont typeface="Courier New" panose="020B0604020202020204" pitchFamily="34" charset="0"/>
              <a:buChar char="o"/>
            </a:pPr>
            <a:r>
              <a:rPr lang="en-US" dirty="0"/>
              <a:t>1</a:t>
            </a:r>
            <a:r>
              <a:rPr lang="en-US" sz="1800" dirty="0"/>
              <a:t>:X</a:t>
            </a:r>
            <a:endParaRPr lang="en-US" dirty="0"/>
          </a:p>
          <a:p>
            <a:pPr lvl="1">
              <a:buFont typeface="Courier New" panose="020B0604020202020204" pitchFamily="34" charset="0"/>
              <a:buChar char="o"/>
            </a:pPr>
            <a:r>
              <a:rPr lang="en-US" dirty="0"/>
              <a:t>*Pie</a:t>
            </a:r>
            <a:r>
              <a:rPr lang="en-US" sz="1800" dirty="0"/>
              <a:t> charts</a:t>
            </a:r>
            <a:r>
              <a:rPr lang="en-US" dirty="0"/>
              <a:t>*</a:t>
            </a:r>
          </a:p>
        </p:txBody>
      </p:sp>
      <p:sp>
        <p:nvSpPr>
          <p:cNvPr id="4" name="Date Placeholder 3">
            <a:extLst>
              <a:ext uri="{FF2B5EF4-FFF2-40B4-BE49-F238E27FC236}">
                <a16:creationId xmlns:a16="http://schemas.microsoft.com/office/drawing/2014/main" id="{8F7BDAFF-DD27-A101-CA5A-5216B5CFD23C}"/>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B760B7B5-A7BC-32AA-9AB5-C3BAF7F6B7B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1C3DA55-7301-D780-DFFB-7CD93CCBD28C}"/>
              </a:ext>
            </a:extLst>
          </p:cNvPr>
          <p:cNvSpPr>
            <a:spLocks noGrp="1"/>
          </p:cNvSpPr>
          <p:nvPr>
            <p:ph type="sldNum" sz="quarter" idx="12"/>
          </p:nvPr>
        </p:nvSpPr>
        <p:spPr/>
        <p:txBody>
          <a:bodyPr/>
          <a:lstStyle/>
          <a:p>
            <a:fld id="{196A61CA-0502-4EE4-9724-96EA822543E5}" type="slidenum">
              <a:rPr lang="en-US" dirty="0"/>
              <a:t>13</a:t>
            </a:fld>
            <a:endParaRPr lang="en-US"/>
          </a:p>
        </p:txBody>
      </p:sp>
      <p:sp>
        <p:nvSpPr>
          <p:cNvPr id="8" name="Content Placeholder 2">
            <a:extLst>
              <a:ext uri="{FF2B5EF4-FFF2-40B4-BE49-F238E27FC236}">
                <a16:creationId xmlns:a16="http://schemas.microsoft.com/office/drawing/2014/main" id="{7EB9A277-3FD9-F777-E0D3-9F80304B1FFD}"/>
              </a:ext>
            </a:extLst>
          </p:cNvPr>
          <p:cNvSpPr txBox="1">
            <a:spLocks/>
          </p:cNvSpPr>
          <p:nvPr/>
        </p:nvSpPr>
        <p:spPr>
          <a:xfrm>
            <a:off x="1268896" y="453656"/>
            <a:ext cx="4821418"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Communicating probability risk to children (Ulph, Townsend, &amp; Glazebrook, 2009)</a:t>
            </a:r>
            <a:endParaRPr lang="en-US"/>
          </a:p>
          <a:p>
            <a:pPr marL="0" indent="0">
              <a:buNone/>
            </a:pPr>
            <a:endParaRPr lang="en-US" sz="2500" dirty="0"/>
          </a:p>
        </p:txBody>
      </p:sp>
      <p:pic>
        <p:nvPicPr>
          <p:cNvPr id="2" name="Picture 1" descr="A diagram of a cup&#10;&#10;AI-generated content may be incorrect.">
            <a:extLst>
              <a:ext uri="{FF2B5EF4-FFF2-40B4-BE49-F238E27FC236}">
                <a16:creationId xmlns:a16="http://schemas.microsoft.com/office/drawing/2014/main" id="{FD9B5557-6468-DFB6-648C-A65ED822588E}"/>
              </a:ext>
            </a:extLst>
          </p:cNvPr>
          <p:cNvPicPr>
            <a:picLocks noChangeAspect="1"/>
          </p:cNvPicPr>
          <p:nvPr/>
        </p:nvPicPr>
        <p:blipFill>
          <a:blip r:embed="rId3"/>
          <a:stretch>
            <a:fillRect/>
          </a:stretch>
        </p:blipFill>
        <p:spPr>
          <a:xfrm>
            <a:off x="6201267" y="3553348"/>
            <a:ext cx="4314529" cy="3308202"/>
          </a:xfrm>
          <a:prstGeom prst="rect">
            <a:avLst/>
          </a:prstGeom>
        </p:spPr>
      </p:pic>
      <p:pic>
        <p:nvPicPr>
          <p:cNvPr id="7" name="Picture 6" descr="A group of yellow objects with text&#10;&#10;AI-generated content may be incorrect.">
            <a:extLst>
              <a:ext uri="{FF2B5EF4-FFF2-40B4-BE49-F238E27FC236}">
                <a16:creationId xmlns:a16="http://schemas.microsoft.com/office/drawing/2014/main" id="{FB1DB81D-675F-E994-ABB8-56B2257ED0B0}"/>
              </a:ext>
            </a:extLst>
          </p:cNvPr>
          <p:cNvPicPr>
            <a:picLocks noChangeAspect="1"/>
          </p:cNvPicPr>
          <p:nvPr/>
        </p:nvPicPr>
        <p:blipFill>
          <a:blip r:embed="rId4"/>
          <a:stretch>
            <a:fillRect/>
          </a:stretch>
        </p:blipFill>
        <p:spPr>
          <a:xfrm>
            <a:off x="6091327" y="273"/>
            <a:ext cx="4419600" cy="3343275"/>
          </a:xfrm>
          <a:prstGeom prst="rect">
            <a:avLst/>
          </a:prstGeom>
        </p:spPr>
      </p:pic>
    </p:spTree>
    <p:extLst>
      <p:ext uri="{BB962C8B-B14F-4D97-AF65-F5344CB8AC3E}">
        <p14:creationId xmlns:p14="http://schemas.microsoft.com/office/powerpoint/2010/main" val="317255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182A1-3625-0F55-6C4F-49191A53B8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68D11-B18E-2964-A131-DCF466783FC2}"/>
              </a:ext>
            </a:extLst>
          </p:cNvPr>
          <p:cNvSpPr>
            <a:spLocks noGrp="1"/>
          </p:cNvSpPr>
          <p:nvPr>
            <p:ph idx="1"/>
          </p:nvPr>
        </p:nvSpPr>
        <p:spPr>
          <a:xfrm>
            <a:off x="1270078" y="1588977"/>
            <a:ext cx="9764155" cy="4400697"/>
          </a:xfrm>
        </p:spPr>
        <p:txBody>
          <a:bodyPr vert="horz" lIns="91440" tIns="45720" rIns="91440" bIns="45720" rtlCol="0" anchor="t">
            <a:noAutofit/>
          </a:bodyPr>
          <a:lstStyle/>
          <a:p>
            <a:pPr>
              <a:buFont typeface="Arial"/>
              <a:buChar char="•"/>
            </a:pPr>
            <a:r>
              <a:rPr lang="en-US" dirty="0"/>
              <a:t>N = 2412</a:t>
            </a:r>
            <a:r>
              <a:rPr lang="en-US" sz="2000" dirty="0"/>
              <a:t> </a:t>
            </a:r>
            <a:endParaRPr lang="en-US" dirty="0"/>
          </a:p>
          <a:p>
            <a:pPr lvl="1">
              <a:buFont typeface="Courier New"/>
              <a:buChar char="o"/>
            </a:pPr>
            <a:r>
              <a:rPr lang="en-US" dirty="0"/>
              <a:t>Mean age: 49 years old, range: 18-90</a:t>
            </a:r>
          </a:p>
          <a:p>
            <a:pPr lvl="1">
              <a:buFont typeface="Courier New"/>
              <a:buChar char="o"/>
            </a:pPr>
            <a:r>
              <a:rPr lang="en-US" dirty="0"/>
              <a:t>Half</a:t>
            </a:r>
            <a:r>
              <a:rPr lang="en-US" sz="1800" b="0" dirty="0"/>
              <a:t> of participants </a:t>
            </a:r>
            <a:r>
              <a:rPr lang="en-US" dirty="0"/>
              <a:t>were categorized as</a:t>
            </a:r>
            <a:r>
              <a:rPr lang="en-US" sz="1800" b="0" dirty="0"/>
              <a:t> low numeracy</a:t>
            </a:r>
            <a:endParaRPr lang="en-US" dirty="0"/>
          </a:p>
          <a:p>
            <a:pPr marL="228600" lvl="1" indent="0">
              <a:buNone/>
            </a:pPr>
            <a:endParaRPr lang="en-US" dirty="0"/>
          </a:p>
          <a:p>
            <a:r>
              <a:rPr lang="en-US" sz="2000" dirty="0"/>
              <a:t>Randomized to 1 of 6 graph </a:t>
            </a:r>
            <a:r>
              <a:rPr lang="en-US" dirty="0"/>
              <a:t>formats</a:t>
            </a:r>
          </a:p>
          <a:p>
            <a:pPr lvl="1">
              <a:buFont typeface="Courier New" panose="020B0604020202020204" pitchFamily="34" charset="0"/>
              <a:buChar char="o"/>
            </a:pPr>
            <a:r>
              <a:rPr lang="en-US" dirty="0"/>
              <a:t>Presenting treatment risk &amp; benefit information</a:t>
            </a:r>
          </a:p>
          <a:p>
            <a:pPr marL="228600" lvl="1" indent="0">
              <a:buNone/>
            </a:pPr>
            <a:endParaRPr lang="en-US" dirty="0"/>
          </a:p>
          <a:p>
            <a:r>
              <a:rPr lang="en-US" dirty="0"/>
              <a:t>Outcome</a:t>
            </a:r>
            <a:r>
              <a:rPr lang="en-US" sz="2000" dirty="0"/>
              <a:t>: Verbatim knowledge, gist knowledge, treatment decision</a:t>
            </a:r>
            <a:r>
              <a:rPr lang="en-US" dirty="0"/>
              <a:t>, trustworthiness of format</a:t>
            </a:r>
          </a:p>
          <a:p>
            <a:pPr marL="0" indent="0">
              <a:buNone/>
            </a:pPr>
            <a:r>
              <a:rPr lang="en-US" sz="2000" dirty="0"/>
              <a:t>  </a:t>
            </a:r>
          </a:p>
        </p:txBody>
      </p:sp>
      <p:sp>
        <p:nvSpPr>
          <p:cNvPr id="4" name="Date Placeholder 3">
            <a:extLst>
              <a:ext uri="{FF2B5EF4-FFF2-40B4-BE49-F238E27FC236}">
                <a16:creationId xmlns:a16="http://schemas.microsoft.com/office/drawing/2014/main" id="{A78815DB-663D-0D5B-2FC2-9D063C603C2F}"/>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B64C9A65-123F-1A9F-F8AE-A2FFE452C10F}"/>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B3336E0-7142-9E85-41F8-C563F5CE4E9C}"/>
              </a:ext>
            </a:extLst>
          </p:cNvPr>
          <p:cNvSpPr>
            <a:spLocks noGrp="1"/>
          </p:cNvSpPr>
          <p:nvPr>
            <p:ph type="sldNum" sz="quarter" idx="12"/>
          </p:nvPr>
        </p:nvSpPr>
        <p:spPr/>
        <p:txBody>
          <a:bodyPr/>
          <a:lstStyle/>
          <a:p>
            <a:fld id="{196A61CA-0502-4EE4-9724-96EA822543E5}" type="slidenum">
              <a:rPr lang="en-US" dirty="0"/>
              <a:t>14</a:t>
            </a:fld>
            <a:endParaRPr lang="en-US"/>
          </a:p>
        </p:txBody>
      </p:sp>
      <p:sp>
        <p:nvSpPr>
          <p:cNvPr id="8" name="Content Placeholder 2">
            <a:extLst>
              <a:ext uri="{FF2B5EF4-FFF2-40B4-BE49-F238E27FC236}">
                <a16:creationId xmlns:a16="http://schemas.microsoft.com/office/drawing/2014/main" id="{3164875A-752A-F113-4EC4-CFDF58C88435}"/>
              </a:ext>
            </a:extLst>
          </p:cNvPr>
          <p:cNvSpPr txBox="1">
            <a:spLocks/>
          </p:cNvSpPr>
          <p:nvPr/>
        </p:nvSpPr>
        <p:spPr>
          <a:xfrm>
            <a:off x="1268896" y="453656"/>
            <a:ext cx="9238434"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Graphs and medical decision-making (Hawley et al., 2008)</a:t>
            </a:r>
          </a:p>
        </p:txBody>
      </p:sp>
    </p:spTree>
    <p:extLst>
      <p:ext uri="{BB962C8B-B14F-4D97-AF65-F5344CB8AC3E}">
        <p14:creationId xmlns:p14="http://schemas.microsoft.com/office/powerpoint/2010/main" val="36531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34B98-FD06-B8A5-7070-446FAD4D6E0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822E40C2-D6ED-2719-E951-FD4E9E102DE5}"/>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A267D013-9A53-1ADE-E9AF-01F6C67FE05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A16E96A-84F2-E5B6-BC5D-9EDCD3DC0FA4}"/>
              </a:ext>
            </a:extLst>
          </p:cNvPr>
          <p:cNvSpPr>
            <a:spLocks noGrp="1"/>
          </p:cNvSpPr>
          <p:nvPr>
            <p:ph type="sldNum" sz="quarter" idx="12"/>
          </p:nvPr>
        </p:nvSpPr>
        <p:spPr/>
        <p:txBody>
          <a:bodyPr/>
          <a:lstStyle/>
          <a:p>
            <a:fld id="{196A61CA-0502-4EE4-9724-96EA822543E5}" type="slidenum">
              <a:rPr lang="en-US" dirty="0"/>
              <a:t>15</a:t>
            </a:fld>
            <a:endParaRPr lang="en-US"/>
          </a:p>
        </p:txBody>
      </p:sp>
      <p:sp>
        <p:nvSpPr>
          <p:cNvPr id="8" name="Content Placeholder 2">
            <a:extLst>
              <a:ext uri="{FF2B5EF4-FFF2-40B4-BE49-F238E27FC236}">
                <a16:creationId xmlns:a16="http://schemas.microsoft.com/office/drawing/2014/main" id="{24F80570-8A0B-92E4-45E0-BA644AB7CD0D}"/>
              </a:ext>
            </a:extLst>
          </p:cNvPr>
          <p:cNvSpPr txBox="1">
            <a:spLocks/>
          </p:cNvSpPr>
          <p:nvPr/>
        </p:nvSpPr>
        <p:spPr>
          <a:xfrm>
            <a:off x="1268896" y="453656"/>
            <a:ext cx="9238434"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000" b="1" dirty="0"/>
              <a:t>Table</a:t>
            </a:r>
            <a:endParaRPr lang="en-US" dirty="0"/>
          </a:p>
        </p:txBody>
      </p:sp>
      <p:pic>
        <p:nvPicPr>
          <p:cNvPr id="7" name="Picture 6">
            <a:extLst>
              <a:ext uri="{FF2B5EF4-FFF2-40B4-BE49-F238E27FC236}">
                <a16:creationId xmlns:a16="http://schemas.microsoft.com/office/drawing/2014/main" id="{3231F439-A3E9-C29D-2A4D-E5BF17A11DFB}"/>
              </a:ext>
            </a:extLst>
          </p:cNvPr>
          <p:cNvPicPr>
            <a:picLocks noChangeAspect="1"/>
          </p:cNvPicPr>
          <p:nvPr/>
        </p:nvPicPr>
        <p:blipFill>
          <a:blip r:embed="rId3"/>
          <a:stretch>
            <a:fillRect/>
          </a:stretch>
        </p:blipFill>
        <p:spPr>
          <a:xfrm>
            <a:off x="2321789" y="1259242"/>
            <a:ext cx="7337774" cy="4336313"/>
          </a:xfrm>
          <a:prstGeom prst="rect">
            <a:avLst/>
          </a:prstGeom>
        </p:spPr>
      </p:pic>
    </p:spTree>
    <p:extLst>
      <p:ext uri="{BB962C8B-B14F-4D97-AF65-F5344CB8AC3E}">
        <p14:creationId xmlns:p14="http://schemas.microsoft.com/office/powerpoint/2010/main" val="354600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6C8E-D2C0-1B99-876E-6F95F19807F0}"/>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2BC6C79-36DF-866D-857C-7D0F3124CDAB}"/>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3EF53380-9CDC-DF87-A750-BD6C19F785D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DD678E2-861D-C80D-25BE-F898A693F158}"/>
              </a:ext>
            </a:extLst>
          </p:cNvPr>
          <p:cNvSpPr>
            <a:spLocks noGrp="1"/>
          </p:cNvSpPr>
          <p:nvPr>
            <p:ph type="sldNum" sz="quarter" idx="12"/>
          </p:nvPr>
        </p:nvSpPr>
        <p:spPr/>
        <p:txBody>
          <a:bodyPr/>
          <a:lstStyle/>
          <a:p>
            <a:fld id="{196A61CA-0502-4EE4-9724-96EA822543E5}" type="slidenum">
              <a:rPr lang="en-US" dirty="0"/>
              <a:t>16</a:t>
            </a:fld>
            <a:endParaRPr lang="en-US"/>
          </a:p>
        </p:txBody>
      </p:sp>
      <p:sp>
        <p:nvSpPr>
          <p:cNvPr id="8" name="Content Placeholder 2">
            <a:extLst>
              <a:ext uri="{FF2B5EF4-FFF2-40B4-BE49-F238E27FC236}">
                <a16:creationId xmlns:a16="http://schemas.microsoft.com/office/drawing/2014/main" id="{04C4EF55-DD4E-8456-2978-39D98B51E46D}"/>
              </a:ext>
            </a:extLst>
          </p:cNvPr>
          <p:cNvSpPr txBox="1">
            <a:spLocks/>
          </p:cNvSpPr>
          <p:nvPr/>
        </p:nvSpPr>
        <p:spPr>
          <a:xfrm>
            <a:off x="1268896" y="453656"/>
            <a:ext cx="9238434"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2. Pictograph</a:t>
            </a:r>
            <a:endParaRPr lang="en-US" dirty="0"/>
          </a:p>
        </p:txBody>
      </p:sp>
      <p:pic>
        <p:nvPicPr>
          <p:cNvPr id="2" name="Picture 1">
            <a:extLst>
              <a:ext uri="{FF2B5EF4-FFF2-40B4-BE49-F238E27FC236}">
                <a16:creationId xmlns:a16="http://schemas.microsoft.com/office/drawing/2014/main" id="{155381FC-1626-E0A3-07C6-D441E3EF5129}"/>
              </a:ext>
            </a:extLst>
          </p:cNvPr>
          <p:cNvPicPr>
            <a:picLocks noChangeAspect="1"/>
          </p:cNvPicPr>
          <p:nvPr/>
        </p:nvPicPr>
        <p:blipFill>
          <a:blip r:embed="rId3"/>
          <a:stretch>
            <a:fillRect/>
          </a:stretch>
        </p:blipFill>
        <p:spPr>
          <a:xfrm>
            <a:off x="3394457" y="929146"/>
            <a:ext cx="5887959" cy="5527935"/>
          </a:xfrm>
          <a:prstGeom prst="rect">
            <a:avLst/>
          </a:prstGeom>
        </p:spPr>
      </p:pic>
    </p:spTree>
    <p:extLst>
      <p:ext uri="{BB962C8B-B14F-4D97-AF65-F5344CB8AC3E}">
        <p14:creationId xmlns:p14="http://schemas.microsoft.com/office/powerpoint/2010/main" val="326200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E42FE-6E67-B095-9A72-43BC20AD3E7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0780E382-15F0-8B7D-AC43-A37D80E0E2EC}"/>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3DFF1951-F8C2-5A3F-41F6-CF94940778B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9582CC1-71B1-025A-8DED-0ACB0095A93E}"/>
              </a:ext>
            </a:extLst>
          </p:cNvPr>
          <p:cNvSpPr>
            <a:spLocks noGrp="1"/>
          </p:cNvSpPr>
          <p:nvPr>
            <p:ph type="sldNum" sz="quarter" idx="12"/>
          </p:nvPr>
        </p:nvSpPr>
        <p:spPr/>
        <p:txBody>
          <a:bodyPr/>
          <a:lstStyle/>
          <a:p>
            <a:fld id="{196A61CA-0502-4EE4-9724-96EA822543E5}" type="slidenum">
              <a:rPr lang="en-US" dirty="0"/>
              <a:t>17</a:t>
            </a:fld>
            <a:endParaRPr lang="en-US"/>
          </a:p>
        </p:txBody>
      </p:sp>
      <p:sp>
        <p:nvSpPr>
          <p:cNvPr id="8" name="Content Placeholder 2">
            <a:extLst>
              <a:ext uri="{FF2B5EF4-FFF2-40B4-BE49-F238E27FC236}">
                <a16:creationId xmlns:a16="http://schemas.microsoft.com/office/drawing/2014/main" id="{8E550AD8-3955-6EC6-8453-E6915982CB84}"/>
              </a:ext>
            </a:extLst>
          </p:cNvPr>
          <p:cNvSpPr txBox="1">
            <a:spLocks/>
          </p:cNvSpPr>
          <p:nvPr/>
        </p:nvSpPr>
        <p:spPr>
          <a:xfrm>
            <a:off x="1268896" y="453656"/>
            <a:ext cx="9238434"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3. Bar graph</a:t>
            </a:r>
            <a:endParaRPr lang="en-US" dirty="0"/>
          </a:p>
        </p:txBody>
      </p:sp>
      <p:pic>
        <p:nvPicPr>
          <p:cNvPr id="2" name="Picture 1">
            <a:extLst>
              <a:ext uri="{FF2B5EF4-FFF2-40B4-BE49-F238E27FC236}">
                <a16:creationId xmlns:a16="http://schemas.microsoft.com/office/drawing/2014/main" id="{71FD7A93-9ACF-BC07-55AC-2F076C2D4181}"/>
              </a:ext>
            </a:extLst>
          </p:cNvPr>
          <p:cNvPicPr>
            <a:picLocks noChangeAspect="1"/>
          </p:cNvPicPr>
          <p:nvPr/>
        </p:nvPicPr>
        <p:blipFill>
          <a:blip r:embed="rId3"/>
          <a:stretch>
            <a:fillRect/>
          </a:stretch>
        </p:blipFill>
        <p:spPr>
          <a:xfrm>
            <a:off x="3045343" y="938036"/>
            <a:ext cx="6206235" cy="5417945"/>
          </a:xfrm>
          <a:prstGeom prst="rect">
            <a:avLst/>
          </a:prstGeom>
        </p:spPr>
      </p:pic>
    </p:spTree>
    <p:extLst>
      <p:ext uri="{BB962C8B-B14F-4D97-AF65-F5344CB8AC3E}">
        <p14:creationId xmlns:p14="http://schemas.microsoft.com/office/powerpoint/2010/main" val="171518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DCF5A-2C69-E39F-39F3-D60F7F569734}"/>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18C1752D-408F-CAB0-9F5F-D25CC52AD803}"/>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6C6C06AA-E205-F220-3480-D0025B1F554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5FBADBF-7129-3F9B-0FC4-4A5E3EF1069C}"/>
              </a:ext>
            </a:extLst>
          </p:cNvPr>
          <p:cNvSpPr>
            <a:spLocks noGrp="1"/>
          </p:cNvSpPr>
          <p:nvPr>
            <p:ph type="sldNum" sz="quarter" idx="12"/>
          </p:nvPr>
        </p:nvSpPr>
        <p:spPr/>
        <p:txBody>
          <a:bodyPr/>
          <a:lstStyle/>
          <a:p>
            <a:fld id="{196A61CA-0502-4EE4-9724-96EA822543E5}" type="slidenum">
              <a:rPr lang="en-US" dirty="0"/>
              <a:t>18</a:t>
            </a:fld>
            <a:endParaRPr lang="en-US"/>
          </a:p>
        </p:txBody>
      </p:sp>
      <p:sp>
        <p:nvSpPr>
          <p:cNvPr id="8" name="Content Placeholder 2">
            <a:extLst>
              <a:ext uri="{FF2B5EF4-FFF2-40B4-BE49-F238E27FC236}">
                <a16:creationId xmlns:a16="http://schemas.microsoft.com/office/drawing/2014/main" id="{BF3986C5-1676-3F2E-5A39-6AAFF383EFD2}"/>
              </a:ext>
            </a:extLst>
          </p:cNvPr>
          <p:cNvSpPr txBox="1">
            <a:spLocks/>
          </p:cNvSpPr>
          <p:nvPr/>
        </p:nvSpPr>
        <p:spPr>
          <a:xfrm>
            <a:off x="1268896" y="453656"/>
            <a:ext cx="9238434"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4. Sparkplug</a:t>
            </a:r>
          </a:p>
        </p:txBody>
      </p:sp>
      <p:pic>
        <p:nvPicPr>
          <p:cNvPr id="2" name="Picture 1">
            <a:extLst>
              <a:ext uri="{FF2B5EF4-FFF2-40B4-BE49-F238E27FC236}">
                <a16:creationId xmlns:a16="http://schemas.microsoft.com/office/drawing/2014/main" id="{E66DE75E-FCDC-BB40-3CE3-41AA993F2E2C}"/>
              </a:ext>
            </a:extLst>
          </p:cNvPr>
          <p:cNvPicPr>
            <a:picLocks noChangeAspect="1"/>
          </p:cNvPicPr>
          <p:nvPr/>
        </p:nvPicPr>
        <p:blipFill>
          <a:blip r:embed="rId3"/>
          <a:stretch>
            <a:fillRect/>
          </a:stretch>
        </p:blipFill>
        <p:spPr>
          <a:xfrm>
            <a:off x="3047246" y="1038621"/>
            <a:ext cx="6263403" cy="5289559"/>
          </a:xfrm>
          <a:prstGeom prst="rect">
            <a:avLst/>
          </a:prstGeom>
        </p:spPr>
      </p:pic>
    </p:spTree>
    <p:extLst>
      <p:ext uri="{BB962C8B-B14F-4D97-AF65-F5344CB8AC3E}">
        <p14:creationId xmlns:p14="http://schemas.microsoft.com/office/powerpoint/2010/main" val="370150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3E130-156C-FE9F-1370-2EB68579755D}"/>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DC8A4B3-9119-3455-BCC3-DB518A26701D}"/>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D0E0E6BE-40DA-8392-42DD-4775B3F0C39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44B83B2-0DEE-4B36-1C72-5FBF81FE1AD7}"/>
              </a:ext>
            </a:extLst>
          </p:cNvPr>
          <p:cNvSpPr>
            <a:spLocks noGrp="1"/>
          </p:cNvSpPr>
          <p:nvPr>
            <p:ph type="sldNum" sz="quarter" idx="12"/>
          </p:nvPr>
        </p:nvSpPr>
        <p:spPr/>
        <p:txBody>
          <a:bodyPr/>
          <a:lstStyle/>
          <a:p>
            <a:fld id="{196A61CA-0502-4EE4-9724-96EA822543E5}" type="slidenum">
              <a:rPr lang="en-US" dirty="0"/>
              <a:t>19</a:t>
            </a:fld>
            <a:endParaRPr lang="en-US"/>
          </a:p>
        </p:txBody>
      </p:sp>
      <p:sp>
        <p:nvSpPr>
          <p:cNvPr id="8" name="Content Placeholder 2">
            <a:extLst>
              <a:ext uri="{FF2B5EF4-FFF2-40B4-BE49-F238E27FC236}">
                <a16:creationId xmlns:a16="http://schemas.microsoft.com/office/drawing/2014/main" id="{C235BC3E-581C-6CE3-5541-9D1D283C16F2}"/>
              </a:ext>
            </a:extLst>
          </p:cNvPr>
          <p:cNvSpPr txBox="1">
            <a:spLocks/>
          </p:cNvSpPr>
          <p:nvPr/>
        </p:nvSpPr>
        <p:spPr>
          <a:xfrm>
            <a:off x="1268896" y="453656"/>
            <a:ext cx="9238434"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5. Pie chart </a:t>
            </a:r>
          </a:p>
        </p:txBody>
      </p:sp>
      <p:pic>
        <p:nvPicPr>
          <p:cNvPr id="2" name="Picture 1" descr="A graph of headaches and headaches&#10;&#10;AI-generated content may be incorrect.">
            <a:extLst>
              <a:ext uri="{FF2B5EF4-FFF2-40B4-BE49-F238E27FC236}">
                <a16:creationId xmlns:a16="http://schemas.microsoft.com/office/drawing/2014/main" id="{1AB03BD9-1E83-F3BC-3E9B-8A68CFE62454}"/>
              </a:ext>
            </a:extLst>
          </p:cNvPr>
          <p:cNvPicPr>
            <a:picLocks noChangeAspect="1"/>
          </p:cNvPicPr>
          <p:nvPr/>
        </p:nvPicPr>
        <p:blipFill>
          <a:blip r:embed="rId3"/>
          <a:stretch>
            <a:fillRect/>
          </a:stretch>
        </p:blipFill>
        <p:spPr>
          <a:xfrm>
            <a:off x="3462736" y="838227"/>
            <a:ext cx="5750898" cy="5545877"/>
          </a:xfrm>
          <a:prstGeom prst="rect">
            <a:avLst/>
          </a:prstGeom>
        </p:spPr>
      </p:pic>
    </p:spTree>
    <p:extLst>
      <p:ext uri="{BB962C8B-B14F-4D97-AF65-F5344CB8AC3E}">
        <p14:creationId xmlns:p14="http://schemas.microsoft.com/office/powerpoint/2010/main" val="150063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B55D3-5DD5-24D5-5C11-742C60F442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48CAF-A495-7C6A-275D-6818A9768D32}"/>
              </a:ext>
            </a:extLst>
          </p:cNvPr>
          <p:cNvSpPr>
            <a:spLocks noGrp="1"/>
          </p:cNvSpPr>
          <p:nvPr>
            <p:ph idx="1"/>
          </p:nvPr>
        </p:nvSpPr>
        <p:spPr>
          <a:xfrm>
            <a:off x="1270078" y="1713023"/>
            <a:ext cx="9238434" cy="4418418"/>
          </a:xfrm>
        </p:spPr>
        <p:txBody>
          <a:bodyPr vert="horz" lIns="91440" tIns="45720" rIns="91440" bIns="45720" rtlCol="0" anchor="t">
            <a:normAutofit/>
          </a:bodyPr>
          <a:lstStyle/>
          <a:p>
            <a:r>
              <a:rPr lang="en-US" sz="2000" dirty="0"/>
              <a:t>Given the idea of standardization of graph design, </a:t>
            </a:r>
            <a:r>
              <a:rPr lang="en-US" dirty="0"/>
              <a:t>how are graphs standard as well as not so standard? </a:t>
            </a:r>
          </a:p>
          <a:p>
            <a:pPr lvl="1">
              <a:buFont typeface="Courier New" panose="020B0604020202020204" pitchFamily="34" charset="0"/>
              <a:buChar char="o"/>
            </a:pPr>
            <a:r>
              <a:rPr lang="en-US" dirty="0"/>
              <a:t>How are graphs designed to consider the influence of culture on interpretation? </a:t>
            </a:r>
          </a:p>
          <a:p>
            <a:pPr lvl="1">
              <a:buFont typeface="Courier New" panose="020B0604020202020204" pitchFamily="34" charset="0"/>
              <a:buChar char="o"/>
            </a:pPr>
            <a:r>
              <a:rPr lang="en-US" dirty="0"/>
              <a:t>How are graphs designed to effectively communicate medical/health risk? </a:t>
            </a:r>
          </a:p>
          <a:p>
            <a:pPr lvl="1">
              <a:buFont typeface="Courier New" panose="020B0604020202020204" pitchFamily="34" charset="0"/>
              <a:buChar char="o"/>
            </a:pPr>
            <a:endParaRPr lang="en-US"/>
          </a:p>
        </p:txBody>
      </p:sp>
      <p:sp>
        <p:nvSpPr>
          <p:cNvPr id="4" name="Date Placeholder 3">
            <a:extLst>
              <a:ext uri="{FF2B5EF4-FFF2-40B4-BE49-F238E27FC236}">
                <a16:creationId xmlns:a16="http://schemas.microsoft.com/office/drawing/2014/main" id="{25A4E51A-13CB-034F-2A3F-E00EA949658D}"/>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D3E7C0BE-6D48-1BD3-7004-21D2CE276F0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75EE3D5-8A51-B1CA-EB94-C849A5FA2A4C}"/>
              </a:ext>
            </a:extLst>
          </p:cNvPr>
          <p:cNvSpPr>
            <a:spLocks noGrp="1"/>
          </p:cNvSpPr>
          <p:nvPr>
            <p:ph type="sldNum" sz="quarter" idx="12"/>
          </p:nvPr>
        </p:nvSpPr>
        <p:spPr/>
        <p:txBody>
          <a:bodyPr/>
          <a:lstStyle/>
          <a:p>
            <a:fld id="{196A61CA-0502-4EE4-9724-96EA822543E5}" type="slidenum">
              <a:rPr lang="en-US" dirty="0"/>
              <a:t>2</a:t>
            </a:fld>
            <a:endParaRPr lang="en-US"/>
          </a:p>
        </p:txBody>
      </p:sp>
      <p:sp>
        <p:nvSpPr>
          <p:cNvPr id="8" name="Content Placeholder 2">
            <a:extLst>
              <a:ext uri="{FF2B5EF4-FFF2-40B4-BE49-F238E27FC236}">
                <a16:creationId xmlns:a16="http://schemas.microsoft.com/office/drawing/2014/main" id="{56FC0630-9997-8136-C68F-62C92ACE3FCF}"/>
              </a:ext>
            </a:extLst>
          </p:cNvPr>
          <p:cNvSpPr txBox="1">
            <a:spLocks/>
          </p:cNvSpPr>
          <p:nvPr/>
        </p:nvSpPr>
        <p:spPr>
          <a:xfrm>
            <a:off x="1268896" y="453656"/>
            <a:ext cx="9238434" cy="773814"/>
          </a:xfrm>
          <a:prstGeom prst="rect">
            <a:avLst/>
          </a:prstGeom>
        </p:spPr>
        <p:txBody>
          <a:bodyPr vert="horz" lIns="91440" tIns="45720" rIns="91440" bIns="45720"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a:t>Context of our presentation</a:t>
            </a:r>
          </a:p>
        </p:txBody>
      </p:sp>
      <p:pic>
        <p:nvPicPr>
          <p:cNvPr id="2" name="Picture 1" descr="A collage of red and black images of a car and a red skull&#10;&#10;AI-generated content may be incorrect.">
            <a:extLst>
              <a:ext uri="{FF2B5EF4-FFF2-40B4-BE49-F238E27FC236}">
                <a16:creationId xmlns:a16="http://schemas.microsoft.com/office/drawing/2014/main" id="{8DB4EE22-87B1-3C6F-3353-F232FF0BE89F}"/>
              </a:ext>
            </a:extLst>
          </p:cNvPr>
          <p:cNvPicPr>
            <a:picLocks noChangeAspect="1"/>
          </p:cNvPicPr>
          <p:nvPr/>
        </p:nvPicPr>
        <p:blipFill>
          <a:blip r:embed="rId3"/>
          <a:stretch>
            <a:fillRect/>
          </a:stretch>
        </p:blipFill>
        <p:spPr>
          <a:xfrm>
            <a:off x="2264718" y="3541248"/>
            <a:ext cx="7517642" cy="2768261"/>
          </a:xfrm>
          <a:prstGeom prst="rect">
            <a:avLst/>
          </a:prstGeom>
        </p:spPr>
      </p:pic>
    </p:spTree>
    <p:extLst>
      <p:ext uri="{BB962C8B-B14F-4D97-AF65-F5344CB8AC3E}">
        <p14:creationId xmlns:p14="http://schemas.microsoft.com/office/powerpoint/2010/main" val="4065450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96249-1857-8BB6-CDEF-BBE3A7C974A9}"/>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D2731C2F-D7E7-E1FA-F8DC-5E0781EA108F}"/>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32A60AC4-44B7-D0FC-1151-0B2C11B633C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2254FEF-6228-87F4-4609-ED5F86D3320D}"/>
              </a:ext>
            </a:extLst>
          </p:cNvPr>
          <p:cNvSpPr>
            <a:spLocks noGrp="1"/>
          </p:cNvSpPr>
          <p:nvPr>
            <p:ph type="sldNum" sz="quarter" idx="12"/>
          </p:nvPr>
        </p:nvSpPr>
        <p:spPr/>
        <p:txBody>
          <a:bodyPr/>
          <a:lstStyle/>
          <a:p>
            <a:fld id="{196A61CA-0502-4EE4-9724-96EA822543E5}" type="slidenum">
              <a:rPr lang="en-US" dirty="0"/>
              <a:t>20</a:t>
            </a:fld>
            <a:endParaRPr lang="en-US"/>
          </a:p>
        </p:txBody>
      </p:sp>
      <p:sp>
        <p:nvSpPr>
          <p:cNvPr id="8" name="Content Placeholder 2">
            <a:extLst>
              <a:ext uri="{FF2B5EF4-FFF2-40B4-BE49-F238E27FC236}">
                <a16:creationId xmlns:a16="http://schemas.microsoft.com/office/drawing/2014/main" id="{8C00195C-2924-A7DA-9C6E-D6D62D460050}"/>
              </a:ext>
            </a:extLst>
          </p:cNvPr>
          <p:cNvSpPr txBox="1">
            <a:spLocks/>
          </p:cNvSpPr>
          <p:nvPr/>
        </p:nvSpPr>
        <p:spPr>
          <a:xfrm>
            <a:off x="1268896" y="453656"/>
            <a:ext cx="9238434"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6. "Clock" graph – modified pie graph</a:t>
            </a:r>
          </a:p>
        </p:txBody>
      </p:sp>
      <p:pic>
        <p:nvPicPr>
          <p:cNvPr id="2" name="Picture 1" descr="A graph of painkillers and headaches&#10;&#10;AI-generated content may be incorrect.">
            <a:extLst>
              <a:ext uri="{FF2B5EF4-FFF2-40B4-BE49-F238E27FC236}">
                <a16:creationId xmlns:a16="http://schemas.microsoft.com/office/drawing/2014/main" id="{8DF1EC9A-5F72-EE2D-18B7-A6EEF61985AC}"/>
              </a:ext>
            </a:extLst>
          </p:cNvPr>
          <p:cNvPicPr>
            <a:picLocks noChangeAspect="1"/>
          </p:cNvPicPr>
          <p:nvPr/>
        </p:nvPicPr>
        <p:blipFill>
          <a:blip r:embed="rId3"/>
          <a:stretch>
            <a:fillRect/>
          </a:stretch>
        </p:blipFill>
        <p:spPr>
          <a:xfrm>
            <a:off x="3044542" y="1051919"/>
            <a:ext cx="5838301" cy="5388013"/>
          </a:xfrm>
          <a:prstGeom prst="rect">
            <a:avLst/>
          </a:prstGeom>
        </p:spPr>
      </p:pic>
    </p:spTree>
    <p:extLst>
      <p:ext uri="{BB962C8B-B14F-4D97-AF65-F5344CB8AC3E}">
        <p14:creationId xmlns:p14="http://schemas.microsoft.com/office/powerpoint/2010/main" val="2250427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BE5F2-1CDB-3DC2-877D-CC33F27C574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3DE70568-AD15-7D90-68F8-AD3B715C639F}"/>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6D81C6C7-5A94-434F-8C6E-2ED912C9D05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1633C10-7EDC-19C1-CCAF-5AB03E5F29B8}"/>
              </a:ext>
            </a:extLst>
          </p:cNvPr>
          <p:cNvSpPr>
            <a:spLocks noGrp="1"/>
          </p:cNvSpPr>
          <p:nvPr>
            <p:ph type="sldNum" sz="quarter" idx="12"/>
          </p:nvPr>
        </p:nvSpPr>
        <p:spPr/>
        <p:txBody>
          <a:bodyPr/>
          <a:lstStyle/>
          <a:p>
            <a:fld id="{196A61CA-0502-4EE4-9724-96EA822543E5}" type="slidenum">
              <a:rPr lang="en-US" dirty="0"/>
              <a:t>21</a:t>
            </a:fld>
            <a:endParaRPr lang="en-US"/>
          </a:p>
        </p:txBody>
      </p:sp>
      <p:sp>
        <p:nvSpPr>
          <p:cNvPr id="8" name="Content Placeholder 2">
            <a:extLst>
              <a:ext uri="{FF2B5EF4-FFF2-40B4-BE49-F238E27FC236}">
                <a16:creationId xmlns:a16="http://schemas.microsoft.com/office/drawing/2014/main" id="{86E0F294-D421-3A59-A44A-BE3318488A3E}"/>
              </a:ext>
            </a:extLst>
          </p:cNvPr>
          <p:cNvSpPr txBox="1">
            <a:spLocks/>
          </p:cNvSpPr>
          <p:nvPr/>
        </p:nvSpPr>
        <p:spPr>
          <a:xfrm>
            <a:off x="1268896" y="453656"/>
            <a:ext cx="9238434" cy="773814"/>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Selected results (Hawley et al., 2008)</a:t>
            </a:r>
          </a:p>
        </p:txBody>
      </p:sp>
      <p:sp>
        <p:nvSpPr>
          <p:cNvPr id="2" name="TextBox 1">
            <a:extLst>
              <a:ext uri="{FF2B5EF4-FFF2-40B4-BE49-F238E27FC236}">
                <a16:creationId xmlns:a16="http://schemas.microsoft.com/office/drawing/2014/main" id="{EB790F40-1BA1-3FBA-CA31-C9D75F9AC470}"/>
              </a:ext>
            </a:extLst>
          </p:cNvPr>
          <p:cNvSpPr txBox="1"/>
          <p:nvPr/>
        </p:nvSpPr>
        <p:spPr>
          <a:xfrm>
            <a:off x="1486879" y="1227683"/>
            <a:ext cx="902281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Neue Haas Grotesk Text Pro"/>
                <a:cs typeface="Arial"/>
              </a:rPr>
              <a:t>Tables</a:t>
            </a:r>
          </a:p>
          <a:p>
            <a:pPr marL="742950" lvl="1" indent="-285750">
              <a:buFont typeface="Courier New,monospace"/>
              <a:buChar char="o"/>
            </a:pPr>
            <a:r>
              <a:rPr lang="en-US" dirty="0">
                <a:latin typeface="Neue Haas Grotesk Text Pro"/>
                <a:cs typeface="Arial"/>
              </a:rPr>
              <a:t>Adequate verbatim knowledge, but lower likelihood of adequate gist knowledge vs. other formats</a:t>
            </a:r>
          </a:p>
          <a:p>
            <a:pPr lvl="1"/>
            <a:endParaRPr lang="en-US" dirty="0">
              <a:latin typeface="Neue Haas Grotesk Text Pro"/>
              <a:cs typeface="Arial"/>
            </a:endParaRPr>
          </a:p>
          <a:p>
            <a:pPr marL="171450" indent="-171450">
              <a:buFont typeface="Arial"/>
              <a:buChar char="•"/>
            </a:pPr>
            <a:r>
              <a:rPr lang="en-US" dirty="0">
                <a:latin typeface="Neue Haas Grotesk Text Pro"/>
                <a:cs typeface="Arial"/>
              </a:rPr>
              <a:t>Pictograph</a:t>
            </a:r>
          </a:p>
          <a:p>
            <a:pPr marL="628650" lvl="1" indent="-171450">
              <a:buFont typeface="Courier New,monospace"/>
              <a:buChar char="o"/>
            </a:pPr>
            <a:r>
              <a:rPr lang="en-US" dirty="0">
                <a:latin typeface="Neue Haas Grotesk Text Pro"/>
                <a:cs typeface="Arial"/>
              </a:rPr>
              <a:t>Adequate understanding, especially for low numeracy individuals</a:t>
            </a:r>
          </a:p>
          <a:p>
            <a:endParaRPr lang="en-US" dirty="0">
              <a:latin typeface="Neue Haas Grotesk Text Pro"/>
              <a:cs typeface="Arial"/>
            </a:endParaRPr>
          </a:p>
          <a:p>
            <a:pPr marL="171450" indent="-171450">
              <a:buFont typeface="Arial"/>
              <a:buChar char="•"/>
            </a:pPr>
            <a:r>
              <a:rPr lang="en-US" dirty="0">
                <a:latin typeface="Neue Haas Grotesk Text Pro"/>
                <a:cs typeface="Arial"/>
              </a:rPr>
              <a:t>Recommendations </a:t>
            </a:r>
          </a:p>
          <a:p>
            <a:pPr marL="628650" lvl="1" indent="-171450">
              <a:buFont typeface="Courier New,monospace"/>
              <a:buChar char="o"/>
            </a:pPr>
            <a:r>
              <a:rPr lang="en-US" dirty="0">
                <a:latin typeface="Neue Haas Grotesk Text Pro"/>
                <a:cs typeface="Arial"/>
              </a:rPr>
              <a:t>If goal is to impart general knowledge about which treatment better or worse, perhaps pie graph</a:t>
            </a:r>
          </a:p>
          <a:p>
            <a:pPr lvl="1"/>
            <a:endParaRPr lang="en-US" dirty="0">
              <a:latin typeface="Neue Haas Grotesk Text Pro"/>
              <a:cs typeface="Arial"/>
            </a:endParaRPr>
          </a:p>
          <a:p>
            <a:pPr marL="628650" lvl="1" indent="-171450">
              <a:buFont typeface="Courier New,monospace"/>
              <a:buChar char="o"/>
            </a:pPr>
            <a:r>
              <a:rPr lang="en-US" dirty="0">
                <a:latin typeface="Neue Haas Grotesk Text Pro"/>
                <a:cs typeface="Arial"/>
              </a:rPr>
              <a:t>If goal for patients to understand specific numeric risk or benefit, perhaps table</a:t>
            </a:r>
          </a:p>
          <a:p>
            <a:pPr marL="628650" lvl="1" indent="-171450">
              <a:buFont typeface="Courier New,monospace"/>
              <a:buChar char="o"/>
            </a:pPr>
            <a:endParaRPr lang="en-US" dirty="0">
              <a:latin typeface="Neue Haas Grotesk Text Pro"/>
              <a:cs typeface="Arial"/>
            </a:endParaRPr>
          </a:p>
          <a:p>
            <a:pPr marL="628650" lvl="1" indent="-171450">
              <a:buFont typeface="Courier New,monospace"/>
              <a:buChar char="o"/>
            </a:pPr>
            <a:r>
              <a:rPr lang="en-US" dirty="0">
                <a:latin typeface="Neue Haas Grotesk Text Pro"/>
                <a:cs typeface="Arial"/>
              </a:rPr>
              <a:t>"Pictographs are the best format for communicating probabilistic information to patients in shared decision making environments, particularly among lower </a:t>
            </a:r>
            <a:r>
              <a:rPr lang="en-US">
                <a:latin typeface="Neue Haas Grotesk Text Pro"/>
                <a:cs typeface="Arial"/>
              </a:rPr>
              <a:t>numeracy individuals."</a:t>
            </a:r>
          </a:p>
        </p:txBody>
      </p:sp>
    </p:spTree>
    <p:extLst>
      <p:ext uri="{BB962C8B-B14F-4D97-AF65-F5344CB8AC3E}">
        <p14:creationId xmlns:p14="http://schemas.microsoft.com/office/powerpoint/2010/main" val="226044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1D324EC-C759-C24A-C4D7-146FF935C413}"/>
              </a:ext>
            </a:extLst>
          </p:cNvPr>
          <p:cNvSpPr>
            <a:spLocks noGrp="1"/>
          </p:cNvSpPr>
          <p:nvPr>
            <p:ph type="dt" sz="half" idx="10"/>
          </p:nvPr>
        </p:nvSpPr>
        <p:spPr/>
        <p:txBody>
          <a:bodyPr/>
          <a:lstStyle/>
          <a:p>
            <a:fld id="{E3C23019-D7D9-43D5-B80B-88A222F78EBF}" type="datetime1">
              <a:t>2/13/25</a:t>
            </a:fld>
            <a:endParaRPr lang="en-US"/>
          </a:p>
        </p:txBody>
      </p:sp>
      <p:sp>
        <p:nvSpPr>
          <p:cNvPr id="5" name="Footer Placeholder 4">
            <a:extLst>
              <a:ext uri="{FF2B5EF4-FFF2-40B4-BE49-F238E27FC236}">
                <a16:creationId xmlns:a16="http://schemas.microsoft.com/office/drawing/2014/main" id="{8E9F34EB-3B85-31B4-57BD-DE11006D927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5FACB26-6ADB-26ED-A19D-04507C12C26D}"/>
              </a:ext>
            </a:extLst>
          </p:cNvPr>
          <p:cNvSpPr>
            <a:spLocks noGrp="1"/>
          </p:cNvSpPr>
          <p:nvPr>
            <p:ph type="sldNum" sz="quarter" idx="12"/>
          </p:nvPr>
        </p:nvSpPr>
        <p:spPr/>
        <p:txBody>
          <a:bodyPr/>
          <a:lstStyle/>
          <a:p>
            <a:fld id="{196A61CA-0502-4EE4-9724-96EA822543E5}" type="slidenum">
              <a:rPr lang="en-US" dirty="0"/>
              <a:t>22</a:t>
            </a:fld>
            <a:endParaRPr lang="en-US"/>
          </a:p>
        </p:txBody>
      </p:sp>
      <p:pic>
        <p:nvPicPr>
          <p:cNvPr id="7" name="Picture 6" descr="A close-up of a chart&#10;&#10;AI-generated content may be incorrect.">
            <a:extLst>
              <a:ext uri="{FF2B5EF4-FFF2-40B4-BE49-F238E27FC236}">
                <a16:creationId xmlns:a16="http://schemas.microsoft.com/office/drawing/2014/main" id="{45ACCDD6-F857-73BC-DDA5-38890A2ACE24}"/>
              </a:ext>
            </a:extLst>
          </p:cNvPr>
          <p:cNvPicPr>
            <a:picLocks noChangeAspect="1"/>
          </p:cNvPicPr>
          <p:nvPr/>
        </p:nvPicPr>
        <p:blipFill>
          <a:blip r:embed="rId3"/>
          <a:stretch>
            <a:fillRect/>
          </a:stretch>
        </p:blipFill>
        <p:spPr>
          <a:xfrm>
            <a:off x="0" y="949399"/>
            <a:ext cx="12192000" cy="5914931"/>
          </a:xfrm>
          <a:prstGeom prst="rect">
            <a:avLst/>
          </a:prstGeom>
        </p:spPr>
      </p:pic>
      <p:sp>
        <p:nvSpPr>
          <p:cNvPr id="2" name="Content Placeholder 2">
            <a:extLst>
              <a:ext uri="{FF2B5EF4-FFF2-40B4-BE49-F238E27FC236}">
                <a16:creationId xmlns:a16="http://schemas.microsoft.com/office/drawing/2014/main" id="{B9B71F01-F8BE-3A28-26FF-A2F27CBEC968}"/>
              </a:ext>
            </a:extLst>
          </p:cNvPr>
          <p:cNvSpPr txBox="1">
            <a:spLocks/>
          </p:cNvSpPr>
          <p:nvPr/>
        </p:nvSpPr>
        <p:spPr>
          <a:xfrm>
            <a:off x="1475540" y="173979"/>
            <a:ext cx="9238434" cy="773814"/>
          </a:xfrm>
          <a:prstGeom prst="rect">
            <a:avLst/>
          </a:prstGeom>
        </p:spPr>
        <p:txBody>
          <a:bodyPr vert="horz" lIns="91440" tIns="45720" rIns="91440" bIns="45720" rtlCol="0" anchor="t">
            <a:noAutofit/>
          </a:bodyPr>
          <a:lstStyle>
            <a:defPPr>
              <a:defRPr lang="en-US"/>
            </a:defPPr>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Health risk communication and age (van Weert et al., 2021)</a:t>
            </a:r>
          </a:p>
        </p:txBody>
      </p:sp>
    </p:spTree>
    <p:extLst>
      <p:ext uri="{BB962C8B-B14F-4D97-AF65-F5344CB8AC3E}">
        <p14:creationId xmlns:p14="http://schemas.microsoft.com/office/powerpoint/2010/main" val="3710299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7327A-A84A-BFE5-57B4-E20D32AEF66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6797C2C-8D81-E551-6001-E1535A44116A}"/>
              </a:ext>
            </a:extLst>
          </p:cNvPr>
          <p:cNvSpPr>
            <a:spLocks noGrp="1"/>
          </p:cNvSpPr>
          <p:nvPr>
            <p:ph type="dt" sz="half" idx="10"/>
          </p:nvPr>
        </p:nvSpPr>
        <p:spPr/>
        <p:txBody>
          <a:bodyPr/>
          <a:lstStyle/>
          <a:p>
            <a:fld id="{E3C23019-D7D9-43D5-B80B-88A222F78EBF}" type="datetime1">
              <a:t>2/13/25</a:t>
            </a:fld>
            <a:endParaRPr lang="en-US"/>
          </a:p>
        </p:txBody>
      </p:sp>
      <p:sp>
        <p:nvSpPr>
          <p:cNvPr id="5" name="Footer Placeholder 4">
            <a:extLst>
              <a:ext uri="{FF2B5EF4-FFF2-40B4-BE49-F238E27FC236}">
                <a16:creationId xmlns:a16="http://schemas.microsoft.com/office/drawing/2014/main" id="{5E1F7C88-80B3-6396-5A6C-3379EDF27A9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81BF58D-330F-AEBC-9D44-9323EC72429A}"/>
              </a:ext>
            </a:extLst>
          </p:cNvPr>
          <p:cNvSpPr>
            <a:spLocks noGrp="1"/>
          </p:cNvSpPr>
          <p:nvPr>
            <p:ph type="sldNum" sz="quarter" idx="12"/>
          </p:nvPr>
        </p:nvSpPr>
        <p:spPr/>
        <p:txBody>
          <a:bodyPr/>
          <a:lstStyle/>
          <a:p>
            <a:fld id="{196A61CA-0502-4EE4-9724-96EA822543E5}" type="slidenum">
              <a:rPr lang="en-US" dirty="0"/>
              <a:t>23</a:t>
            </a:fld>
            <a:endParaRPr lang="en-US"/>
          </a:p>
        </p:txBody>
      </p:sp>
      <p:sp>
        <p:nvSpPr>
          <p:cNvPr id="2" name="Content Placeholder 2">
            <a:extLst>
              <a:ext uri="{FF2B5EF4-FFF2-40B4-BE49-F238E27FC236}">
                <a16:creationId xmlns:a16="http://schemas.microsoft.com/office/drawing/2014/main" id="{94317EBA-02F6-5282-6779-D32A5824E35E}"/>
              </a:ext>
            </a:extLst>
          </p:cNvPr>
          <p:cNvSpPr txBox="1">
            <a:spLocks/>
          </p:cNvSpPr>
          <p:nvPr/>
        </p:nvSpPr>
        <p:spPr>
          <a:xfrm>
            <a:off x="1475540" y="437051"/>
            <a:ext cx="9238434" cy="773814"/>
          </a:xfrm>
          <a:prstGeom prst="rect">
            <a:avLst/>
          </a:prstGeom>
        </p:spPr>
        <p:txBody>
          <a:bodyPr vert="horz" lIns="91440" tIns="45720" rIns="91440" bIns="45720" rtlCol="0" anchor="t">
            <a:noAutofit/>
          </a:bodyPr>
          <a:lstStyle>
            <a:defPPr>
              <a:defRPr lang="en-US"/>
            </a:defPPr>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Selected results (van Weert et al., 2021)</a:t>
            </a:r>
            <a:endParaRPr lang="en-US" dirty="0"/>
          </a:p>
        </p:txBody>
      </p:sp>
      <p:pic>
        <p:nvPicPr>
          <p:cNvPr id="3" name="Picture 2">
            <a:extLst>
              <a:ext uri="{FF2B5EF4-FFF2-40B4-BE49-F238E27FC236}">
                <a16:creationId xmlns:a16="http://schemas.microsoft.com/office/drawing/2014/main" id="{B30C627B-C961-E0CA-4B54-F0F20C23418C}"/>
              </a:ext>
            </a:extLst>
          </p:cNvPr>
          <p:cNvPicPr>
            <a:picLocks noChangeAspect="1"/>
          </p:cNvPicPr>
          <p:nvPr/>
        </p:nvPicPr>
        <p:blipFill>
          <a:blip r:embed="rId3"/>
          <a:stretch>
            <a:fillRect/>
          </a:stretch>
        </p:blipFill>
        <p:spPr>
          <a:xfrm>
            <a:off x="371927" y="1656214"/>
            <a:ext cx="11475357" cy="3554641"/>
          </a:xfrm>
          <a:prstGeom prst="rect">
            <a:avLst/>
          </a:prstGeom>
        </p:spPr>
      </p:pic>
    </p:spTree>
    <p:extLst>
      <p:ext uri="{BB962C8B-B14F-4D97-AF65-F5344CB8AC3E}">
        <p14:creationId xmlns:p14="http://schemas.microsoft.com/office/powerpoint/2010/main" val="14964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6F19F-4B94-1EAF-5DED-8922536C75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C8549-28C4-87FE-F999-24B3262EA4A6}"/>
              </a:ext>
            </a:extLst>
          </p:cNvPr>
          <p:cNvSpPr>
            <a:spLocks noGrp="1"/>
          </p:cNvSpPr>
          <p:nvPr>
            <p:ph idx="1"/>
          </p:nvPr>
        </p:nvSpPr>
        <p:spPr>
          <a:xfrm>
            <a:off x="614594" y="1845350"/>
            <a:ext cx="9238434" cy="4418418"/>
          </a:xfrm>
        </p:spPr>
        <p:txBody>
          <a:bodyPr vert="horz" lIns="91440" tIns="45720" rIns="91440" bIns="45720" rtlCol="0" anchor="t">
            <a:normAutofit fontScale="70000" lnSpcReduction="20000"/>
          </a:bodyPr>
          <a:lstStyle/>
          <a:p>
            <a:pPr marL="342900" indent="-342900"/>
            <a:r>
              <a:rPr lang="en-US" b="1" dirty="0"/>
              <a:t>Avoid areas or volumes to depict quantities</a:t>
            </a:r>
          </a:p>
          <a:p>
            <a:pPr marL="342900" indent="-342900"/>
            <a:r>
              <a:rPr lang="en-US" b="1" dirty="0"/>
              <a:t>Consider the task, e.g., Carswell (1992) taxonomy</a:t>
            </a:r>
          </a:p>
          <a:p>
            <a:pPr marL="571500" lvl="1" indent="-342900">
              <a:buFont typeface="Courier New,monospace" panose="020B0604020202020204" pitchFamily="34" charset="0"/>
              <a:buChar char="o"/>
            </a:pPr>
            <a:r>
              <a:rPr lang="en-US" dirty="0"/>
              <a:t>Point reading</a:t>
            </a:r>
          </a:p>
          <a:p>
            <a:pPr marL="571500" lvl="1" indent="-342900">
              <a:buFont typeface="Courier New,monospace" panose="020B0604020202020204" pitchFamily="34" charset="0"/>
              <a:buChar char="o"/>
            </a:pPr>
            <a:r>
              <a:rPr lang="en-US" dirty="0"/>
              <a:t>Local comparisons</a:t>
            </a:r>
          </a:p>
          <a:p>
            <a:pPr marL="571500" lvl="1" indent="-342900">
              <a:buFont typeface="Courier New,monospace" panose="020B0604020202020204" pitchFamily="34" charset="0"/>
              <a:buChar char="o"/>
            </a:pPr>
            <a:r>
              <a:rPr lang="en-US" dirty="0"/>
              <a:t>Global comparisons</a:t>
            </a:r>
          </a:p>
          <a:p>
            <a:pPr marL="571500" lvl="1" indent="-342900">
              <a:buFont typeface="Courier New,monospace" panose="020B0604020202020204" pitchFamily="34" charset="0"/>
              <a:buChar char="o"/>
            </a:pPr>
            <a:r>
              <a:rPr lang="en-US" dirty="0"/>
              <a:t>Synthesis</a:t>
            </a:r>
          </a:p>
          <a:p>
            <a:pPr marL="342900" indent="-342900"/>
            <a:r>
              <a:rPr lang="en-US" dirty="0"/>
              <a:t>Minimize number of mental operations</a:t>
            </a:r>
          </a:p>
          <a:p>
            <a:pPr marL="342900" indent="-342900"/>
            <a:r>
              <a:rPr lang="en-US" dirty="0"/>
              <a:t>Data-ink ratio</a:t>
            </a:r>
          </a:p>
          <a:p>
            <a:pPr marL="342900" indent="-342900"/>
            <a:r>
              <a:rPr lang="en-US" dirty="0"/>
              <a:t>Use of multiple graphs</a:t>
            </a:r>
          </a:p>
          <a:p>
            <a:pPr marL="571500" lvl="1" indent="-342900">
              <a:buFont typeface="Courier New,monospace" panose="020B0604020202020204" pitchFamily="34" charset="0"/>
              <a:buChar char="o"/>
            </a:pPr>
            <a:r>
              <a:rPr lang="en-US" dirty="0"/>
              <a:t>Highlight differences</a:t>
            </a:r>
          </a:p>
          <a:p>
            <a:pPr marL="571500" lvl="1" indent="-342900">
              <a:buFont typeface="Courier New,monospace" panose="020B0604020202020204" pitchFamily="34" charset="0"/>
              <a:buChar char="o"/>
            </a:pPr>
            <a:r>
              <a:rPr lang="en-US" dirty="0"/>
              <a:t>Use distinctive legends</a:t>
            </a:r>
          </a:p>
          <a:p>
            <a:pPr marL="571500" lvl="1" indent="-342900">
              <a:buFont typeface="Courier New,monospace" panose="020B0604020202020204" pitchFamily="34" charset="0"/>
              <a:buChar char="o"/>
            </a:pPr>
            <a:r>
              <a:rPr lang="en-US" dirty="0"/>
              <a:t>Be consistent</a:t>
            </a:r>
          </a:p>
          <a:p>
            <a:pPr marL="342900" indent="-342900"/>
            <a:r>
              <a:rPr lang="en-US" dirty="0"/>
              <a:t>Audience</a:t>
            </a:r>
          </a:p>
          <a:p>
            <a:pPr marL="342900" indent="-342900"/>
            <a:r>
              <a:rPr lang="en-US" dirty="0"/>
              <a:t>Small probabilities as a frequency vs. as decimal</a:t>
            </a:r>
          </a:p>
        </p:txBody>
      </p:sp>
      <p:sp>
        <p:nvSpPr>
          <p:cNvPr id="4" name="Date Placeholder 3">
            <a:extLst>
              <a:ext uri="{FF2B5EF4-FFF2-40B4-BE49-F238E27FC236}">
                <a16:creationId xmlns:a16="http://schemas.microsoft.com/office/drawing/2014/main" id="{9FEAE2E0-592D-B810-7239-883883A982C1}"/>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B322B69A-B87B-EEE5-B2B1-FD2D5ACF92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8DA022F-B633-F171-884C-EE141A6ABFF6}"/>
              </a:ext>
            </a:extLst>
          </p:cNvPr>
          <p:cNvSpPr>
            <a:spLocks noGrp="1"/>
          </p:cNvSpPr>
          <p:nvPr>
            <p:ph type="sldNum" sz="quarter" idx="12"/>
          </p:nvPr>
        </p:nvSpPr>
        <p:spPr/>
        <p:txBody>
          <a:bodyPr/>
          <a:lstStyle/>
          <a:p>
            <a:fld id="{196A61CA-0502-4EE4-9724-96EA822543E5}" type="slidenum">
              <a:rPr lang="en-US" dirty="0"/>
              <a:t>24</a:t>
            </a:fld>
            <a:endParaRPr lang="en-US"/>
          </a:p>
        </p:txBody>
      </p:sp>
      <p:sp>
        <p:nvSpPr>
          <p:cNvPr id="8" name="Content Placeholder 2">
            <a:extLst>
              <a:ext uri="{FF2B5EF4-FFF2-40B4-BE49-F238E27FC236}">
                <a16:creationId xmlns:a16="http://schemas.microsoft.com/office/drawing/2014/main" id="{C0DA97AC-23EE-0DBE-9228-F1EA47537975}"/>
              </a:ext>
            </a:extLst>
          </p:cNvPr>
          <p:cNvSpPr txBox="1">
            <a:spLocks/>
          </p:cNvSpPr>
          <p:nvPr/>
        </p:nvSpPr>
        <p:spPr>
          <a:xfrm>
            <a:off x="1268896" y="453656"/>
            <a:ext cx="4853959" cy="765621"/>
          </a:xfrm>
          <a:prstGeom prst="rect">
            <a:avLst/>
          </a:prstGeom>
        </p:spPr>
        <p:txBody>
          <a:bodyPr vert="horz" lIns="91440" tIns="45720" rIns="91440" bIns="45720" rtlCol="0" anchor="t">
            <a:normAutofit fontScale="40000" lnSpcReduction="20000"/>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a:t>Recommendations for graphic communication of risk (</a:t>
            </a:r>
            <a:r>
              <a:rPr lang="en-US" sz="3500" b="1" err="1"/>
              <a:t>Lipkus</a:t>
            </a:r>
            <a:r>
              <a:rPr lang="en-US" sz="3500" b="1"/>
              <a:t> &amp; Hollands, 1999)</a:t>
            </a:r>
            <a:endParaRPr lang="en-US" b="1"/>
          </a:p>
        </p:txBody>
      </p:sp>
      <p:pic>
        <p:nvPicPr>
          <p:cNvPr id="2" name="Picture 1" descr="A white paper with black text&#10;&#10;AI-generated content may be incorrect.">
            <a:extLst>
              <a:ext uri="{FF2B5EF4-FFF2-40B4-BE49-F238E27FC236}">
                <a16:creationId xmlns:a16="http://schemas.microsoft.com/office/drawing/2014/main" id="{6D730829-E527-1356-C275-2ACB99373F01}"/>
              </a:ext>
            </a:extLst>
          </p:cNvPr>
          <p:cNvPicPr>
            <a:picLocks noChangeAspect="1"/>
          </p:cNvPicPr>
          <p:nvPr/>
        </p:nvPicPr>
        <p:blipFill>
          <a:blip r:embed="rId3"/>
          <a:stretch>
            <a:fillRect/>
          </a:stretch>
        </p:blipFill>
        <p:spPr>
          <a:xfrm>
            <a:off x="6246680" y="1543488"/>
            <a:ext cx="4963242" cy="5020392"/>
          </a:xfrm>
          <a:prstGeom prst="rect">
            <a:avLst/>
          </a:prstGeom>
        </p:spPr>
      </p:pic>
      <p:sp>
        <p:nvSpPr>
          <p:cNvPr id="7" name="Content Placeholder 2">
            <a:extLst>
              <a:ext uri="{FF2B5EF4-FFF2-40B4-BE49-F238E27FC236}">
                <a16:creationId xmlns:a16="http://schemas.microsoft.com/office/drawing/2014/main" id="{963D3FAE-3258-C92B-3107-0BCFAD0B0DE9}"/>
              </a:ext>
            </a:extLst>
          </p:cNvPr>
          <p:cNvSpPr txBox="1">
            <a:spLocks/>
          </p:cNvSpPr>
          <p:nvPr/>
        </p:nvSpPr>
        <p:spPr>
          <a:xfrm>
            <a:off x="7143670" y="445462"/>
            <a:ext cx="4076499" cy="773814"/>
          </a:xfrm>
          <a:prstGeom prst="rect">
            <a:avLst/>
          </a:prstGeom>
        </p:spPr>
        <p:txBody>
          <a:bodyPr vert="horz" lIns="91440" tIns="45720" rIns="91440" bIns="45720" rtlCol="0" anchor="t">
            <a:normAutofit fontScale="40000" lnSpcReduction="20000"/>
          </a:bodyPr>
          <a:lstStyle>
            <a:defPPr>
              <a:defRPr lang="en-US"/>
            </a:defPPr>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a:t>Recommendations for graphic communication of risk (Fagerlin et al., 2011)</a:t>
            </a:r>
            <a:endParaRPr lang="en-US" b="1"/>
          </a:p>
        </p:txBody>
      </p:sp>
    </p:spTree>
    <p:extLst>
      <p:ext uri="{BB962C8B-B14F-4D97-AF65-F5344CB8AC3E}">
        <p14:creationId xmlns:p14="http://schemas.microsoft.com/office/powerpoint/2010/main" val="3172439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90D8D-62E9-FCD4-5D8D-2C4DE7353E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45A5BB-2B7E-0C40-0FBF-81EFFB4EE441}"/>
              </a:ext>
            </a:extLst>
          </p:cNvPr>
          <p:cNvSpPr>
            <a:spLocks noGrp="1"/>
          </p:cNvSpPr>
          <p:nvPr>
            <p:ph idx="1"/>
          </p:nvPr>
        </p:nvSpPr>
        <p:spPr>
          <a:xfrm>
            <a:off x="1270078" y="1713023"/>
            <a:ext cx="9238434" cy="4418418"/>
          </a:xfrm>
        </p:spPr>
        <p:txBody>
          <a:bodyPr vert="horz" lIns="91440" tIns="45720" rIns="91440" bIns="45720" rtlCol="0" anchor="t">
            <a:normAutofit fontScale="92500" lnSpcReduction="20000"/>
          </a:bodyPr>
          <a:lstStyle/>
          <a:p>
            <a:r>
              <a:rPr lang="en-US" sz="1200" dirty="0">
                <a:solidFill>
                  <a:srgbClr val="212121"/>
                </a:solidFill>
                <a:ea typeface="+mn-lt"/>
                <a:cs typeface="+mn-lt"/>
              </a:rPr>
              <a:t>Carswell CM. Choosing specifiers: an evaluation of the basic tasks model of graphical perception. Human Factors 1992;34:535–54</a:t>
            </a:r>
            <a:r>
              <a:rPr lang="en-US" sz="1200" dirty="0">
                <a:solidFill>
                  <a:srgbClr val="212121"/>
                </a:solidFill>
                <a:latin typeface="Arial"/>
                <a:cs typeface="Arial"/>
              </a:rPr>
              <a:t> </a:t>
            </a:r>
            <a:endParaRPr lang="en-US" sz="1200" dirty="0">
              <a:solidFill>
                <a:srgbClr val="212121"/>
              </a:solidFill>
              <a:latin typeface="Times New Roman"/>
              <a:cs typeface="Times New Roman"/>
            </a:endParaRPr>
          </a:p>
          <a:p>
            <a:r>
              <a:rPr lang="en-US" sz="1200" dirty="0">
                <a:solidFill>
                  <a:srgbClr val="212121"/>
                </a:solidFill>
                <a:ea typeface="+mn-lt"/>
                <a:cs typeface="+mn-lt"/>
              </a:rPr>
              <a:t>Fagerlin A, Zikmund-Fisher BJ, Ubel PA. Helping patients decide: ten steps to better risk communication. Journal of the National Cancer Institute. 2011 Oct 5;103(19):1436-43.</a:t>
            </a:r>
            <a:r>
              <a:rPr lang="en-US" sz="1200" dirty="0">
                <a:solidFill>
                  <a:srgbClr val="212121"/>
                </a:solidFill>
                <a:latin typeface="Arial"/>
                <a:cs typeface="Arial"/>
              </a:rPr>
              <a:t> </a:t>
            </a:r>
            <a:endParaRPr lang="en-US" dirty="0"/>
          </a:p>
          <a:p>
            <a:r>
              <a:rPr lang="en-US" sz="1200" err="1">
                <a:solidFill>
                  <a:srgbClr val="212121"/>
                </a:solidFill>
                <a:ea typeface="+mn-lt"/>
                <a:cs typeface="+mn-lt"/>
              </a:rPr>
              <a:t>Galesic</a:t>
            </a:r>
            <a:r>
              <a:rPr lang="en-US" sz="1200" dirty="0">
                <a:solidFill>
                  <a:srgbClr val="212121"/>
                </a:solidFill>
                <a:ea typeface="+mn-lt"/>
                <a:cs typeface="+mn-lt"/>
              </a:rPr>
              <a:t>, M., &amp; Garcia-</a:t>
            </a:r>
            <a:r>
              <a:rPr lang="en-US" sz="1200" err="1">
                <a:solidFill>
                  <a:srgbClr val="212121"/>
                </a:solidFill>
                <a:ea typeface="+mn-lt"/>
                <a:cs typeface="+mn-lt"/>
              </a:rPr>
              <a:t>Retamero</a:t>
            </a:r>
            <a:r>
              <a:rPr lang="en-US" sz="1200" dirty="0">
                <a:solidFill>
                  <a:srgbClr val="212121"/>
                </a:solidFill>
                <a:ea typeface="+mn-lt"/>
                <a:cs typeface="+mn-lt"/>
              </a:rPr>
              <a:t>, R. (2011). Graph literacy: a cross-cultural comparison. </a:t>
            </a:r>
            <a:r>
              <a:rPr lang="en-US" sz="1200" i="1" dirty="0">
                <a:solidFill>
                  <a:srgbClr val="212121"/>
                </a:solidFill>
                <a:ea typeface="+mn-lt"/>
                <a:cs typeface="+mn-lt"/>
              </a:rPr>
              <a:t>Medical decision making : an international journal of the Society for Medical Decision Making</a:t>
            </a:r>
            <a:r>
              <a:rPr lang="en-US" sz="1200" dirty="0">
                <a:solidFill>
                  <a:srgbClr val="212121"/>
                </a:solidFill>
                <a:ea typeface="+mn-lt"/>
                <a:cs typeface="+mn-lt"/>
              </a:rPr>
              <a:t>, </a:t>
            </a:r>
            <a:r>
              <a:rPr lang="en-US" sz="1200" i="1" dirty="0">
                <a:solidFill>
                  <a:srgbClr val="212121"/>
                </a:solidFill>
                <a:ea typeface="+mn-lt"/>
                <a:cs typeface="+mn-lt"/>
              </a:rPr>
              <a:t>31</a:t>
            </a:r>
            <a:r>
              <a:rPr lang="en-US" sz="1200" dirty="0">
                <a:solidFill>
                  <a:srgbClr val="212121"/>
                </a:solidFill>
                <a:ea typeface="+mn-lt"/>
                <a:cs typeface="+mn-lt"/>
              </a:rPr>
              <a:t>(3), 444–457. </a:t>
            </a:r>
            <a:r>
              <a:rPr lang="en-US" sz="1200" dirty="0">
                <a:solidFill>
                  <a:srgbClr val="212121"/>
                </a:solidFill>
                <a:ea typeface="+mn-lt"/>
                <a:cs typeface="+mn-lt"/>
                <a:hlinkClick r:id="rId2"/>
              </a:rPr>
              <a:t>https://doi.org/10.1177/0272989X10373805</a:t>
            </a:r>
            <a:r>
              <a:rPr lang="en-US" sz="1200" dirty="0">
                <a:solidFill>
                  <a:srgbClr val="212121"/>
                </a:solidFill>
                <a:latin typeface="Arial"/>
                <a:cs typeface="Arial"/>
              </a:rPr>
              <a:t> </a:t>
            </a:r>
            <a:endParaRPr lang="en-US" dirty="0"/>
          </a:p>
          <a:p>
            <a:r>
              <a:rPr lang="en-US" sz="1200" dirty="0">
                <a:solidFill>
                  <a:srgbClr val="212121"/>
                </a:solidFill>
                <a:ea typeface="+mn-lt"/>
                <a:cs typeface="+mn-lt"/>
              </a:rPr>
              <a:t>Göbel S. M. (2015). Up or down? Reading direction influences vertical counting direction in the horizontal plane - a cross-cultural comparison. </a:t>
            </a:r>
            <a:r>
              <a:rPr lang="en-US" sz="1200" i="1" dirty="0">
                <a:solidFill>
                  <a:srgbClr val="212121"/>
                </a:solidFill>
                <a:ea typeface="+mn-lt"/>
                <a:cs typeface="+mn-lt"/>
              </a:rPr>
              <a:t>Frontiers in psychology</a:t>
            </a:r>
            <a:r>
              <a:rPr lang="en-US" sz="1200" dirty="0">
                <a:solidFill>
                  <a:srgbClr val="212121"/>
                </a:solidFill>
                <a:ea typeface="+mn-lt"/>
                <a:cs typeface="+mn-lt"/>
              </a:rPr>
              <a:t>, </a:t>
            </a:r>
            <a:r>
              <a:rPr lang="en-US" sz="1200" i="1" dirty="0">
                <a:solidFill>
                  <a:srgbClr val="212121"/>
                </a:solidFill>
                <a:ea typeface="+mn-lt"/>
                <a:cs typeface="+mn-lt"/>
              </a:rPr>
              <a:t>6</a:t>
            </a:r>
            <a:r>
              <a:rPr lang="en-US" sz="1200" dirty="0">
                <a:solidFill>
                  <a:srgbClr val="212121"/>
                </a:solidFill>
                <a:ea typeface="+mn-lt"/>
                <a:cs typeface="+mn-lt"/>
              </a:rPr>
              <a:t>, 228. </a:t>
            </a:r>
            <a:r>
              <a:rPr lang="en-US" sz="1200" dirty="0">
                <a:solidFill>
                  <a:srgbClr val="212121"/>
                </a:solidFill>
                <a:ea typeface="+mn-lt"/>
                <a:cs typeface="+mn-lt"/>
                <a:hlinkClick r:id="rId3"/>
              </a:rPr>
              <a:t>https://doi.org/10.3389/fpsyg.2015.00228</a:t>
            </a:r>
            <a:r>
              <a:rPr lang="en-US" sz="1200" dirty="0">
                <a:solidFill>
                  <a:srgbClr val="212121"/>
                </a:solidFill>
                <a:latin typeface="Arial"/>
                <a:cs typeface="Arial"/>
              </a:rPr>
              <a:t> </a:t>
            </a:r>
            <a:endParaRPr lang="en-US" dirty="0"/>
          </a:p>
          <a:p>
            <a:r>
              <a:rPr lang="en-US" sz="1200" dirty="0">
                <a:solidFill>
                  <a:srgbClr val="212121"/>
                </a:solidFill>
                <a:ea typeface="+mn-lt"/>
                <a:cs typeface="+mn-lt"/>
              </a:rPr>
              <a:t>Hawley ST, Zikmund-Fisher B, Ubel P, </a:t>
            </a:r>
            <a:r>
              <a:rPr lang="en-US" sz="1200" err="1">
                <a:solidFill>
                  <a:srgbClr val="212121"/>
                </a:solidFill>
                <a:ea typeface="+mn-lt"/>
                <a:cs typeface="+mn-lt"/>
              </a:rPr>
              <a:t>Jancovic</a:t>
            </a:r>
            <a:r>
              <a:rPr lang="en-US" sz="1200" dirty="0">
                <a:solidFill>
                  <a:srgbClr val="212121"/>
                </a:solidFill>
                <a:ea typeface="+mn-lt"/>
                <a:cs typeface="+mn-lt"/>
              </a:rPr>
              <a:t> A, Lucas T, Fagerlin A. The impact of the format of graphical presentation on health-related knowledge and treatment choices. Patient Education and Counseling. 2008;73(3):448-55.</a:t>
            </a:r>
            <a:r>
              <a:rPr lang="en-US" sz="1200" dirty="0">
                <a:solidFill>
                  <a:srgbClr val="212121"/>
                </a:solidFill>
                <a:latin typeface="Arial"/>
                <a:cs typeface="Arial"/>
              </a:rPr>
              <a:t> </a:t>
            </a:r>
            <a:endParaRPr lang="en-US" dirty="0"/>
          </a:p>
          <a:p>
            <a:r>
              <a:rPr lang="en-US" sz="1200" err="1">
                <a:solidFill>
                  <a:srgbClr val="212121"/>
                </a:solidFill>
                <a:ea typeface="+mn-lt"/>
                <a:cs typeface="+mn-lt"/>
              </a:rPr>
              <a:t>Lipkus</a:t>
            </a:r>
            <a:r>
              <a:rPr lang="en-US" sz="1200" dirty="0">
                <a:solidFill>
                  <a:srgbClr val="212121"/>
                </a:solidFill>
                <a:ea typeface="+mn-lt"/>
                <a:cs typeface="+mn-lt"/>
              </a:rPr>
              <a:t> IM, Hollands JG. The visual communication of risk. JNCI monographs. 1999 Jan 1;1999(25):149-63.</a:t>
            </a:r>
            <a:r>
              <a:rPr lang="en-US" sz="1200" dirty="0">
                <a:solidFill>
                  <a:srgbClr val="212121"/>
                </a:solidFill>
                <a:latin typeface="Arial"/>
                <a:cs typeface="Arial"/>
              </a:rPr>
              <a:t> </a:t>
            </a:r>
            <a:endParaRPr lang="en-US" dirty="0"/>
          </a:p>
          <a:p>
            <a:r>
              <a:rPr lang="en-US" sz="1200" err="1">
                <a:solidFill>
                  <a:srgbClr val="212121"/>
                </a:solidFill>
                <a:ea typeface="+mn-lt"/>
                <a:cs typeface="+mn-lt"/>
              </a:rPr>
              <a:t>Nachson</a:t>
            </a:r>
            <a:r>
              <a:rPr lang="en-US" sz="1200" dirty="0">
                <a:solidFill>
                  <a:srgbClr val="212121"/>
                </a:solidFill>
                <a:ea typeface="+mn-lt"/>
                <a:cs typeface="+mn-lt"/>
              </a:rPr>
              <a:t>, I., Argaman, E., &amp; Luria, A. (1999). Effects of Directional Habits and Handedness on Aesthetic Preference for Left and Right Profiles. Journal of Cross-Cultural Psychology, 30(1), 106-114. </a:t>
            </a:r>
            <a:r>
              <a:rPr lang="en-US" sz="1200" dirty="0">
                <a:solidFill>
                  <a:srgbClr val="212121"/>
                </a:solidFill>
                <a:ea typeface="+mn-lt"/>
                <a:cs typeface="+mn-lt"/>
                <a:hlinkClick r:id="rId4"/>
              </a:rPr>
              <a:t>https://doi.org/10.1177/0022022199030001006</a:t>
            </a:r>
            <a:r>
              <a:rPr lang="en-US" sz="1200" dirty="0">
                <a:solidFill>
                  <a:srgbClr val="212121"/>
                </a:solidFill>
                <a:latin typeface="Arial"/>
                <a:cs typeface="Arial"/>
              </a:rPr>
              <a:t> </a:t>
            </a:r>
            <a:endParaRPr lang="en-US" dirty="0"/>
          </a:p>
          <a:p>
            <a:r>
              <a:rPr lang="en-US" sz="1200" dirty="0">
                <a:solidFill>
                  <a:srgbClr val="212121"/>
                </a:solidFill>
                <a:ea typeface="+mn-lt"/>
                <a:cs typeface="+mn-lt"/>
              </a:rPr>
              <a:t>Schapira MM, Nattinger AB, McAuliffe TL. The influence of graphic format on breast cancer risk communication. Journal of health communication. 2006 Jul 1;11(6):569-82.</a:t>
            </a:r>
            <a:r>
              <a:rPr lang="en-US" sz="1200" dirty="0">
                <a:solidFill>
                  <a:srgbClr val="212121"/>
                </a:solidFill>
                <a:latin typeface="Arial"/>
                <a:cs typeface="Arial"/>
              </a:rPr>
              <a:t> </a:t>
            </a:r>
            <a:endParaRPr lang="en-US" dirty="0"/>
          </a:p>
          <a:p>
            <a:r>
              <a:rPr lang="en-US" sz="1200" dirty="0">
                <a:solidFill>
                  <a:srgbClr val="212121"/>
                </a:solidFill>
                <a:ea typeface="+mn-lt"/>
                <a:cs typeface="+mn-lt"/>
              </a:rPr>
              <a:t>Ulph F, Townsend E, Glazebrook C. How should risk be communicated to children: a cross-sectional study comparing different formats of probability information. BMC Medical Informatics and Decision Making. 2009;9:1-5.</a:t>
            </a:r>
            <a:r>
              <a:rPr lang="en-US" sz="1200" dirty="0">
                <a:solidFill>
                  <a:srgbClr val="212121"/>
                </a:solidFill>
                <a:latin typeface="Arial"/>
                <a:cs typeface="Arial"/>
              </a:rPr>
              <a:t> </a:t>
            </a:r>
            <a:endParaRPr lang="en-US" dirty="0"/>
          </a:p>
          <a:p>
            <a:r>
              <a:rPr lang="en-US" sz="1200" dirty="0">
                <a:solidFill>
                  <a:srgbClr val="212121"/>
                </a:solidFill>
                <a:ea typeface="+mn-lt"/>
                <a:cs typeface="+mn-lt"/>
              </a:rPr>
              <a:t>van Weert JC, Alblas MC, van Dijk L, Jansen J. Preference for and understanding of graphs presenting health risk information. The role of age, health literacy, numeracy and graph literacy. Patient Education and Counseling. 2021 Jan 1;104(1):109-17.</a:t>
            </a:r>
            <a:endParaRPr lang="en-US" dirty="0"/>
          </a:p>
          <a:p>
            <a:endParaRPr lang="en-US" sz="1200" dirty="0">
              <a:solidFill>
                <a:srgbClr val="212121"/>
              </a:solidFill>
              <a:latin typeface="Times New Roman"/>
              <a:cs typeface="Times New Roman"/>
            </a:endParaRPr>
          </a:p>
          <a:p>
            <a:endParaRPr lang="en-US" sz="1200">
              <a:solidFill>
                <a:srgbClr val="212121"/>
              </a:solidFill>
              <a:latin typeface="system-ui"/>
            </a:endParaRPr>
          </a:p>
          <a:p>
            <a:endParaRPr lang="en-US" sz="1000"/>
          </a:p>
        </p:txBody>
      </p:sp>
      <p:sp>
        <p:nvSpPr>
          <p:cNvPr id="4" name="Date Placeholder 3">
            <a:extLst>
              <a:ext uri="{FF2B5EF4-FFF2-40B4-BE49-F238E27FC236}">
                <a16:creationId xmlns:a16="http://schemas.microsoft.com/office/drawing/2014/main" id="{C395F4F1-D095-549D-D95A-C6F0210E4D0F}"/>
              </a:ext>
            </a:extLst>
          </p:cNvPr>
          <p:cNvSpPr>
            <a:spLocks noGrp="1"/>
          </p:cNvSpPr>
          <p:nvPr>
            <p:ph type="dt" sz="half" idx="10"/>
          </p:nvPr>
        </p:nvSpPr>
        <p:spPr/>
        <p:txBody>
          <a:bodyPr/>
          <a:lstStyle/>
          <a:p>
            <a:fld id="{5D218725-143E-4D39-AC1D-3EE1006F1660}" type="datetime1">
              <a:rPr lang="en-US"/>
              <a:t>2/13/25</a:t>
            </a:fld>
            <a:endParaRPr lang="en-US"/>
          </a:p>
        </p:txBody>
      </p:sp>
      <p:sp>
        <p:nvSpPr>
          <p:cNvPr id="5" name="Footer Placeholder 4">
            <a:extLst>
              <a:ext uri="{FF2B5EF4-FFF2-40B4-BE49-F238E27FC236}">
                <a16:creationId xmlns:a16="http://schemas.microsoft.com/office/drawing/2014/main" id="{47FA3F2D-DB46-79A0-A487-5D9A25E628F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79C4861-1211-CD2D-1FEB-C9B70D21BD73}"/>
              </a:ext>
            </a:extLst>
          </p:cNvPr>
          <p:cNvSpPr>
            <a:spLocks noGrp="1"/>
          </p:cNvSpPr>
          <p:nvPr>
            <p:ph type="sldNum" sz="quarter" idx="12"/>
          </p:nvPr>
        </p:nvSpPr>
        <p:spPr/>
        <p:txBody>
          <a:bodyPr/>
          <a:lstStyle/>
          <a:p>
            <a:fld id="{196A61CA-0502-4EE4-9724-96EA822543E5}" type="slidenum">
              <a:rPr lang="en-US" dirty="0"/>
              <a:t>25</a:t>
            </a:fld>
            <a:endParaRPr lang="en-US"/>
          </a:p>
        </p:txBody>
      </p:sp>
      <p:sp>
        <p:nvSpPr>
          <p:cNvPr id="8" name="Content Placeholder 2">
            <a:extLst>
              <a:ext uri="{FF2B5EF4-FFF2-40B4-BE49-F238E27FC236}">
                <a16:creationId xmlns:a16="http://schemas.microsoft.com/office/drawing/2014/main" id="{0D446D31-0A0F-8F72-8F74-7CF354A6887C}"/>
              </a:ext>
            </a:extLst>
          </p:cNvPr>
          <p:cNvSpPr txBox="1">
            <a:spLocks/>
          </p:cNvSpPr>
          <p:nvPr/>
        </p:nvSpPr>
        <p:spPr>
          <a:xfrm>
            <a:off x="1268896" y="453656"/>
            <a:ext cx="9238434" cy="773814"/>
          </a:xfrm>
          <a:prstGeom prst="rect">
            <a:avLst/>
          </a:prstGeom>
        </p:spPr>
        <p:txBody>
          <a:bodyPr vert="horz" lIns="91440" tIns="45720" rIns="91440" bIns="45720" rtlCol="0" anchor="t">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a:t>References</a:t>
            </a:r>
          </a:p>
        </p:txBody>
      </p:sp>
    </p:spTree>
    <p:extLst>
      <p:ext uri="{BB962C8B-B14F-4D97-AF65-F5344CB8AC3E}">
        <p14:creationId xmlns:p14="http://schemas.microsoft.com/office/powerpoint/2010/main" val="222396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2596A-E37D-0848-2A05-BD36219D7B1B}"/>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529949BD-053E-D427-844F-27AF680277ED}"/>
              </a:ext>
            </a:extLst>
          </p:cNvPr>
          <p:cNvSpPr>
            <a:spLocks noGrp="1"/>
          </p:cNvSpPr>
          <p:nvPr>
            <p:ph type="title"/>
          </p:nvPr>
        </p:nvSpPr>
        <p:spPr>
          <a:xfrm>
            <a:off x="612648" y="548640"/>
            <a:ext cx="10653578" cy="1132258"/>
          </a:xfrm>
        </p:spPr>
        <p:txBody>
          <a:bodyPr anchor="t">
            <a:normAutofit/>
          </a:bodyPr>
          <a:lstStyle/>
          <a:p>
            <a:r>
              <a:rPr lang="en-US" err="1"/>
              <a:t>Colour</a:t>
            </a:r>
            <a:r>
              <a:rPr lang="en-US"/>
              <a:t> Interpretation Across Cultures </a:t>
            </a:r>
          </a:p>
        </p:txBody>
      </p:sp>
      <p:pic>
        <p:nvPicPr>
          <p:cNvPr id="2" name="Picture 1">
            <a:extLst>
              <a:ext uri="{FF2B5EF4-FFF2-40B4-BE49-F238E27FC236}">
                <a16:creationId xmlns:a16="http://schemas.microsoft.com/office/drawing/2014/main" id="{0699898A-7E0B-B381-6F7D-E89A3332BB79}"/>
              </a:ext>
            </a:extLst>
          </p:cNvPr>
          <p:cNvPicPr>
            <a:picLocks noChangeAspect="1"/>
          </p:cNvPicPr>
          <p:nvPr/>
        </p:nvPicPr>
        <p:blipFill>
          <a:blip r:embed="rId3"/>
          <a:srcRect t="10495" b="19392"/>
          <a:stretch/>
        </p:blipFill>
        <p:spPr>
          <a:xfrm>
            <a:off x="612647" y="1715532"/>
            <a:ext cx="10653579" cy="4593828"/>
          </a:xfrm>
          <a:prstGeom prst="rect">
            <a:avLst/>
          </a:prstGeom>
          <a:noFill/>
        </p:spPr>
      </p:pic>
      <p:sp>
        <p:nvSpPr>
          <p:cNvPr id="4" name="Date Placeholder 3">
            <a:extLst>
              <a:ext uri="{FF2B5EF4-FFF2-40B4-BE49-F238E27FC236}">
                <a16:creationId xmlns:a16="http://schemas.microsoft.com/office/drawing/2014/main" id="{42321B2F-98F5-B6D7-27D6-A57EFC11817B}"/>
              </a:ext>
            </a:extLst>
          </p:cNvPr>
          <p:cNvSpPr>
            <a:spLocks noGrp="1"/>
          </p:cNvSpPr>
          <p:nvPr>
            <p:ph type="dt" sz="half" idx="10"/>
          </p:nvPr>
        </p:nvSpPr>
        <p:spPr>
          <a:xfrm>
            <a:off x="137160" y="6453002"/>
            <a:ext cx="3494314" cy="365125"/>
          </a:xfrm>
        </p:spPr>
        <p:txBody>
          <a:bodyPr anchor="ctr">
            <a:normAutofit/>
          </a:bodyPr>
          <a:lstStyle/>
          <a:p>
            <a:pPr>
              <a:spcAft>
                <a:spcPts val="600"/>
              </a:spcAft>
            </a:pPr>
            <a:fld id="{5D218725-143E-4D39-AC1D-3EE1006F1660}" type="datetime1">
              <a:pPr>
                <a:spcAft>
                  <a:spcPts val="600"/>
                </a:spcAft>
              </a:pPr>
              <a:t>2/13/25</a:t>
            </a:fld>
            <a:endParaRPr lang="en-US"/>
          </a:p>
        </p:txBody>
      </p:sp>
      <p:sp>
        <p:nvSpPr>
          <p:cNvPr id="5" name="Footer Placeholder 4">
            <a:extLst>
              <a:ext uri="{FF2B5EF4-FFF2-40B4-BE49-F238E27FC236}">
                <a16:creationId xmlns:a16="http://schemas.microsoft.com/office/drawing/2014/main" id="{FC7AEAA4-DEB7-101E-873F-E9220F902F0D}"/>
              </a:ext>
            </a:extLst>
          </p:cNvPr>
          <p:cNvSpPr>
            <a:spLocks noGrp="1"/>
          </p:cNvSpPr>
          <p:nvPr>
            <p:ph type="ftr" sz="quarter" idx="11"/>
          </p:nvPr>
        </p:nvSpPr>
        <p:spPr>
          <a:xfrm>
            <a:off x="8876521" y="6453002"/>
            <a:ext cx="2805405"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459DBDFC-DC25-49DB-677A-B1758DA76880}"/>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196A61CA-0502-4EE4-9724-96EA822543E5}" type="slidenum">
              <a:rPr lang="en-US" dirty="0"/>
              <a:pPr>
                <a:spcAft>
                  <a:spcPts val="600"/>
                </a:spcAft>
              </a:pPr>
              <a:t>3</a:t>
            </a:fld>
            <a:endParaRPr lang="en-US"/>
          </a:p>
        </p:txBody>
      </p:sp>
      <p:sp>
        <p:nvSpPr>
          <p:cNvPr id="7" name="TextBox 6">
            <a:extLst>
              <a:ext uri="{FF2B5EF4-FFF2-40B4-BE49-F238E27FC236}">
                <a16:creationId xmlns:a16="http://schemas.microsoft.com/office/drawing/2014/main" id="{86F84969-B612-550E-0D7B-8A7126FF8E30}"/>
              </a:ext>
            </a:extLst>
          </p:cNvPr>
          <p:cNvSpPr txBox="1"/>
          <p:nvPr/>
        </p:nvSpPr>
        <p:spPr>
          <a:xfrm>
            <a:off x="3658913" y="6451599"/>
            <a:ext cx="98573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https://informationisbeautiful.net/visualizations/colours-in-cultures/</a:t>
            </a:r>
            <a:endParaRPr lang="en-US"/>
          </a:p>
        </p:txBody>
      </p:sp>
    </p:spTree>
    <p:extLst>
      <p:ext uri="{BB962C8B-B14F-4D97-AF65-F5344CB8AC3E}">
        <p14:creationId xmlns:p14="http://schemas.microsoft.com/office/powerpoint/2010/main" val="358504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9B36-79C8-D34C-C762-F04C2E085915}"/>
              </a:ext>
            </a:extLst>
          </p:cNvPr>
          <p:cNvSpPr>
            <a:spLocks noGrp="1"/>
          </p:cNvSpPr>
          <p:nvPr>
            <p:ph type="title"/>
          </p:nvPr>
        </p:nvSpPr>
        <p:spPr/>
        <p:txBody>
          <a:bodyPr/>
          <a:lstStyle/>
          <a:p>
            <a:r>
              <a:rPr lang="en-US" err="1"/>
              <a:t>Colour</a:t>
            </a:r>
            <a:r>
              <a:rPr lang="en-US"/>
              <a:t> Interpretation Across Cultures </a:t>
            </a:r>
            <a:endParaRPr lang="en-US" b="0"/>
          </a:p>
          <a:p>
            <a:endParaRPr lang="en-US"/>
          </a:p>
        </p:txBody>
      </p:sp>
      <p:pic>
        <p:nvPicPr>
          <p:cNvPr id="7" name="Content Placeholder 6" descr="A screen shot of a chart&#10;&#10;AI-generated content may be incorrect.">
            <a:extLst>
              <a:ext uri="{FF2B5EF4-FFF2-40B4-BE49-F238E27FC236}">
                <a16:creationId xmlns:a16="http://schemas.microsoft.com/office/drawing/2014/main" id="{5A0F3055-CC4F-3028-1879-94EEC2C8DB1A}"/>
              </a:ext>
            </a:extLst>
          </p:cNvPr>
          <p:cNvPicPr>
            <a:picLocks noGrp="1" noChangeAspect="1"/>
          </p:cNvPicPr>
          <p:nvPr>
            <p:ph idx="1"/>
          </p:nvPr>
        </p:nvPicPr>
        <p:blipFill>
          <a:blip r:embed="rId2"/>
          <a:stretch>
            <a:fillRect/>
          </a:stretch>
        </p:blipFill>
        <p:spPr>
          <a:xfrm>
            <a:off x="1961588" y="1262318"/>
            <a:ext cx="7150400" cy="4894118"/>
          </a:xfrm>
        </p:spPr>
      </p:pic>
      <p:sp>
        <p:nvSpPr>
          <p:cNvPr id="4" name="Date Placeholder 3">
            <a:extLst>
              <a:ext uri="{FF2B5EF4-FFF2-40B4-BE49-F238E27FC236}">
                <a16:creationId xmlns:a16="http://schemas.microsoft.com/office/drawing/2014/main" id="{33C9B07E-E412-F222-9DF6-406ADF343DA4}"/>
              </a:ext>
            </a:extLst>
          </p:cNvPr>
          <p:cNvSpPr>
            <a:spLocks noGrp="1"/>
          </p:cNvSpPr>
          <p:nvPr>
            <p:ph type="dt" sz="half" idx="10"/>
          </p:nvPr>
        </p:nvSpPr>
        <p:spPr/>
        <p:txBody>
          <a:bodyPr/>
          <a:lstStyle/>
          <a:p>
            <a:fld id="{F6BE78CB-880B-4852-A759-17F05B2F3312}" type="datetime1">
              <a:t>2/13/25</a:t>
            </a:fld>
            <a:endParaRPr lang="en-US"/>
          </a:p>
        </p:txBody>
      </p:sp>
      <p:sp>
        <p:nvSpPr>
          <p:cNvPr id="5" name="Footer Placeholder 4">
            <a:extLst>
              <a:ext uri="{FF2B5EF4-FFF2-40B4-BE49-F238E27FC236}">
                <a16:creationId xmlns:a16="http://schemas.microsoft.com/office/drawing/2014/main" id="{01AE00C3-F71A-096B-F574-CA5968E3349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5FEE390-E7F2-47DA-5B71-2992B57C08F3}"/>
              </a:ext>
            </a:extLst>
          </p:cNvPr>
          <p:cNvSpPr>
            <a:spLocks noGrp="1"/>
          </p:cNvSpPr>
          <p:nvPr>
            <p:ph type="sldNum" sz="quarter" idx="12"/>
          </p:nvPr>
        </p:nvSpPr>
        <p:spPr/>
        <p:txBody>
          <a:bodyPr/>
          <a:lstStyle/>
          <a:p>
            <a:fld id="{CC057153-B650-4DEB-B370-79DDCFDCE934}" type="slidenum">
              <a:rPr lang="en-US" dirty="0"/>
              <a:t>4</a:t>
            </a:fld>
            <a:endParaRPr lang="en-US"/>
          </a:p>
        </p:txBody>
      </p:sp>
      <p:sp>
        <p:nvSpPr>
          <p:cNvPr id="3" name="TextBox 2">
            <a:extLst>
              <a:ext uri="{FF2B5EF4-FFF2-40B4-BE49-F238E27FC236}">
                <a16:creationId xmlns:a16="http://schemas.microsoft.com/office/drawing/2014/main" id="{7C7A50BD-692C-F9E9-492E-677C0B056FAA}"/>
              </a:ext>
            </a:extLst>
          </p:cNvPr>
          <p:cNvSpPr txBox="1"/>
          <p:nvPr/>
        </p:nvSpPr>
        <p:spPr>
          <a:xfrm>
            <a:off x="4848443" y="6355057"/>
            <a:ext cx="63879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Colors represent different things, in different </a:t>
            </a:r>
            <a:r>
              <a:rPr lang="en-US" dirty="0">
                <a:hlinkClick r:id="rId3"/>
              </a:rPr>
              <a:t>cultures</a:t>
            </a:r>
            <a:endParaRPr lang="en-US"/>
          </a:p>
          <a:p>
            <a:pPr algn="l"/>
            <a:endParaRPr lang="en-US" dirty="0"/>
          </a:p>
        </p:txBody>
      </p:sp>
    </p:spTree>
    <p:extLst>
      <p:ext uri="{BB962C8B-B14F-4D97-AF65-F5344CB8AC3E}">
        <p14:creationId xmlns:p14="http://schemas.microsoft.com/office/powerpoint/2010/main" val="321463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7FC27-22C6-F187-E0C1-546AC49A8F2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BD9DCB7-4326-A602-F0B5-5222122795AF}"/>
              </a:ext>
            </a:extLst>
          </p:cNvPr>
          <p:cNvSpPr>
            <a:spLocks noGrp="1"/>
          </p:cNvSpPr>
          <p:nvPr>
            <p:ph type="dt" sz="half" idx="10"/>
          </p:nvPr>
        </p:nvSpPr>
        <p:spPr/>
        <p:txBody>
          <a:bodyPr/>
          <a:lstStyle/>
          <a:p>
            <a:fld id="{5D218725-143E-4D39-AC1D-3EE1006F1660}" type="datetime1">
              <a:t>2/13/25</a:t>
            </a:fld>
            <a:endParaRPr lang="en-US"/>
          </a:p>
        </p:txBody>
      </p:sp>
      <p:sp>
        <p:nvSpPr>
          <p:cNvPr id="5" name="Footer Placeholder 4">
            <a:extLst>
              <a:ext uri="{FF2B5EF4-FFF2-40B4-BE49-F238E27FC236}">
                <a16:creationId xmlns:a16="http://schemas.microsoft.com/office/drawing/2014/main" id="{C61218A0-8E00-7245-C030-9E52A8A04FA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AD7BAF3-31A0-8889-7265-8E0EF55D7841}"/>
              </a:ext>
            </a:extLst>
          </p:cNvPr>
          <p:cNvSpPr>
            <a:spLocks noGrp="1"/>
          </p:cNvSpPr>
          <p:nvPr>
            <p:ph type="sldNum" sz="quarter" idx="12"/>
          </p:nvPr>
        </p:nvSpPr>
        <p:spPr/>
        <p:txBody>
          <a:bodyPr/>
          <a:lstStyle/>
          <a:p>
            <a:fld id="{196A61CA-0502-4EE4-9724-96EA822543E5}" type="slidenum">
              <a:rPr lang="en-US" dirty="0"/>
              <a:t>5</a:t>
            </a:fld>
            <a:endParaRPr lang="en-US"/>
          </a:p>
        </p:txBody>
      </p:sp>
      <p:pic>
        <p:nvPicPr>
          <p:cNvPr id="2" name="Picture 1" descr="A pie chart with a red green and yellow circle&#10;&#10;AI-generated content may be incorrect.">
            <a:extLst>
              <a:ext uri="{FF2B5EF4-FFF2-40B4-BE49-F238E27FC236}">
                <a16:creationId xmlns:a16="http://schemas.microsoft.com/office/drawing/2014/main" id="{126659FA-947F-EABC-A189-CC41EF5631A8}"/>
              </a:ext>
            </a:extLst>
          </p:cNvPr>
          <p:cNvPicPr>
            <a:picLocks noChangeAspect="1"/>
          </p:cNvPicPr>
          <p:nvPr/>
        </p:nvPicPr>
        <p:blipFill>
          <a:blip r:embed="rId3"/>
          <a:stretch>
            <a:fillRect/>
          </a:stretch>
        </p:blipFill>
        <p:spPr>
          <a:xfrm>
            <a:off x="1570242" y="340066"/>
            <a:ext cx="8719622" cy="6064512"/>
          </a:xfrm>
          <a:prstGeom prst="rect">
            <a:avLst/>
          </a:prstGeom>
        </p:spPr>
      </p:pic>
    </p:spTree>
    <p:extLst>
      <p:ext uri="{BB962C8B-B14F-4D97-AF65-F5344CB8AC3E}">
        <p14:creationId xmlns:p14="http://schemas.microsoft.com/office/powerpoint/2010/main" val="131262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DE4F-17A5-78BD-25CB-DC98A94F52DF}"/>
              </a:ext>
            </a:extLst>
          </p:cNvPr>
          <p:cNvSpPr>
            <a:spLocks noGrp="1"/>
          </p:cNvSpPr>
          <p:nvPr>
            <p:ph type="title"/>
          </p:nvPr>
        </p:nvSpPr>
        <p:spPr>
          <a:xfrm>
            <a:off x="612648" y="548640"/>
            <a:ext cx="10741152" cy="1132258"/>
          </a:xfrm>
        </p:spPr>
        <p:txBody>
          <a:bodyPr anchor="t">
            <a:normAutofit/>
          </a:bodyPr>
          <a:lstStyle/>
          <a:p>
            <a:r>
              <a:rPr lang="en-US"/>
              <a:t>Reading Direction </a:t>
            </a:r>
          </a:p>
        </p:txBody>
      </p:sp>
      <p:pic>
        <p:nvPicPr>
          <p:cNvPr id="7" name="Picture 6" descr="A collage of images of a person&amp;#39;s face&#10;&#10;AI-generated content may be incorrect.">
            <a:extLst>
              <a:ext uri="{FF2B5EF4-FFF2-40B4-BE49-F238E27FC236}">
                <a16:creationId xmlns:a16="http://schemas.microsoft.com/office/drawing/2014/main" id="{4920B147-E6D0-A2AD-6896-A26334129968}"/>
              </a:ext>
            </a:extLst>
          </p:cNvPr>
          <p:cNvPicPr>
            <a:picLocks noChangeAspect="1"/>
          </p:cNvPicPr>
          <p:nvPr/>
        </p:nvPicPr>
        <p:blipFill>
          <a:blip r:embed="rId2"/>
          <a:srcRect r="327" b="6341"/>
          <a:stretch/>
        </p:blipFill>
        <p:spPr>
          <a:xfrm>
            <a:off x="1015507" y="1252311"/>
            <a:ext cx="3918681" cy="4924652"/>
          </a:xfrm>
          <a:prstGeom prst="rect">
            <a:avLst/>
          </a:prstGeom>
          <a:noFill/>
        </p:spPr>
      </p:pic>
      <p:sp>
        <p:nvSpPr>
          <p:cNvPr id="14" name="Content Placeholder 3">
            <a:extLst>
              <a:ext uri="{FF2B5EF4-FFF2-40B4-BE49-F238E27FC236}">
                <a16:creationId xmlns:a16="http://schemas.microsoft.com/office/drawing/2014/main" id="{3B4B5045-66E3-74BF-0798-BE3B94304D21}"/>
              </a:ext>
            </a:extLst>
          </p:cNvPr>
          <p:cNvSpPr>
            <a:spLocks noGrp="1"/>
          </p:cNvSpPr>
          <p:nvPr>
            <p:ph sz="half" idx="2"/>
          </p:nvPr>
        </p:nvSpPr>
        <p:spPr>
          <a:xfrm>
            <a:off x="6172200" y="1825625"/>
            <a:ext cx="5181600" cy="4351338"/>
          </a:xfrm>
        </p:spPr>
        <p:txBody>
          <a:bodyPr vert="horz" lIns="91440" tIns="45720" rIns="91440" bIns="45720" rtlCol="0" anchor="t">
            <a:normAutofit lnSpcReduction="10000"/>
          </a:bodyPr>
          <a:lstStyle/>
          <a:p>
            <a:r>
              <a:rPr lang="en-US"/>
              <a:t>Left and right profiles of human faces and bodies were presented via video </a:t>
            </a:r>
          </a:p>
          <a:p>
            <a:r>
              <a:rPr lang="en-US"/>
              <a:t>Participants were asked to indicate the profile they considered more beautiful </a:t>
            </a:r>
          </a:p>
          <a:p>
            <a:r>
              <a:rPr lang="en-US"/>
              <a:t>Individuals who read and write from left to right preferred profiles that turned left </a:t>
            </a:r>
          </a:p>
          <a:p>
            <a:r>
              <a:rPr lang="en-US"/>
              <a:t>Individuals who read and write from left to right preferred those that turned left </a:t>
            </a:r>
          </a:p>
          <a:p>
            <a:r>
              <a:rPr lang="en-US"/>
              <a:t>Preference depends on the direction of scanning</a:t>
            </a:r>
          </a:p>
        </p:txBody>
      </p:sp>
      <p:sp>
        <p:nvSpPr>
          <p:cNvPr id="4" name="Date Placeholder 3">
            <a:extLst>
              <a:ext uri="{FF2B5EF4-FFF2-40B4-BE49-F238E27FC236}">
                <a16:creationId xmlns:a16="http://schemas.microsoft.com/office/drawing/2014/main" id="{0B79B26D-D03F-992A-161E-21017BF6E140}"/>
              </a:ext>
            </a:extLst>
          </p:cNvPr>
          <p:cNvSpPr>
            <a:spLocks noGrp="1"/>
          </p:cNvSpPr>
          <p:nvPr>
            <p:ph type="dt" sz="half" idx="10"/>
          </p:nvPr>
        </p:nvSpPr>
        <p:spPr>
          <a:xfrm>
            <a:off x="137160" y="6453002"/>
            <a:ext cx="3494314" cy="365125"/>
          </a:xfrm>
        </p:spPr>
        <p:txBody>
          <a:bodyPr anchor="ctr">
            <a:normAutofit/>
          </a:bodyPr>
          <a:lstStyle/>
          <a:p>
            <a:pPr>
              <a:spcAft>
                <a:spcPts val="600"/>
              </a:spcAft>
            </a:pPr>
            <a:fld id="{3F8D9C98-79DB-4222-9CC6-4BE98055DBEF}" type="datetime1">
              <a:rPr lang="en-US"/>
              <a:pPr>
                <a:spcAft>
                  <a:spcPts val="600"/>
                </a:spcAft>
              </a:pPr>
              <a:t>2/13/25</a:t>
            </a:fld>
            <a:endParaRPr lang="en-US"/>
          </a:p>
        </p:txBody>
      </p:sp>
      <p:sp>
        <p:nvSpPr>
          <p:cNvPr id="5" name="Footer Placeholder 4">
            <a:extLst>
              <a:ext uri="{FF2B5EF4-FFF2-40B4-BE49-F238E27FC236}">
                <a16:creationId xmlns:a16="http://schemas.microsoft.com/office/drawing/2014/main" id="{B2C406B3-680D-84BF-3EC0-1CDE042AE6EC}"/>
              </a:ext>
            </a:extLst>
          </p:cNvPr>
          <p:cNvSpPr>
            <a:spLocks noGrp="1"/>
          </p:cNvSpPr>
          <p:nvPr>
            <p:ph type="ftr" sz="quarter" idx="11"/>
          </p:nvPr>
        </p:nvSpPr>
        <p:spPr>
          <a:xfrm>
            <a:off x="8876521" y="6453002"/>
            <a:ext cx="2805405"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0419C67B-D108-70D3-BFA8-CDEC1311540E}"/>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dirty="0"/>
              <a:pPr>
                <a:spcAft>
                  <a:spcPts val="600"/>
                </a:spcAft>
              </a:pPr>
              <a:t>6</a:t>
            </a:fld>
            <a:endParaRPr lang="en-US"/>
          </a:p>
        </p:txBody>
      </p:sp>
      <p:sp>
        <p:nvSpPr>
          <p:cNvPr id="8" name="TextBox 7">
            <a:extLst>
              <a:ext uri="{FF2B5EF4-FFF2-40B4-BE49-F238E27FC236}">
                <a16:creationId xmlns:a16="http://schemas.microsoft.com/office/drawing/2014/main" id="{184491BD-F05F-4CFB-0B94-8AB055CF31A1}"/>
              </a:ext>
            </a:extLst>
          </p:cNvPr>
          <p:cNvSpPr txBox="1"/>
          <p:nvPr/>
        </p:nvSpPr>
        <p:spPr>
          <a:xfrm>
            <a:off x="9075833" y="6266166"/>
            <a:ext cx="2866943" cy="3675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Nachson</a:t>
            </a:r>
            <a:r>
              <a:rPr lang="en-US"/>
              <a:t> et al., 1999 </a:t>
            </a:r>
          </a:p>
        </p:txBody>
      </p:sp>
    </p:spTree>
    <p:extLst>
      <p:ext uri="{BB962C8B-B14F-4D97-AF65-F5344CB8AC3E}">
        <p14:creationId xmlns:p14="http://schemas.microsoft.com/office/powerpoint/2010/main" val="362862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654A-0FF8-6AF1-33AE-64C3588CAEBA}"/>
              </a:ext>
            </a:extLst>
          </p:cNvPr>
          <p:cNvSpPr>
            <a:spLocks noGrp="1"/>
          </p:cNvSpPr>
          <p:nvPr>
            <p:ph type="title"/>
          </p:nvPr>
        </p:nvSpPr>
        <p:spPr>
          <a:xfrm>
            <a:off x="612648" y="548640"/>
            <a:ext cx="10653578" cy="1132258"/>
          </a:xfrm>
        </p:spPr>
        <p:txBody>
          <a:bodyPr anchor="t">
            <a:normAutofit/>
          </a:bodyPr>
          <a:lstStyle/>
          <a:p>
            <a:r>
              <a:rPr lang="en-US"/>
              <a:t>Reading Direction </a:t>
            </a:r>
          </a:p>
        </p:txBody>
      </p:sp>
      <p:pic>
        <p:nvPicPr>
          <p:cNvPr id="8" name="Content Placeholder 7">
            <a:extLst>
              <a:ext uri="{FF2B5EF4-FFF2-40B4-BE49-F238E27FC236}">
                <a16:creationId xmlns:a16="http://schemas.microsoft.com/office/drawing/2014/main" id="{12A3DFCB-2075-A550-72EB-EE4BF055D6ED}"/>
              </a:ext>
            </a:extLst>
          </p:cNvPr>
          <p:cNvPicPr>
            <a:picLocks noGrp="1" noChangeAspect="1"/>
          </p:cNvPicPr>
          <p:nvPr>
            <p:ph idx="1"/>
          </p:nvPr>
        </p:nvPicPr>
        <p:blipFill>
          <a:blip r:embed="rId2"/>
          <a:stretch>
            <a:fillRect/>
          </a:stretch>
        </p:blipFill>
        <p:spPr>
          <a:xfrm>
            <a:off x="769320" y="2307300"/>
            <a:ext cx="10653579" cy="2983002"/>
          </a:xfrm>
          <a:noFill/>
        </p:spPr>
      </p:pic>
      <p:sp>
        <p:nvSpPr>
          <p:cNvPr id="5" name="Date Placeholder 4">
            <a:extLst>
              <a:ext uri="{FF2B5EF4-FFF2-40B4-BE49-F238E27FC236}">
                <a16:creationId xmlns:a16="http://schemas.microsoft.com/office/drawing/2014/main" id="{1619AA7B-FFD0-95FE-FEAA-3628139728DD}"/>
              </a:ext>
            </a:extLst>
          </p:cNvPr>
          <p:cNvSpPr>
            <a:spLocks noGrp="1"/>
          </p:cNvSpPr>
          <p:nvPr>
            <p:ph type="dt" sz="half" idx="10"/>
          </p:nvPr>
        </p:nvSpPr>
        <p:spPr>
          <a:xfrm>
            <a:off x="137160" y="6453002"/>
            <a:ext cx="3494314" cy="365125"/>
          </a:xfrm>
        </p:spPr>
        <p:txBody>
          <a:bodyPr anchor="ctr">
            <a:normAutofit/>
          </a:bodyPr>
          <a:lstStyle/>
          <a:p>
            <a:pPr>
              <a:spcAft>
                <a:spcPts val="600"/>
              </a:spcAft>
            </a:pPr>
            <a:fld id="{5A2043DF-1711-4F16-8D92-8E6A81ECD464}" type="datetime1">
              <a:pPr>
                <a:spcAft>
                  <a:spcPts val="600"/>
                </a:spcAft>
              </a:pPr>
              <a:t>2/13/25</a:t>
            </a:fld>
            <a:endParaRPr lang="en-US"/>
          </a:p>
        </p:txBody>
      </p:sp>
      <p:sp>
        <p:nvSpPr>
          <p:cNvPr id="6" name="Footer Placeholder 5">
            <a:extLst>
              <a:ext uri="{FF2B5EF4-FFF2-40B4-BE49-F238E27FC236}">
                <a16:creationId xmlns:a16="http://schemas.microsoft.com/office/drawing/2014/main" id="{A6344983-EAEB-06F7-A857-2722E6554F18}"/>
              </a:ext>
            </a:extLst>
          </p:cNvPr>
          <p:cNvSpPr>
            <a:spLocks noGrp="1"/>
          </p:cNvSpPr>
          <p:nvPr>
            <p:ph type="ftr" sz="quarter" idx="11"/>
          </p:nvPr>
        </p:nvSpPr>
        <p:spPr>
          <a:xfrm>
            <a:off x="8876521" y="6453002"/>
            <a:ext cx="2805405" cy="365125"/>
          </a:xfrm>
        </p:spPr>
        <p:txBody>
          <a:bodyPr anchor="ctr">
            <a:normAutofit/>
          </a:bodyPr>
          <a:lstStyle/>
          <a:p>
            <a:pPr>
              <a:lnSpc>
                <a:spcPct val="90000"/>
              </a:lnSpc>
              <a:spcAft>
                <a:spcPts val="600"/>
              </a:spcAft>
            </a:pPr>
            <a:r>
              <a:rPr lang="en-US" sz="700"/>
              <a:t>
              </a:t>
            </a:r>
          </a:p>
        </p:txBody>
      </p:sp>
      <p:sp>
        <p:nvSpPr>
          <p:cNvPr id="7" name="Slide Number Placeholder 6">
            <a:extLst>
              <a:ext uri="{FF2B5EF4-FFF2-40B4-BE49-F238E27FC236}">
                <a16:creationId xmlns:a16="http://schemas.microsoft.com/office/drawing/2014/main" id="{AC59EBE7-74F3-C010-0A5F-BB093708D9EC}"/>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dirty="0"/>
              <a:pPr>
                <a:spcAft>
                  <a:spcPts val="600"/>
                </a:spcAft>
              </a:pPr>
              <a:t>7</a:t>
            </a:fld>
            <a:endParaRPr lang="en-US"/>
          </a:p>
        </p:txBody>
      </p:sp>
      <p:sp>
        <p:nvSpPr>
          <p:cNvPr id="9" name="TextBox 8">
            <a:extLst>
              <a:ext uri="{FF2B5EF4-FFF2-40B4-BE49-F238E27FC236}">
                <a16:creationId xmlns:a16="http://schemas.microsoft.com/office/drawing/2014/main" id="{ABFD62B8-F1CC-23F2-58C7-5BB81C30D8A1}"/>
              </a:ext>
            </a:extLst>
          </p:cNvPr>
          <p:cNvSpPr txBox="1"/>
          <p:nvPr/>
        </p:nvSpPr>
        <p:spPr>
          <a:xfrm>
            <a:off x="9307187" y="6268148"/>
            <a:ext cx="30818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Göbel, 2015</a:t>
            </a:r>
          </a:p>
        </p:txBody>
      </p:sp>
    </p:spTree>
    <p:extLst>
      <p:ext uri="{BB962C8B-B14F-4D97-AF65-F5344CB8AC3E}">
        <p14:creationId xmlns:p14="http://schemas.microsoft.com/office/powerpoint/2010/main" val="2936820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D02612-93D4-5E62-D031-7815B7135CDE}"/>
              </a:ext>
            </a:extLst>
          </p:cNvPr>
          <p:cNvSpPr>
            <a:spLocks noGrp="1"/>
          </p:cNvSpPr>
          <p:nvPr>
            <p:ph type="dt" sz="half" idx="10"/>
          </p:nvPr>
        </p:nvSpPr>
        <p:spPr/>
        <p:txBody>
          <a:bodyPr/>
          <a:lstStyle/>
          <a:p>
            <a:fld id="{3F74D600-05F7-487D-AE64-988E19C5E38A}" type="datetime1">
              <a:t>2/13/25</a:t>
            </a:fld>
            <a:endParaRPr lang="en-US"/>
          </a:p>
        </p:txBody>
      </p:sp>
      <p:sp>
        <p:nvSpPr>
          <p:cNvPr id="5" name="Footer Placeholder 4">
            <a:extLst>
              <a:ext uri="{FF2B5EF4-FFF2-40B4-BE49-F238E27FC236}">
                <a16:creationId xmlns:a16="http://schemas.microsoft.com/office/drawing/2014/main" id="{7A9BCC7E-A1E6-C9B9-EE25-6698C7F6227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2AA4535-C40F-B83F-75BA-DEF0E72F965E}"/>
              </a:ext>
            </a:extLst>
          </p:cNvPr>
          <p:cNvSpPr>
            <a:spLocks noGrp="1"/>
          </p:cNvSpPr>
          <p:nvPr>
            <p:ph type="sldNum" sz="quarter" idx="12"/>
          </p:nvPr>
        </p:nvSpPr>
        <p:spPr/>
        <p:txBody>
          <a:bodyPr/>
          <a:lstStyle/>
          <a:p>
            <a:fld id="{CC057153-B650-4DEB-B370-79DDCFDCE934}" type="slidenum">
              <a:rPr lang="en-US" dirty="0"/>
              <a:t>8</a:t>
            </a:fld>
            <a:endParaRPr lang="en-US"/>
          </a:p>
        </p:txBody>
      </p:sp>
      <p:sp>
        <p:nvSpPr>
          <p:cNvPr id="7" name="TextBox 6">
            <a:extLst>
              <a:ext uri="{FF2B5EF4-FFF2-40B4-BE49-F238E27FC236}">
                <a16:creationId xmlns:a16="http://schemas.microsoft.com/office/drawing/2014/main" id="{832C924E-8567-3190-21C3-332FAD3DD813}"/>
              </a:ext>
            </a:extLst>
          </p:cNvPr>
          <p:cNvSpPr txBox="1"/>
          <p:nvPr/>
        </p:nvSpPr>
        <p:spPr>
          <a:xfrm>
            <a:off x="869884" y="894388"/>
            <a:ext cx="36755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Right-to-Left Timeline </a:t>
            </a:r>
          </a:p>
        </p:txBody>
      </p:sp>
      <p:sp>
        <p:nvSpPr>
          <p:cNvPr id="8" name="TextBox 7">
            <a:extLst>
              <a:ext uri="{FF2B5EF4-FFF2-40B4-BE49-F238E27FC236}">
                <a16:creationId xmlns:a16="http://schemas.microsoft.com/office/drawing/2014/main" id="{710FB748-8085-D6C2-4F45-4385563F8ED9}"/>
              </a:ext>
            </a:extLst>
          </p:cNvPr>
          <p:cNvSpPr txBox="1"/>
          <p:nvPr/>
        </p:nvSpPr>
        <p:spPr>
          <a:xfrm>
            <a:off x="2091418" y="1717221"/>
            <a:ext cx="65259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[2000] —— [1950] —— [1900] —— [1850] —— [1800] </a:t>
            </a:r>
          </a:p>
        </p:txBody>
      </p:sp>
      <p:sp>
        <p:nvSpPr>
          <p:cNvPr id="9" name="TextBox 8">
            <a:extLst>
              <a:ext uri="{FF2B5EF4-FFF2-40B4-BE49-F238E27FC236}">
                <a16:creationId xmlns:a16="http://schemas.microsoft.com/office/drawing/2014/main" id="{ED58A6BC-1B67-B297-20ED-F5DE884863D5}"/>
              </a:ext>
            </a:extLst>
          </p:cNvPr>
          <p:cNvSpPr txBox="1"/>
          <p:nvPr/>
        </p:nvSpPr>
        <p:spPr>
          <a:xfrm>
            <a:off x="869884" y="2840208"/>
            <a:ext cx="36755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Left-to-Right Timeline </a:t>
            </a:r>
          </a:p>
        </p:txBody>
      </p:sp>
      <p:sp>
        <p:nvSpPr>
          <p:cNvPr id="10" name="TextBox 9">
            <a:extLst>
              <a:ext uri="{FF2B5EF4-FFF2-40B4-BE49-F238E27FC236}">
                <a16:creationId xmlns:a16="http://schemas.microsoft.com/office/drawing/2014/main" id="{6579BF9E-9612-61A4-E742-22B43AAC6F68}"/>
              </a:ext>
            </a:extLst>
          </p:cNvPr>
          <p:cNvSpPr txBox="1"/>
          <p:nvPr/>
        </p:nvSpPr>
        <p:spPr>
          <a:xfrm>
            <a:off x="2179864" y="3805917"/>
            <a:ext cx="66892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[1800] —— [1850] —— [1900] —— [1950] —— [2000] </a:t>
            </a:r>
          </a:p>
        </p:txBody>
      </p:sp>
    </p:spTree>
    <p:extLst>
      <p:ext uri="{BB962C8B-B14F-4D97-AF65-F5344CB8AC3E}">
        <p14:creationId xmlns:p14="http://schemas.microsoft.com/office/powerpoint/2010/main" val="401721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EA01-6C12-8F8C-E5F5-CCBAFB7FED46}"/>
              </a:ext>
            </a:extLst>
          </p:cNvPr>
          <p:cNvSpPr>
            <a:spLocks noGrp="1"/>
          </p:cNvSpPr>
          <p:nvPr>
            <p:ph type="title"/>
          </p:nvPr>
        </p:nvSpPr>
        <p:spPr>
          <a:xfrm>
            <a:off x="594360" y="557784"/>
            <a:ext cx="3595634" cy="2212313"/>
          </a:xfrm>
        </p:spPr>
        <p:txBody>
          <a:bodyPr vert="horz" lIns="91440" tIns="45720" rIns="91440" bIns="45720" rtlCol="0" anchor="t">
            <a:normAutofit/>
          </a:bodyPr>
          <a:lstStyle/>
          <a:p>
            <a:r>
              <a:rPr lang="en-US" b="1" kern="1200">
                <a:latin typeface="+mj-lt"/>
                <a:ea typeface="+mj-ea"/>
                <a:cs typeface="+mj-cs"/>
              </a:rPr>
              <a:t>Graph Literacy Scale </a:t>
            </a:r>
          </a:p>
        </p:txBody>
      </p:sp>
      <p:pic>
        <p:nvPicPr>
          <p:cNvPr id="7" name="Picture 6" descr="A paper with text and images&#10;&#10;AI-generated content may be incorrect.">
            <a:extLst>
              <a:ext uri="{FF2B5EF4-FFF2-40B4-BE49-F238E27FC236}">
                <a16:creationId xmlns:a16="http://schemas.microsoft.com/office/drawing/2014/main" id="{CECDB602-0DF9-3212-18CA-763E7887214B}"/>
              </a:ext>
            </a:extLst>
          </p:cNvPr>
          <p:cNvPicPr>
            <a:picLocks noChangeAspect="1"/>
          </p:cNvPicPr>
          <p:nvPr/>
        </p:nvPicPr>
        <p:blipFill>
          <a:blip r:embed="rId2"/>
          <a:srcRect t="27163" r="2" b="2"/>
          <a:stretch/>
        </p:blipFill>
        <p:spPr>
          <a:xfrm>
            <a:off x="5063319" y="657103"/>
            <a:ext cx="6483687" cy="5555904"/>
          </a:xfrm>
          <a:prstGeom prst="rect">
            <a:avLst/>
          </a:prstGeom>
          <a:noFill/>
        </p:spPr>
      </p:pic>
      <p:sp>
        <p:nvSpPr>
          <p:cNvPr id="11" name="TextBox 10">
            <a:extLst>
              <a:ext uri="{FF2B5EF4-FFF2-40B4-BE49-F238E27FC236}">
                <a16:creationId xmlns:a16="http://schemas.microsoft.com/office/drawing/2014/main" id="{DA74C98F-8C1D-F5E1-CF15-06BCB258C02A}"/>
              </a:ext>
            </a:extLst>
          </p:cNvPr>
          <p:cNvSpPr txBox="1"/>
          <p:nvPr/>
        </p:nvSpPr>
        <p:spPr>
          <a:xfrm>
            <a:off x="609601" y="2826137"/>
            <a:ext cx="3585586" cy="343463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120000"/>
              </a:lnSpc>
              <a:spcBef>
                <a:spcPts val="1000"/>
              </a:spcBef>
            </a:pPr>
            <a:r>
              <a:rPr lang="en-US" sz="1600" kern="1200">
                <a:latin typeface="+mn-lt"/>
                <a:ea typeface="+mn-ea"/>
                <a:cs typeface="+mn-cs"/>
              </a:rPr>
              <a:t>Galesic &amp; Garcia-Retamero, 2011</a:t>
            </a:r>
          </a:p>
        </p:txBody>
      </p:sp>
      <p:sp>
        <p:nvSpPr>
          <p:cNvPr id="4" name="Date Placeholder 3">
            <a:extLst>
              <a:ext uri="{FF2B5EF4-FFF2-40B4-BE49-F238E27FC236}">
                <a16:creationId xmlns:a16="http://schemas.microsoft.com/office/drawing/2014/main" id="{F44D9C87-72D8-D575-647F-885899062C6E}"/>
              </a:ext>
            </a:extLst>
          </p:cNvPr>
          <p:cNvSpPr>
            <a:spLocks noGrp="1"/>
          </p:cNvSpPr>
          <p:nvPr>
            <p:ph type="dt" sz="half" idx="10"/>
          </p:nvPr>
        </p:nvSpPr>
        <p:spPr>
          <a:xfrm>
            <a:off x="137160" y="6453002"/>
            <a:ext cx="3494314" cy="365125"/>
          </a:xfrm>
        </p:spPr>
        <p:txBody>
          <a:bodyPr vert="horz" lIns="91440" tIns="45720" rIns="91440" bIns="45720" rtlCol="0" anchor="ctr">
            <a:normAutofit/>
          </a:bodyPr>
          <a:lstStyle/>
          <a:p>
            <a:pPr>
              <a:spcAft>
                <a:spcPts val="600"/>
              </a:spcAft>
            </a:pPr>
            <a:fld id="{6D037086-C1F1-4B27-9522-5BAD86D0C9D9}" type="datetime1">
              <a:rPr lang="en-US"/>
              <a:pPr>
                <a:spcAft>
                  <a:spcPts val="600"/>
                </a:spcAft>
              </a:pPr>
              <a:t>2/13/25</a:t>
            </a:fld>
            <a:endParaRPr lang="en-US"/>
          </a:p>
        </p:txBody>
      </p:sp>
      <p:sp>
        <p:nvSpPr>
          <p:cNvPr id="5" name="Footer Placeholder 4">
            <a:extLst>
              <a:ext uri="{FF2B5EF4-FFF2-40B4-BE49-F238E27FC236}">
                <a16:creationId xmlns:a16="http://schemas.microsoft.com/office/drawing/2014/main" id="{D43D0C85-6B87-0CC8-9D02-317C8E70B70C}"/>
              </a:ext>
            </a:extLst>
          </p:cNvPr>
          <p:cNvSpPr>
            <a:spLocks noGrp="1"/>
          </p:cNvSpPr>
          <p:nvPr>
            <p:ph type="ftr" sz="quarter" idx="11"/>
          </p:nvPr>
        </p:nvSpPr>
        <p:spPr>
          <a:xfrm>
            <a:off x="8876521" y="6453002"/>
            <a:ext cx="2805405" cy="365125"/>
          </a:xfrm>
        </p:spPr>
        <p:txBody>
          <a:bodyPr vert="horz" lIns="91440" tIns="45720" rIns="91440" bIns="45720" rtlCol="0" anchor="ctr">
            <a:normAutofit/>
          </a:bodyPr>
          <a:lstStyle/>
          <a:p>
            <a:pPr>
              <a:lnSpc>
                <a:spcPct val="90000"/>
              </a:lnSpc>
              <a:spcAft>
                <a:spcPts val="600"/>
              </a:spcAft>
            </a:pPr>
            <a:r>
              <a:rPr lang="en-US" sz="700" kern="1200">
                <a:latin typeface="+mn-lt"/>
                <a:ea typeface="+mn-ea"/>
                <a:cs typeface="+mn-cs"/>
              </a:rPr>
              <a:t>
              </a:t>
            </a:r>
          </a:p>
        </p:txBody>
      </p:sp>
      <p:sp>
        <p:nvSpPr>
          <p:cNvPr id="6" name="Slide Number Placeholder 5">
            <a:extLst>
              <a:ext uri="{FF2B5EF4-FFF2-40B4-BE49-F238E27FC236}">
                <a16:creationId xmlns:a16="http://schemas.microsoft.com/office/drawing/2014/main" id="{80D56EBE-1A6C-8EDC-DF01-BD745366C386}"/>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CC057153-B650-4DEB-B370-79DDCFDCE934}" type="slidenum">
              <a:rPr lang="en-US" dirty="0"/>
              <a:pPr>
                <a:spcAft>
                  <a:spcPts val="600"/>
                </a:spcAft>
              </a:pPr>
              <a:t>9</a:t>
            </a:fld>
            <a:endParaRPr lang="en-US"/>
          </a:p>
        </p:txBody>
      </p:sp>
    </p:spTree>
    <p:extLst>
      <p:ext uri="{BB962C8B-B14F-4D97-AF65-F5344CB8AC3E}">
        <p14:creationId xmlns:p14="http://schemas.microsoft.com/office/powerpoint/2010/main" val="1546899952"/>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2265</Words>
  <Application>Microsoft Macintosh PowerPoint</Application>
  <PresentationFormat>Widescreen</PresentationFormat>
  <Paragraphs>279</Paragraphs>
  <Slides>25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Arial,Sans-Serif</vt:lpstr>
      <vt:lpstr>Calibri</vt:lpstr>
      <vt:lpstr>Courier New</vt:lpstr>
      <vt:lpstr>Courier New,monospace</vt:lpstr>
      <vt:lpstr>Neue Haas Grotesk Text Pro</vt:lpstr>
      <vt:lpstr>system-ui</vt:lpstr>
      <vt:lpstr>Times New Roman</vt:lpstr>
      <vt:lpstr>Wingdings,Sans-Serif</vt:lpstr>
      <vt:lpstr>VanillaVTI</vt:lpstr>
      <vt:lpstr>PowerPoint Presentation</vt:lpstr>
      <vt:lpstr>PowerPoint Presentation</vt:lpstr>
      <vt:lpstr>Colour Interpretation Across Cultures </vt:lpstr>
      <vt:lpstr>Colour Interpretation Across Cultures  </vt:lpstr>
      <vt:lpstr>PowerPoint Presentation</vt:lpstr>
      <vt:lpstr>Reading Direction </vt:lpstr>
      <vt:lpstr>Reading Direction </vt:lpstr>
      <vt:lpstr>PowerPoint Presentation</vt:lpstr>
      <vt:lpstr>Graph Literacy Scale </vt:lpstr>
      <vt:lpstr>Graph Literacy Scale </vt:lpstr>
      <vt:lpstr>Graph Literacy Scale Findings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Ashley Siegel</cp:lastModifiedBy>
  <cp:revision>546</cp:revision>
  <dcterms:created xsi:type="dcterms:W3CDTF">2025-01-31T15:11:47Z</dcterms:created>
  <dcterms:modified xsi:type="dcterms:W3CDTF">2025-02-13T14:22:55Z</dcterms:modified>
</cp:coreProperties>
</file>