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Roboto Condensed" panose="02000000000000000000" pitchFamily="2" charset="0"/>
      <p:regular r:id="rId24"/>
    </p:embeddedFont>
    <p:embeddedFont>
      <p:font typeface="Roboto Condensed Bold" panose="02000000000000000000" charset="0"/>
      <p:regular r:id="rId25"/>
    </p:embeddedFont>
    <p:embeddedFont>
      <p:font typeface="Roboto Condensed Italics" panose="020B0604020202020204" charset="0"/>
      <p:regular r:id="rId26"/>
    </p:embeddedFont>
    <p:embeddedFont>
      <p:font typeface="TC Milo"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his cognitive theory of multimedia learning, Mayer (2014, p. 1) states that "people learn more deeply from words and pictures than from words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Here is another data visualization technique called a countour map, which is used to depict electric field levels</a:t>
            </a:r>
          </a:p>
          <a:p>
            <a:endParaRPr lang="en-US"/>
          </a:p>
          <a:p>
            <a:r>
              <a:rPr lang="en-US"/>
              <a:t>- As we can see the latitude is on the Y axis, and longitude is on the X ais</a:t>
            </a:r>
          </a:p>
          <a:p>
            <a:endParaRPr lang="en-US"/>
          </a:p>
          <a:p>
            <a:r>
              <a:rPr lang="en-US"/>
              <a:t>- E, V/m refers to the electric field strength, which is measures in Volts per meter, which represents the voltage experienced by a charge moving through a distance of one meter in that field</a:t>
            </a:r>
          </a:p>
          <a:p>
            <a:endParaRPr lang="en-US"/>
          </a:p>
          <a:p>
            <a:r>
              <a:rPr lang="en-US"/>
              <a:t>- In this data visualization, we can see that warmer colours such as red and orange represent stronger electric field strengths, and cooler colours such as violet and blue represent weaker electric field strengths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Finally, probability density graphs can be used to illustrate physics principles surrounding atomic orbitals</a:t>
            </a:r>
          </a:p>
          <a:p>
            <a:endParaRPr lang="en-US"/>
          </a:p>
          <a:p>
            <a:r>
              <a:rPr lang="en-US"/>
              <a:t>- For example, the visual on the left indicates atoms with different orbitals. A density graph is used to provide a visual representation of where an electron is most likely to be found around a nucleus</a:t>
            </a:r>
          </a:p>
          <a:p>
            <a:endParaRPr lang="en-US"/>
          </a:p>
          <a:p>
            <a:r>
              <a:rPr lang="en-US"/>
              <a:t>- On the graph on the right, we can see that for the 1s orbital, the electron is more likely to be found closed to the nucleus, followed by 2s, followed by 3s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visual explanation introduces the statistical concept of Hierarchical Modeling for nested data</a:t>
            </a:r>
          </a:p>
          <a:p>
            <a:endParaRPr lang="en-US"/>
          </a:p>
          <a:p>
            <a:r>
              <a:rPr lang="en-US"/>
              <a:t>- For this example, they looked at different faculty salaries across various departments, including Informatics, English, Sociology, Biology, and Statistics, represented by the different colours</a:t>
            </a:r>
          </a:p>
          <a:p>
            <a:endParaRPr lang="en-US"/>
          </a:p>
          <a:p>
            <a:r>
              <a:rPr lang="en-US"/>
              <a:t>- In a simple linear approach, we might be able to estimate faculty salaries based on the number of years of experience.</a:t>
            </a:r>
          </a:p>
          <a:p>
            <a:endParaRPr lang="en-US"/>
          </a:p>
          <a:p>
            <a:r>
              <a:rPr lang="en-US"/>
              <a:t>- However, it may be the case that each department  has a different starting salary for their faculty members. For this, we would want to allow the intercept to vary by group.</a:t>
            </a:r>
          </a:p>
          <a:p>
            <a:endParaRPr lang="en-US"/>
          </a:p>
          <a:p>
            <a:r>
              <a:rPr lang="en-US"/>
              <a:t>- Alternatively, we could imagine that faculty salaries increase at different rates  depending on the department. We could incorporate this idea into a statistical model by allowing the slope  to vary, rather than the intercept. </a:t>
            </a:r>
          </a:p>
          <a:p>
            <a:endParaRPr lang="en-US"/>
          </a:p>
          <a:p>
            <a:r>
              <a:rPr lang="en-US"/>
              <a:t>- It's reasonable to imagine that the most realistic situation is a combination of the scenarios described above: faculty salaries start at different levels and  increase at different rates depending on their department.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 conditional probability is the probability of an event, given some other event has already occurred. In the below example, there are three possible events that can occur. A ball falling could either hit the red shelf (we'll call this event A) or hit the blue shelf (we'll call this event B) or both.</a:t>
            </a:r>
          </a:p>
          <a:p>
            <a:endParaRPr lang="en-US"/>
          </a:p>
          <a:p>
            <a:r>
              <a:rPr lang="en-US"/>
              <a:t>- If we have a ball and we know it hit the red shelf, there's a 50.0% chance it also hit the blue shelf. If we have a ball and we know it hit the blue shelf, there's a 50.0% chance it also hit the red shelf. It's also possible that the ball only hits the red shelf, or only the blue shelf. This is the essence of conditional probability.</a:t>
            </a:r>
          </a:p>
          <a:p>
            <a:endParaRPr lang="en-US"/>
          </a:p>
          <a:p>
            <a:r>
              <a:rPr lang="en-US"/>
              <a:t>- Having a visualization like this helps learners picture and understand the likelihood of one event occuring given whether another event has occured or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Finally, data visualizations can be used in interactive visualizations to describe foundational mathematical concepts such as Pi</a:t>
            </a:r>
          </a:p>
          <a:p>
            <a:endParaRPr lang="en-US"/>
          </a:p>
          <a:p>
            <a:r>
              <a:rPr lang="en-US"/>
              <a:t>- This visualization depicts how Pi is calculated as circumference and diameter changes. </a:t>
            </a:r>
          </a:p>
          <a:p>
            <a:endParaRPr lang="en-US"/>
          </a:p>
          <a:p>
            <a:r>
              <a:rPr lang="en-US"/>
              <a:t>- We can see that regardless of the values we select, pi is a constant and equal to approximately 3.14.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For the last few minutes of the presentation, I wanted to speak about how we can actually teach other students about how to effectively analyze and interpet data visualizations </a:t>
            </a:r>
          </a:p>
          <a:p>
            <a:endParaRPr lang="en-US"/>
          </a:p>
          <a:p>
            <a:r>
              <a:rPr lang="en-US"/>
              <a:t>-  A US-based study in 2022 investigated the efficacy of a data visualization discussion model, called Data Story Byes</a:t>
            </a:r>
          </a:p>
          <a:p>
            <a:endParaRPr lang="en-US"/>
          </a:p>
          <a:p>
            <a:r>
              <a:rPr lang="en-US"/>
              <a:t>- I thought we can go through each of these sections together as a class exercise using the following visual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Making Sense</a:t>
            </a:r>
          </a:p>
          <a:p>
            <a:r>
              <a:rPr lang="en-US"/>
              <a:t>What is the first thing you think about or wonder when you see these graphs?</a:t>
            </a:r>
          </a:p>
          <a:p>
            <a:r>
              <a:rPr lang="en-US"/>
              <a:t>Potential teacher prompts: What do you think the red line represents? Why do you think most of the cereals (points) are above the line?</a:t>
            </a:r>
          </a:p>
          <a:p>
            <a:r>
              <a:rPr lang="en-US"/>
              <a:t>What do you notice in the graph?</a:t>
            </a:r>
          </a:p>
          <a:p>
            <a:r>
              <a:rPr lang="en-US"/>
              <a:t>Potential teacher prompts: What would you say about the “selected cases” cereals based on this graph?</a:t>
            </a:r>
          </a:p>
          <a:p>
            <a:endParaRPr lang="en-US"/>
          </a:p>
          <a:p>
            <a:r>
              <a:rPr lang="en-US"/>
              <a:t>Personal Connections</a:t>
            </a:r>
          </a:p>
          <a:p>
            <a:r>
              <a:rPr lang="en-US"/>
              <a:t>Do you have a personal connection with the data or patterns in this graph? Why or why not? Which people or groups do you think would feel more or less of a connection with the data or patterns here?</a:t>
            </a:r>
          </a:p>
          <a:p>
            <a:r>
              <a:rPr lang="en-US"/>
              <a:t>Potential teacher prompts: Do you ever look at cereal labels, or other food labels? What do you look for on the labels?</a:t>
            </a:r>
          </a:p>
          <a:p>
            <a:r>
              <a:rPr lang="en-US"/>
              <a:t>Does this graph help you understand how diet and nutrition affect you? What other information would you want or need to better understand how diet and nutrition affect you?</a:t>
            </a:r>
          </a:p>
          <a:p>
            <a:r>
              <a:rPr lang="en-US"/>
              <a:t>Potential teacher prompts: Would you change what you look at on nutrition labels based on what you notice in this graph?</a:t>
            </a:r>
          </a:p>
          <a:p>
            <a:r>
              <a:rPr lang="en-US"/>
              <a:t>Who do you think made this graph? Why did they collect this information and create this graph? What did they want to know?</a:t>
            </a:r>
          </a:p>
          <a:p>
            <a:r>
              <a:rPr lang="en-US"/>
              <a:t>Potential teacher prompts: Would cereal companies be likely to look at their nutrition labels this way? How about a nutritionist, or a consumer (or you)? Why or why not?</a:t>
            </a:r>
          </a:p>
          <a:p>
            <a:endParaRPr lang="en-US"/>
          </a:p>
          <a:p>
            <a:r>
              <a:rPr lang="en-US"/>
              <a:t>Context and History</a:t>
            </a:r>
          </a:p>
          <a:p>
            <a:r>
              <a:rPr lang="en-US"/>
              <a:t>What could you do to this dataset/graph to make it more useful for yourself or others who might not be included here? For example, would you collect more data, group or graph the data differently, take different measurements, or focus on certain parts of the data?</a:t>
            </a:r>
          </a:p>
          <a:p>
            <a:r>
              <a:rPr lang="en-US"/>
              <a:t>Potential teacher prompts: Do you think one cup of cereal is a good amount to consider? How many cups of cereal do you/would you put in your bowl of cereal? If different from a cup, would that be a better measure? Why or why not?</a:t>
            </a:r>
          </a:p>
          <a:p>
            <a:r>
              <a:rPr lang="en-US"/>
              <a:t>What are some reasons for the patterns you see? How might these patterns be different if the data had been collected by different people, or in a different time period?</a:t>
            </a:r>
          </a:p>
          <a:p>
            <a:r>
              <a:rPr lang="en-US"/>
              <a:t>Potential teacher prompts: Do you think the graph would change if cereals did not have nutrition labels? If so, how so?</a:t>
            </a:r>
          </a:p>
          <a:p>
            <a:endParaRPr lang="en-US"/>
          </a:p>
          <a:p>
            <a:r>
              <a:rPr lang="en-US"/>
              <a:t>Future Uses of Data</a:t>
            </a:r>
          </a:p>
          <a:p>
            <a:r>
              <a:rPr lang="en-US"/>
              <a:t>What are some questions you can use this data or graph to answer? What are some questions this data or graph cannot help answer?</a:t>
            </a:r>
          </a:p>
          <a:p>
            <a:r>
              <a:rPr lang="en-US"/>
              <a:t>Potential teacher prompts: Does this graph help you choose a cereal, if you could look up the cereal names of each point? Where do you think your favorite cereal is on this graph, if you have one? How about another breakfast food that you eat?</a:t>
            </a:r>
          </a:p>
          <a:p>
            <a:r>
              <a:rPr lang="en-US"/>
              <a:t>If you had to write an article about diet based on this graph, what would the headline be? What might be missing from that article?</a:t>
            </a:r>
          </a:p>
          <a:p>
            <a:r>
              <a:rPr lang="en-US"/>
              <a:t>Potential teacher prompts: Do you think that cereal nutrition labels are misleading? Should there be a standard serving size for cereals, or other foods?</a:t>
            </a:r>
          </a:p>
          <a:p>
            <a:r>
              <a:rPr lang="en-US"/>
              <a:t>What else does this activity make you want to know about?</a:t>
            </a:r>
          </a:p>
          <a:p>
            <a:r>
              <a:rPr lang="en-US"/>
              <a:t>         Potential teacher prompts: Why do foods have nutrition labels? Should the sugar amount on </a:t>
            </a:r>
          </a:p>
          <a:p>
            <a:r>
              <a:rPr lang="en-US"/>
              <a:t>         nutrition labels also have a percent daily value, like other nutrients?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Simplifying Complex Information</a:t>
            </a:r>
          </a:p>
          <a:p>
            <a:r>
              <a:rPr lang="en-US"/>
              <a:t>- Data visualization allows for the simplification of challenging subjects like mathematics</a:t>
            </a:r>
          </a:p>
          <a:p>
            <a:endParaRPr lang="en-US"/>
          </a:p>
          <a:p>
            <a:r>
              <a:rPr lang="en-US"/>
              <a:t>Engagement</a:t>
            </a:r>
          </a:p>
          <a:p>
            <a:r>
              <a:rPr lang="en-US"/>
              <a:t>Visual content is inherently more engaging than textual data. By incorporating data visualization into lessons, educators can capture students' attention, making learning more interactive. </a:t>
            </a:r>
          </a:p>
          <a:p>
            <a:endParaRPr lang="en-US"/>
          </a:p>
          <a:p>
            <a:r>
              <a:rPr lang="en-US"/>
              <a:t>Supporting Personalized Learning</a:t>
            </a:r>
          </a:p>
          <a:p>
            <a:r>
              <a:rPr lang="en-US"/>
              <a:t>- With data visualization, educators can customize lessons to suit individual learning needs</a:t>
            </a:r>
          </a:p>
          <a:p>
            <a:endParaRPr lang="en-US"/>
          </a:p>
          <a:p>
            <a:r>
              <a:rPr lang="en-US"/>
              <a:t>Facilitating Collaborative Learning</a:t>
            </a:r>
          </a:p>
          <a:p>
            <a:r>
              <a:rPr lang="en-US"/>
              <a:t>Many data visualization platforms allow for real-time collaboration. Tools such as Google Data Studio let students and teachers work on the same data project simultaneously, encouraging teamwork and collective problem-solving. </a:t>
            </a:r>
          </a:p>
          <a:p>
            <a:endParaRPr lang="en-US"/>
          </a:p>
          <a:p>
            <a:r>
              <a:rPr lang="en-US"/>
              <a:t>Improving Critical Thinking Skills</a:t>
            </a:r>
          </a:p>
          <a:p>
            <a:r>
              <a:rPr lang="en-US"/>
              <a:t>Data visualization enhances critical thinking by allowing students to see trends and patterns that may not be obvious in raw data, fostering an analytical mindset.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Bhavimane et al. (2024) completed a comprehensive review of the impact of data visualization in teaching</a:t>
            </a:r>
          </a:p>
          <a:p>
            <a:endParaRPr lang="en-US"/>
          </a:p>
          <a:p>
            <a:r>
              <a:rPr lang="en-US"/>
              <a:t>- Review highlighted that students showed increased interest and active participation when using interactive visualization tools (Guo et al., 2014)</a:t>
            </a:r>
          </a:p>
          <a:p>
            <a:endParaRPr lang="en-US"/>
          </a:p>
          <a:p>
            <a:r>
              <a:rPr lang="en-US"/>
              <a:t>- Improved understanding: Visual tools helped students grasp concepts more easily (Kozma &amp; Russell, 1997)</a:t>
            </a:r>
          </a:p>
          <a:p>
            <a:endParaRPr lang="en-US"/>
          </a:p>
          <a:p>
            <a:r>
              <a:rPr lang="en-US"/>
              <a:t>- Skill development: Students developed critical thinking, data analysis, and interpretation skills (Johnson et al., 2015)</a:t>
            </a:r>
          </a:p>
          <a:p>
            <a:endParaRPr lang="en-US"/>
          </a:p>
          <a:p>
            <a:r>
              <a:rPr lang="en-US"/>
              <a:t>- Interactive learning: Hands-on, exploratory nature of data visualization tools fostered a more interactive learning environment (Shneiderman, 1996)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 the field of biology, heat maps can be used to quantify gene expression across various samples</a:t>
            </a:r>
          </a:p>
          <a:p>
            <a:endParaRPr lang="en-US"/>
          </a:p>
          <a:p>
            <a:r>
              <a:rPr lang="en-US"/>
              <a:t>- In this type of heatmap, each row usually represents a gene. Each column represents a sample.</a:t>
            </a:r>
          </a:p>
          <a:p>
            <a:endParaRPr lang="en-US"/>
          </a:p>
          <a:p>
            <a:r>
              <a:rPr lang="en-US"/>
              <a:t>- Represent changes (not absolute values) of gene expression. Red would mean that a gene is upregulated in the sample, and blue would mean that a gene is downregulated</a:t>
            </a:r>
          </a:p>
          <a:p>
            <a:endParaRPr lang="en-US"/>
          </a:p>
          <a:p>
            <a:r>
              <a:rPr lang="en-US"/>
              <a:t>- If a gene does not change much between conditions (so it’s differential gene expression is close to 0), we will just give it a white colour.</a:t>
            </a:r>
          </a:p>
          <a:p>
            <a:endParaRPr lang="en-US"/>
          </a:p>
          <a:p>
            <a:r>
              <a:rPr lang="en-US"/>
              <a:t>- This way,  we can quickly identify samples that are more similar to each other based on their overall gene expression patterns. And we can also identify genes that have the same expression profile across all, or a certain subset of samples.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Circos plots are circular data visualizations that excel at showcasing relationships between data points, particularly in genomic data, by using links to represent connections between elements</a:t>
            </a:r>
          </a:p>
          <a:p>
            <a:endParaRPr lang="en-US"/>
          </a:p>
          <a:p>
            <a:r>
              <a:rPr lang="en-US"/>
              <a:t>- In this example, there are two plots showing genome sequence data from two different tumours</a:t>
            </a:r>
          </a:p>
          <a:p>
            <a:endParaRPr lang="en-US"/>
          </a:p>
          <a:p>
            <a:r>
              <a:rPr lang="en-US"/>
              <a:t>- The outer ring depicts the chromosome numbers arranged from end to end</a:t>
            </a:r>
          </a:p>
          <a:p>
            <a:endParaRPr lang="en-US"/>
          </a:p>
          <a:p>
            <a:r>
              <a:rPr lang="en-US"/>
              <a:t>- Inner ring displays copy-number data (number of copies of specific DNA sequences) in green and interchromosomal translocations in purple (where segments of genetic material are exchanged or moved between different chromosomes)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Finally, a phylogenetic tree, also known as a phylogeny or evolutionary tree, is a branching diagram that illustrates the evolutionary relationships between different species, organisms, or genes, showing how they are related through a common ancestor</a:t>
            </a:r>
          </a:p>
          <a:p>
            <a:endParaRPr lang="en-US"/>
          </a:p>
          <a:p>
            <a:r>
              <a:rPr lang="en-US"/>
              <a:t>- Tips of branches: Represent the species or groups being studied. </a:t>
            </a:r>
          </a:p>
          <a:p>
            <a:r>
              <a:rPr lang="en-US"/>
              <a:t>- Nodes (branch points): Represent common ancestors from which different lineages diverged. </a:t>
            </a:r>
          </a:p>
          <a:p>
            <a:r>
              <a:rPr lang="en-US"/>
              <a:t>- Root: The base of the tree, representing the common ancestor of all the species or groups shown. </a:t>
            </a:r>
          </a:p>
          <a:p>
            <a:endParaRPr lang="en-US"/>
          </a:p>
          <a:p>
            <a:r>
              <a:rPr lang="en-US"/>
              <a:t>- can be created through ggtree in 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There are many qualitative data visualization approaches that are common to describing English concepts, such as word clouds and semantic mapping</a:t>
            </a:r>
          </a:p>
          <a:p>
            <a:endParaRPr lang="en-US"/>
          </a:p>
          <a:p>
            <a:r>
              <a:rPr lang="en-US"/>
              <a:t>- Network mapping is a data visualization technique that represents relationships and connections between different entities (nodes) using lines (edges). It is used to analyze and understand complex systems, revealing patterns, clusters, and central influences.</a:t>
            </a:r>
          </a:p>
          <a:p>
            <a:endParaRPr lang="en-US"/>
          </a:p>
          <a:p>
            <a:r>
              <a:rPr lang="en-US"/>
              <a:t>- In this particular visual, we can see the characters that are prominent in different Shakespearean trajedies</a:t>
            </a:r>
          </a:p>
          <a:p>
            <a:endParaRPr lang="en-US"/>
          </a:p>
          <a:p>
            <a:r>
              <a:rPr lang="en-US"/>
              <a:t>- Two characters are connected if they appear in the same scene. Their size and color intensity are proportional to their weighted degree. The ‘network density’ measures how close the graph is to complete. A complete graph (100%) has all possible edges between its nodes.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Here is another visualization used to show the relationships between different language groups</a:t>
            </a:r>
          </a:p>
          <a:p>
            <a:endParaRPr lang="en-US"/>
          </a:p>
          <a:p>
            <a:r>
              <a:rPr lang="en-US"/>
              <a:t>- Linguists have often used trees and branches as metaphors to explain and map the connections between language groups</a:t>
            </a:r>
          </a:p>
          <a:p>
            <a:endParaRPr lang="en-US"/>
          </a:p>
          <a:p>
            <a:r>
              <a:rPr lang="en-US"/>
              <a:t>- For example, we can see that European languages branches into slavic, italic, and germanic languages, resulting in commonly known languages we use today such as Russian, Spanish, and German</a:t>
            </a:r>
          </a:p>
          <a:p>
            <a:endParaRPr lang="en-US"/>
          </a:p>
          <a:p>
            <a:r>
              <a:rPr lang="en-US"/>
              <a:t>- On the left side, Indo-Iranian languages have branched into varios languages we know today, such as Persian, Hindi, and Bengali</a:t>
            </a:r>
          </a:p>
          <a:p>
            <a:endParaRPr lang="en-US"/>
          </a:p>
          <a:p>
            <a:r>
              <a:rPr lang="en-US"/>
              <a:t>- Notably, the size of the different leaf clusters indicates the relative prevalence of the language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Another academic field that may benefit from data visualization is physics, because it transforms complex data and abstract theories into clear, intuitive visuals</a:t>
            </a:r>
          </a:p>
          <a:p>
            <a:endParaRPr lang="en-US"/>
          </a:p>
          <a:p>
            <a:r>
              <a:rPr lang="en-US"/>
              <a:t>- Here is one example from oPhysics of an interactive data visualization, which I have screenrecorded here. This motion graph has been used to explain the relationship between position, velocity and acceleration</a:t>
            </a:r>
          </a:p>
          <a:p>
            <a:endParaRPr lang="en-US"/>
          </a:p>
          <a:p>
            <a:r>
              <a:rPr lang="en-US"/>
              <a:t>- As we can see here, because position is a function of velocity, an increase in velocity increases the slope of the curved line in the position graph</a:t>
            </a:r>
          </a:p>
          <a:p>
            <a:endParaRPr lang="en-US"/>
          </a:p>
          <a:p>
            <a:r>
              <a:rPr lang="en-US"/>
              <a:t>- Also, we can see that velocity is influenced by acceleration, as a constant increase in acceleration increases the slope of the line in the velocity graph, or the rate of change in velocity</a:t>
            </a:r>
          </a:p>
          <a:p>
            <a:endParaRPr lang="en-US"/>
          </a:p>
          <a:p>
            <a:r>
              <a:rPr lang="en-US"/>
              <a:t>- So data visualization graphs such as this animated one can help to describe the relationship between different variables that are more abstract to teach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hyperlink" Target="https://www.martingrandjean.ch/network-visualization-shakespeare/" TargetMode="External"/><Relationship Id="rId13" Type="http://schemas.openxmlformats.org/officeDocument/2006/relationships/hyperlink" Target="https://organismalbio.biosci.gatech.edu/biodiversity/phylogenetic-trees/" TargetMode="External"/><Relationship Id="rId18" Type="http://schemas.openxmlformats.org/officeDocument/2006/relationships/hyperlink" Target="https://doi.org/10.1038/nmeth.2258" TargetMode="External"/><Relationship Id="rId3" Type="http://schemas.openxmlformats.org/officeDocument/2006/relationships/hyperlink" Target="https://doi.org/10.1049/el.2019.3854" TargetMode="External"/><Relationship Id="rId7" Type="http://schemas.openxmlformats.org/officeDocument/2006/relationships/hyperlink" Target="http://mfviz.com/hierarchical-models/" TargetMode="External"/><Relationship Id="rId12" Type="http://schemas.openxmlformats.org/officeDocument/2006/relationships/hyperlink" Target="https://ophysics.com/k4.html" TargetMode="External"/><Relationship Id="rId17" Type="http://schemas.openxmlformats.org/officeDocument/2006/relationships/hyperlink" Target="https://doi.org/10.1080/13664530.2017.1308428" TargetMode="External"/><Relationship Id="rId2" Type="http://schemas.openxmlformats.org/officeDocument/2006/relationships/hyperlink" Target="https://doi.org/10.18608/jla.2018.52.5" TargetMode="External"/><Relationship Id="rId16" Type="http://schemas.openxmlformats.org/officeDocument/2006/relationships/hyperlink" Target="https://www.theguardian.com/education/gallery/2015/jan/23/a-language-family-tree-in-pictures" TargetMode="External"/><Relationship Id="rId1" Type="http://schemas.openxmlformats.org/officeDocument/2006/relationships/slideLayout" Target="../slideLayouts/slideLayout7.xml"/><Relationship Id="rId6" Type="http://schemas.openxmlformats.org/officeDocument/2006/relationships/hyperlink" Target="https://doi.org/10.1080/10824669.2012.718944" TargetMode="External"/><Relationship Id="rId11" Type="http://schemas.openxmlformats.org/officeDocument/2006/relationships/hyperlink" Target="https://blog.commlabindia.com/elearning-design/power-of-visualization-in-elearning" TargetMode="External"/><Relationship Id="rId5" Type="http://schemas.openxmlformats.org/officeDocument/2006/relationships/hyperlink" Target="https://biostatsquid.com/heatmaps-simply-explained/" TargetMode="External"/><Relationship Id="rId15" Type="http://schemas.openxmlformats.org/officeDocument/2006/relationships/hyperlink" Target="https://setosa.io/ev/pi/" TargetMode="External"/><Relationship Id="rId10" Type="http://schemas.openxmlformats.org/officeDocument/2006/relationships/hyperlink" Target="https://doi.org/10.52041/serj.v21i2.41" TargetMode="External"/><Relationship Id="rId4" Type="http://schemas.openxmlformats.org/officeDocument/2006/relationships/hyperlink" Target="https://doi.org/10.48175/IJARSCT-18676" TargetMode="External"/><Relationship Id="rId9" Type="http://schemas.openxmlformats.org/officeDocument/2006/relationships/hyperlink" Target="https://www.khanacademy.org/science/physical-chemistry-essentials/x98cdf762ed888601:structure-of-atom/x98cdf762ed888601:quantum-mechanical-model-of-hydrogen-atom/a/the-quantum-mechanical-model-of-the-atom" TargetMode="External"/><Relationship Id="rId14" Type="http://schemas.openxmlformats.org/officeDocument/2006/relationships/hyperlink" Target="https://setosa.io/ev/conditional-probabil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685800" y="2150092"/>
            <a:ext cx="15464811" cy="5855654"/>
            <a:chOff x="0" y="0"/>
            <a:chExt cx="4073037" cy="1542230"/>
          </a:xfrm>
        </p:grpSpPr>
        <p:sp>
          <p:nvSpPr>
            <p:cNvPr id="3" name="Freeform 3"/>
            <p:cNvSpPr/>
            <p:nvPr/>
          </p:nvSpPr>
          <p:spPr>
            <a:xfrm>
              <a:off x="0" y="0"/>
              <a:ext cx="4073037" cy="1542230"/>
            </a:xfrm>
            <a:custGeom>
              <a:avLst/>
              <a:gdLst/>
              <a:ahLst/>
              <a:cxnLst/>
              <a:rect l="l" t="t" r="r" b="b"/>
              <a:pathLst>
                <a:path w="4073037" h="1542230">
                  <a:moveTo>
                    <a:pt x="11014" y="0"/>
                  </a:moveTo>
                  <a:lnTo>
                    <a:pt x="4062023" y="0"/>
                  </a:lnTo>
                  <a:cubicBezTo>
                    <a:pt x="4068106" y="0"/>
                    <a:pt x="4073037" y="4931"/>
                    <a:pt x="4073037" y="11014"/>
                  </a:cubicBezTo>
                  <a:lnTo>
                    <a:pt x="4073037" y="1531216"/>
                  </a:lnTo>
                  <a:cubicBezTo>
                    <a:pt x="4073037" y="1537299"/>
                    <a:pt x="4068106" y="1542230"/>
                    <a:pt x="4062023" y="1542230"/>
                  </a:cubicBezTo>
                  <a:lnTo>
                    <a:pt x="11014" y="1542230"/>
                  </a:lnTo>
                  <a:cubicBezTo>
                    <a:pt x="4931" y="1542230"/>
                    <a:pt x="0" y="1537299"/>
                    <a:pt x="0" y="1531216"/>
                  </a:cubicBezTo>
                  <a:lnTo>
                    <a:pt x="0" y="11014"/>
                  </a:lnTo>
                  <a:cubicBezTo>
                    <a:pt x="0" y="4931"/>
                    <a:pt x="4931" y="0"/>
                    <a:pt x="11014" y="0"/>
                  </a:cubicBezTo>
                  <a:close/>
                </a:path>
              </a:pathLst>
            </a:custGeom>
            <a:solidFill>
              <a:srgbClr val="5B635E"/>
            </a:solidFill>
          </p:spPr>
          <p:txBody>
            <a:bodyPr/>
            <a:lstStyle/>
            <a:p>
              <a:endParaRPr lang="en-CA"/>
            </a:p>
          </p:txBody>
        </p:sp>
        <p:sp>
          <p:nvSpPr>
            <p:cNvPr id="4" name="TextBox 4"/>
            <p:cNvSpPr txBox="1"/>
            <p:nvPr/>
          </p:nvSpPr>
          <p:spPr>
            <a:xfrm>
              <a:off x="0" y="-38100"/>
              <a:ext cx="4073037" cy="158033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945879" y="3456341"/>
            <a:ext cx="9922521" cy="2753959"/>
          </a:xfrm>
          <a:prstGeom prst="rect">
            <a:avLst/>
          </a:prstGeom>
        </p:spPr>
        <p:txBody>
          <a:bodyPr lIns="0" tIns="0" rIns="0" bIns="0" rtlCol="0" anchor="t">
            <a:spAutoFit/>
          </a:bodyPr>
          <a:lstStyle/>
          <a:p>
            <a:pPr marL="0" lvl="0" indent="0" algn="ctr">
              <a:lnSpc>
                <a:spcPts val="10349"/>
              </a:lnSpc>
            </a:pPr>
            <a:r>
              <a:rPr lang="en-US" sz="9600" dirty="0">
                <a:solidFill>
                  <a:srgbClr val="FFFFFF"/>
                </a:solidFill>
                <a:latin typeface="TC Milo"/>
                <a:ea typeface="TC Milo"/>
                <a:cs typeface="TC Milo"/>
                <a:sym typeface="TC Milo"/>
              </a:rPr>
              <a:t>DATA VISUALIZATION IN EDUCATION &amp; TEACHING</a:t>
            </a:r>
          </a:p>
        </p:txBody>
      </p:sp>
      <p:sp>
        <p:nvSpPr>
          <p:cNvPr id="6" name="Freeform 6"/>
          <p:cNvSpPr/>
          <p:nvPr/>
        </p:nvSpPr>
        <p:spPr>
          <a:xfrm>
            <a:off x="13234299" y="4323837"/>
            <a:ext cx="4597894" cy="5438369"/>
          </a:xfrm>
          <a:custGeom>
            <a:avLst/>
            <a:gdLst/>
            <a:ahLst/>
            <a:cxnLst/>
            <a:rect l="l" t="t" r="r" b="b"/>
            <a:pathLst>
              <a:path w="4597894" h="5438369">
                <a:moveTo>
                  <a:pt x="0" y="0"/>
                </a:moveTo>
                <a:lnTo>
                  <a:pt x="4597893" y="0"/>
                </a:lnTo>
                <a:lnTo>
                  <a:pt x="4597893" y="5438369"/>
                </a:lnTo>
                <a:lnTo>
                  <a:pt x="0" y="5438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7" name="Freeform 7"/>
          <p:cNvSpPr/>
          <p:nvPr/>
        </p:nvSpPr>
        <p:spPr>
          <a:xfrm>
            <a:off x="-247615" y="688012"/>
            <a:ext cx="4763039" cy="8160971"/>
          </a:xfrm>
          <a:custGeom>
            <a:avLst/>
            <a:gdLst/>
            <a:ahLst/>
            <a:cxnLst/>
            <a:rect l="l" t="t" r="r" b="b"/>
            <a:pathLst>
              <a:path w="4763039" h="8160971">
                <a:moveTo>
                  <a:pt x="0" y="0"/>
                </a:moveTo>
                <a:lnTo>
                  <a:pt x="4763039" y="0"/>
                </a:lnTo>
                <a:lnTo>
                  <a:pt x="4763039" y="8160970"/>
                </a:lnTo>
                <a:lnTo>
                  <a:pt x="0" y="8160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a:off x="-390630" y="9258300"/>
            <a:ext cx="3129035" cy="707944"/>
          </a:xfrm>
          <a:custGeom>
            <a:avLst/>
            <a:gdLst/>
            <a:ahLst/>
            <a:cxnLst/>
            <a:rect l="l" t="t" r="r" b="b"/>
            <a:pathLst>
              <a:path w="3129035" h="707944">
                <a:moveTo>
                  <a:pt x="0" y="0"/>
                </a:moveTo>
                <a:lnTo>
                  <a:pt x="3129035" y="0"/>
                </a:lnTo>
                <a:lnTo>
                  <a:pt x="3129035" y="707944"/>
                </a:lnTo>
                <a:lnTo>
                  <a:pt x="0" y="7079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rot="-820488">
            <a:off x="17316919" y="-350322"/>
            <a:ext cx="1030546" cy="2076667"/>
          </a:xfrm>
          <a:custGeom>
            <a:avLst/>
            <a:gdLst/>
            <a:ahLst/>
            <a:cxnLst/>
            <a:rect l="l" t="t" r="r" b="b"/>
            <a:pathLst>
              <a:path w="1030546" h="2076667">
                <a:moveTo>
                  <a:pt x="0" y="0"/>
                </a:moveTo>
                <a:lnTo>
                  <a:pt x="1030546" y="0"/>
                </a:lnTo>
                <a:lnTo>
                  <a:pt x="1030546" y="2076667"/>
                </a:lnTo>
                <a:lnTo>
                  <a:pt x="0" y="20766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TextBox 10"/>
          <p:cNvSpPr txBox="1"/>
          <p:nvPr/>
        </p:nvSpPr>
        <p:spPr>
          <a:xfrm>
            <a:off x="3598101" y="8899444"/>
            <a:ext cx="3709315" cy="1066800"/>
          </a:xfrm>
          <a:prstGeom prst="rect">
            <a:avLst/>
          </a:prstGeom>
        </p:spPr>
        <p:txBody>
          <a:bodyPr lIns="0" tIns="0" rIns="0" bIns="0" rtlCol="0" anchor="t">
            <a:spAutoFit/>
          </a:bodyPr>
          <a:lstStyle/>
          <a:p>
            <a:pPr algn="l">
              <a:lnSpc>
                <a:spcPts val="4200"/>
              </a:lnSpc>
            </a:pPr>
            <a:r>
              <a:rPr lang="en-US" sz="3000">
                <a:solidFill>
                  <a:srgbClr val="5B635E"/>
                </a:solidFill>
                <a:latin typeface="Roboto Condensed"/>
                <a:ea typeface="Roboto Condensed"/>
                <a:cs typeface="Roboto Condensed"/>
                <a:sym typeface="Roboto Condensed"/>
              </a:rPr>
              <a:t>Nisha Vashi, PSYC 6135</a:t>
            </a:r>
          </a:p>
          <a:p>
            <a:pPr algn="l">
              <a:lnSpc>
                <a:spcPts val="4200"/>
              </a:lnSpc>
            </a:pPr>
            <a:r>
              <a:rPr lang="en-US" sz="3000">
                <a:solidFill>
                  <a:srgbClr val="5B635E"/>
                </a:solidFill>
                <a:latin typeface="Roboto Condensed"/>
                <a:ea typeface="Roboto Condensed"/>
                <a:cs typeface="Roboto Condensed"/>
                <a:sym typeface="Roboto Condensed"/>
              </a:rPr>
              <a:t>April 3,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2302341" y="282488"/>
            <a:ext cx="14956959" cy="9722023"/>
          </a:xfrm>
          <a:custGeom>
            <a:avLst/>
            <a:gdLst/>
            <a:ahLst/>
            <a:cxnLst/>
            <a:rect l="l" t="t" r="r" b="b"/>
            <a:pathLst>
              <a:path w="14956959" h="9722023">
                <a:moveTo>
                  <a:pt x="0" y="0"/>
                </a:moveTo>
                <a:lnTo>
                  <a:pt x="14956959" y="0"/>
                </a:lnTo>
                <a:lnTo>
                  <a:pt x="14956959" y="9722024"/>
                </a:lnTo>
                <a:lnTo>
                  <a:pt x="0" y="9722024"/>
                </a:lnTo>
                <a:lnTo>
                  <a:pt x="0" y="0"/>
                </a:lnTo>
                <a:close/>
              </a:path>
            </a:pathLst>
          </a:custGeom>
          <a:blipFill>
            <a:blip r:embed="rId3"/>
            <a:stretch>
              <a:fillRect/>
            </a:stretch>
          </a:blipFill>
        </p:spPr>
        <p:txBody>
          <a:bodyPr/>
          <a:lstStyle/>
          <a:p>
            <a:endParaRPr lang="en-CA"/>
          </a:p>
        </p:txBody>
      </p:sp>
      <p:sp>
        <p:nvSpPr>
          <p:cNvPr id="3" name="Freeform 3"/>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4">
              <a:extLst>
                <a:ext uri="{96DAC541-7B7A-43D3-8B79-37D633B846F1}">
                  <asvg:svgBlip xmlns:asvg="http://schemas.microsoft.com/office/drawing/2016/SVG/main" r:embed="rId5"/>
                </a:ext>
              </a:extLst>
            </a:blip>
            <a:stretch>
              <a:fillRect t="-29689" r="-148790"/>
            </a:stretch>
          </a:blipFill>
        </p:spPr>
        <p:txBody>
          <a:bodyPr/>
          <a:lstStyle/>
          <a:p>
            <a:endParaRPr lang="en-CA"/>
          </a:p>
        </p:txBody>
      </p:sp>
      <p:sp>
        <p:nvSpPr>
          <p:cNvPr id="4" name="TextBox 4"/>
          <p:cNvSpPr txBox="1"/>
          <p:nvPr/>
        </p:nvSpPr>
        <p:spPr>
          <a:xfrm>
            <a:off x="2514600" y="9258300"/>
            <a:ext cx="3200400" cy="422275"/>
          </a:xfrm>
          <a:prstGeom prst="rect">
            <a:avLst/>
          </a:prstGeom>
        </p:spPr>
        <p:txBody>
          <a:bodyPr wrap="square" lIns="0" tIns="0" rIns="0" bIns="0" rtlCol="0" anchor="t">
            <a:spAutoFit/>
          </a:bodyPr>
          <a:lstStyle/>
          <a:p>
            <a:pPr algn="ctr">
              <a:lnSpc>
                <a:spcPts val="3499"/>
              </a:lnSpc>
              <a:spcBef>
                <a:spcPct val="0"/>
              </a:spcBef>
            </a:pPr>
            <a:r>
              <a:rPr lang="en-US" sz="2499" dirty="0">
                <a:solidFill>
                  <a:srgbClr val="FFFFFF"/>
                </a:solidFill>
                <a:latin typeface="Roboto Condensed"/>
                <a:ea typeface="Roboto Condensed"/>
                <a:cs typeface="Roboto Condensed"/>
                <a:sym typeface="Roboto Condensed"/>
              </a:rPr>
              <a:t>Minna Sundberg, 2015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5">
              <a:extLst>
                <a:ext uri="{96DAC541-7B7A-43D3-8B79-37D633B846F1}">
                  <asvg:svgBlip xmlns:asvg="http://schemas.microsoft.com/office/drawing/2016/SVG/main" r:embed="rId6"/>
                </a:ext>
              </a:extLst>
            </a:blip>
            <a:stretch>
              <a:fillRect t="-29689" r="-148790"/>
            </a:stretch>
          </a:blipFill>
        </p:spPr>
        <p:txBody>
          <a:bodyPr/>
          <a:lstStyle/>
          <a:p>
            <a:endParaRPr lang="en-CA"/>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15207" t="19733" r="26605" b="5106"/>
          <a:stretch>
            <a:fillRect/>
          </a:stretch>
        </p:blipFill>
        <p:spPr>
          <a:xfrm>
            <a:off x="4832435" y="475726"/>
            <a:ext cx="10629406" cy="8715105"/>
          </a:xfrm>
          <a:prstGeom prst="rect">
            <a:avLst/>
          </a:prstGeom>
        </p:spPr>
      </p:pic>
      <p:sp>
        <p:nvSpPr>
          <p:cNvPr id="4" name="TextBox 4"/>
          <p:cNvSpPr txBox="1"/>
          <p:nvPr/>
        </p:nvSpPr>
        <p:spPr>
          <a:xfrm>
            <a:off x="2070962" y="9538158"/>
            <a:ext cx="6463438" cy="422275"/>
          </a:xfrm>
          <a:prstGeom prst="rect">
            <a:avLst/>
          </a:prstGeom>
        </p:spPr>
        <p:txBody>
          <a:bodyPr wrap="square" lIns="0" tIns="0" rIns="0" bIns="0" rtlCol="0" anchor="t">
            <a:spAutoFit/>
          </a:bodyPr>
          <a:lstStyle/>
          <a:p>
            <a:pPr algn="l">
              <a:lnSpc>
                <a:spcPts val="3499"/>
              </a:lnSpc>
              <a:spcBef>
                <a:spcPct val="0"/>
              </a:spcBef>
            </a:pPr>
            <a:r>
              <a:rPr lang="en-US" sz="2499" dirty="0" err="1">
                <a:solidFill>
                  <a:srgbClr val="5B635E"/>
                </a:solidFill>
                <a:latin typeface="Roboto Condensed"/>
                <a:ea typeface="Roboto Condensed"/>
                <a:cs typeface="Roboto Condensed"/>
                <a:sym typeface="Roboto Condensed"/>
              </a:rPr>
              <a:t>oPhysics</a:t>
            </a:r>
            <a:r>
              <a:rPr lang="en-US" sz="2499" dirty="0">
                <a:solidFill>
                  <a:srgbClr val="5B635E"/>
                </a:solidFill>
                <a:latin typeface="Roboto Condensed"/>
                <a:ea typeface="Roboto Condensed"/>
                <a:cs typeface="Roboto Condensed"/>
                <a:sym typeface="Roboto Condensed"/>
              </a:rPr>
              <a:t>: Interactive Physics Simulations, 2025</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3">
              <a:extLst>
                <a:ext uri="{96DAC541-7B7A-43D3-8B79-37D633B846F1}">
                  <asvg:svgBlip xmlns:asvg="http://schemas.microsoft.com/office/drawing/2016/SVG/main" r:embed="rId4"/>
                </a:ext>
              </a:extLst>
            </a:blip>
            <a:stretch>
              <a:fillRect t="-29689" r="-148790"/>
            </a:stretch>
          </a:blipFill>
        </p:spPr>
        <p:txBody>
          <a:bodyPr/>
          <a:lstStyle/>
          <a:p>
            <a:endParaRPr lang="en-CA"/>
          </a:p>
        </p:txBody>
      </p:sp>
      <p:sp>
        <p:nvSpPr>
          <p:cNvPr id="3" name="Freeform 3"/>
          <p:cNvSpPr/>
          <p:nvPr/>
        </p:nvSpPr>
        <p:spPr>
          <a:xfrm>
            <a:off x="5024196" y="533146"/>
            <a:ext cx="9442005" cy="9220708"/>
          </a:xfrm>
          <a:custGeom>
            <a:avLst/>
            <a:gdLst/>
            <a:ahLst/>
            <a:cxnLst/>
            <a:rect l="l" t="t" r="r" b="b"/>
            <a:pathLst>
              <a:path w="9442005" h="9220708">
                <a:moveTo>
                  <a:pt x="0" y="0"/>
                </a:moveTo>
                <a:lnTo>
                  <a:pt x="9442005" y="0"/>
                </a:lnTo>
                <a:lnTo>
                  <a:pt x="9442005" y="9220708"/>
                </a:lnTo>
                <a:lnTo>
                  <a:pt x="0" y="9220708"/>
                </a:lnTo>
                <a:lnTo>
                  <a:pt x="0" y="0"/>
                </a:lnTo>
                <a:close/>
              </a:path>
            </a:pathLst>
          </a:custGeom>
          <a:blipFill>
            <a:blip r:embed="rId5"/>
            <a:stretch>
              <a:fillRect/>
            </a:stretch>
          </a:blipFill>
        </p:spPr>
        <p:txBody>
          <a:bodyPr/>
          <a:lstStyle/>
          <a:p>
            <a:endParaRPr lang="en-CA"/>
          </a:p>
        </p:txBody>
      </p:sp>
      <p:sp>
        <p:nvSpPr>
          <p:cNvPr id="4" name="TextBox 4"/>
          <p:cNvSpPr txBox="1"/>
          <p:nvPr/>
        </p:nvSpPr>
        <p:spPr>
          <a:xfrm>
            <a:off x="2058818" y="9518904"/>
            <a:ext cx="2132182" cy="422275"/>
          </a:xfrm>
          <a:prstGeom prst="rect">
            <a:avLst/>
          </a:prstGeom>
        </p:spPr>
        <p:txBody>
          <a:bodyPr wrap="square" lIns="0" tIns="0" rIns="0" bIns="0" rtlCol="0" anchor="t">
            <a:spAutoFit/>
          </a:bodyPr>
          <a:lstStyle/>
          <a:p>
            <a:pPr algn="ctr">
              <a:lnSpc>
                <a:spcPts val="3499"/>
              </a:lnSpc>
              <a:spcBef>
                <a:spcPct val="0"/>
              </a:spcBef>
            </a:pPr>
            <a:r>
              <a:rPr lang="en-US" sz="2499" dirty="0">
                <a:solidFill>
                  <a:srgbClr val="5B635E"/>
                </a:solidFill>
                <a:latin typeface="Roboto Condensed"/>
                <a:ea typeface="Roboto Condensed"/>
                <a:cs typeface="Roboto Condensed"/>
                <a:sym typeface="Roboto Condensed"/>
              </a:rPr>
              <a:t>Andrade,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3">
              <a:extLst>
                <a:ext uri="{96DAC541-7B7A-43D3-8B79-37D633B846F1}">
                  <asvg:svgBlip xmlns:asvg="http://schemas.microsoft.com/office/drawing/2016/SVG/main" r:embed="rId4"/>
                </a:ext>
              </a:extLst>
            </a:blip>
            <a:stretch>
              <a:fillRect t="-29689" r="-148790"/>
            </a:stretch>
          </a:blipFill>
        </p:spPr>
        <p:txBody>
          <a:bodyPr/>
          <a:lstStyle/>
          <a:p>
            <a:endParaRPr lang="en-CA"/>
          </a:p>
        </p:txBody>
      </p:sp>
      <p:sp>
        <p:nvSpPr>
          <p:cNvPr id="3" name="Freeform 3"/>
          <p:cNvSpPr/>
          <p:nvPr/>
        </p:nvSpPr>
        <p:spPr>
          <a:xfrm>
            <a:off x="1028700" y="547263"/>
            <a:ext cx="8121561" cy="5938891"/>
          </a:xfrm>
          <a:custGeom>
            <a:avLst/>
            <a:gdLst/>
            <a:ahLst/>
            <a:cxnLst/>
            <a:rect l="l" t="t" r="r" b="b"/>
            <a:pathLst>
              <a:path w="8121561" h="5938891">
                <a:moveTo>
                  <a:pt x="0" y="0"/>
                </a:moveTo>
                <a:lnTo>
                  <a:pt x="8121561" y="0"/>
                </a:lnTo>
                <a:lnTo>
                  <a:pt x="8121561" y="5938891"/>
                </a:lnTo>
                <a:lnTo>
                  <a:pt x="0" y="5938891"/>
                </a:lnTo>
                <a:lnTo>
                  <a:pt x="0" y="0"/>
                </a:lnTo>
                <a:close/>
              </a:path>
            </a:pathLst>
          </a:custGeom>
          <a:blipFill>
            <a:blip r:embed="rId5"/>
            <a:stretch>
              <a:fillRect/>
            </a:stretch>
          </a:blipFill>
        </p:spPr>
        <p:txBody>
          <a:bodyPr/>
          <a:lstStyle/>
          <a:p>
            <a:endParaRPr lang="en-CA"/>
          </a:p>
        </p:txBody>
      </p:sp>
      <p:sp>
        <p:nvSpPr>
          <p:cNvPr id="4" name="Freeform 4"/>
          <p:cNvSpPr/>
          <p:nvPr/>
        </p:nvSpPr>
        <p:spPr>
          <a:xfrm>
            <a:off x="9638592" y="2948000"/>
            <a:ext cx="8195875" cy="7076307"/>
          </a:xfrm>
          <a:custGeom>
            <a:avLst/>
            <a:gdLst/>
            <a:ahLst/>
            <a:cxnLst/>
            <a:rect l="l" t="t" r="r" b="b"/>
            <a:pathLst>
              <a:path w="8195875" h="7076307">
                <a:moveTo>
                  <a:pt x="0" y="0"/>
                </a:moveTo>
                <a:lnTo>
                  <a:pt x="8195875" y="0"/>
                </a:lnTo>
                <a:lnTo>
                  <a:pt x="8195875" y="7076308"/>
                </a:lnTo>
                <a:lnTo>
                  <a:pt x="0" y="7076308"/>
                </a:lnTo>
                <a:lnTo>
                  <a:pt x="0" y="0"/>
                </a:lnTo>
                <a:close/>
              </a:path>
            </a:pathLst>
          </a:custGeom>
          <a:blipFill>
            <a:blip r:embed="rId6"/>
            <a:stretch>
              <a:fillRect l="-4180"/>
            </a:stretch>
          </a:blipFill>
        </p:spPr>
        <p:txBody>
          <a:bodyPr/>
          <a:lstStyle/>
          <a:p>
            <a:endParaRPr lang="en-CA"/>
          </a:p>
        </p:txBody>
      </p:sp>
      <p:sp>
        <p:nvSpPr>
          <p:cNvPr id="5" name="TextBox 5"/>
          <p:cNvSpPr txBox="1"/>
          <p:nvPr/>
        </p:nvSpPr>
        <p:spPr>
          <a:xfrm>
            <a:off x="2009012" y="9447396"/>
            <a:ext cx="3248788" cy="422275"/>
          </a:xfrm>
          <a:prstGeom prst="rect">
            <a:avLst/>
          </a:prstGeom>
        </p:spPr>
        <p:txBody>
          <a:bodyPr wrap="square" lIns="0" tIns="0" rIns="0" bIns="0" rtlCol="0" anchor="t">
            <a:spAutoFit/>
          </a:bodyPr>
          <a:lstStyle/>
          <a:p>
            <a:pPr algn="ctr">
              <a:lnSpc>
                <a:spcPts val="3499"/>
              </a:lnSpc>
              <a:spcBef>
                <a:spcPct val="0"/>
              </a:spcBef>
            </a:pPr>
            <a:r>
              <a:rPr lang="en-US" sz="2499" dirty="0">
                <a:solidFill>
                  <a:srgbClr val="5B635E"/>
                </a:solidFill>
                <a:latin typeface="Roboto Condensed"/>
                <a:ea typeface="Roboto Condensed"/>
                <a:cs typeface="Roboto Condensed"/>
                <a:sym typeface="Roboto Condensed"/>
              </a:rPr>
              <a:t>Khan Academy, 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5">
              <a:extLst>
                <a:ext uri="{96DAC541-7B7A-43D3-8B79-37D633B846F1}">
                  <asvg:svgBlip xmlns:asvg="http://schemas.microsoft.com/office/drawing/2016/SVG/main" r:embed="rId6"/>
                </a:ext>
              </a:extLst>
            </a:blip>
            <a:stretch>
              <a:fillRect t="-29689" r="-148790"/>
            </a:stretch>
          </a:blipFill>
        </p:spPr>
        <p:txBody>
          <a:bodyPr/>
          <a:lstStyle/>
          <a:p>
            <a:endParaRPr lang="en-CA"/>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9882" t="14533" r="8464" b="1542"/>
          <a:stretch>
            <a:fillRect/>
          </a:stretch>
        </p:blipFill>
        <p:spPr>
          <a:xfrm>
            <a:off x="3017972" y="354845"/>
            <a:ext cx="13728759" cy="8956867"/>
          </a:xfrm>
          <a:prstGeom prst="rect">
            <a:avLst/>
          </a:prstGeom>
        </p:spPr>
      </p:pic>
      <p:sp>
        <p:nvSpPr>
          <p:cNvPr id="4" name="TextBox 4"/>
          <p:cNvSpPr txBox="1"/>
          <p:nvPr/>
        </p:nvSpPr>
        <p:spPr>
          <a:xfrm>
            <a:off x="1910624" y="9618073"/>
            <a:ext cx="3347176" cy="422275"/>
          </a:xfrm>
          <a:prstGeom prst="rect">
            <a:avLst/>
          </a:prstGeom>
        </p:spPr>
        <p:txBody>
          <a:bodyPr wrap="square" lIns="0" tIns="0" rIns="0" bIns="0" rtlCol="0" anchor="t">
            <a:spAutoFit/>
          </a:bodyPr>
          <a:lstStyle/>
          <a:p>
            <a:pPr algn="ctr">
              <a:lnSpc>
                <a:spcPts val="3499"/>
              </a:lnSpc>
              <a:spcBef>
                <a:spcPct val="0"/>
              </a:spcBef>
            </a:pPr>
            <a:r>
              <a:rPr lang="en-US" sz="2499" dirty="0">
                <a:solidFill>
                  <a:srgbClr val="5B635E"/>
                </a:solidFill>
                <a:latin typeface="Roboto Condensed"/>
                <a:ea typeface="Roboto Condensed"/>
                <a:cs typeface="Roboto Condensed"/>
                <a:sym typeface="Roboto Condensed"/>
              </a:rPr>
              <a:t>Michael Freeman, 2017</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5">
              <a:extLst>
                <a:ext uri="{96DAC541-7B7A-43D3-8B79-37D633B846F1}">
                  <asvg:svgBlip xmlns:asvg="http://schemas.microsoft.com/office/drawing/2016/SVG/main" r:embed="rId6"/>
                </a:ext>
              </a:extLst>
            </a:blip>
            <a:stretch>
              <a:fillRect t="-29689" r="-148790"/>
            </a:stretch>
          </a:blipFill>
        </p:spPr>
        <p:txBody>
          <a:bodyPr/>
          <a:lstStyle/>
          <a:p>
            <a:endParaRPr lang="en-CA"/>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b="11895"/>
          <a:stretch>
            <a:fillRect/>
          </a:stretch>
        </p:blipFill>
        <p:spPr>
          <a:xfrm>
            <a:off x="1970655" y="367993"/>
            <a:ext cx="15969023" cy="8930572"/>
          </a:xfrm>
          <a:prstGeom prst="rect">
            <a:avLst/>
          </a:prstGeom>
        </p:spPr>
      </p:pic>
      <p:sp>
        <p:nvSpPr>
          <p:cNvPr id="4" name="TextBox 4"/>
          <p:cNvSpPr txBox="1"/>
          <p:nvPr/>
        </p:nvSpPr>
        <p:spPr>
          <a:xfrm>
            <a:off x="1970655" y="9618073"/>
            <a:ext cx="2982345" cy="422275"/>
          </a:xfrm>
          <a:prstGeom prst="rect">
            <a:avLst/>
          </a:prstGeom>
        </p:spPr>
        <p:txBody>
          <a:bodyPr wrap="square" lIns="0" tIns="0" rIns="0" bIns="0" rtlCol="0" anchor="t">
            <a:spAutoFit/>
          </a:bodyPr>
          <a:lstStyle/>
          <a:p>
            <a:pPr algn="ctr">
              <a:lnSpc>
                <a:spcPts val="3499"/>
              </a:lnSpc>
              <a:spcBef>
                <a:spcPct val="0"/>
              </a:spcBef>
            </a:pPr>
            <a:r>
              <a:rPr lang="en-US" sz="2499" dirty="0">
                <a:solidFill>
                  <a:srgbClr val="5B635E"/>
                </a:solidFill>
                <a:latin typeface="Roboto Condensed"/>
                <a:ea typeface="Roboto Condensed"/>
                <a:cs typeface="Roboto Condensed"/>
                <a:sym typeface="Roboto Condensed"/>
              </a:rPr>
              <a:t>Victor Powell, 2025</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5">
              <a:extLst>
                <a:ext uri="{96DAC541-7B7A-43D3-8B79-37D633B846F1}">
                  <asvg:svgBlip xmlns:asvg="http://schemas.microsoft.com/office/drawing/2016/SVG/main" r:embed="rId6"/>
                </a:ext>
              </a:extLst>
            </a:blip>
            <a:stretch>
              <a:fillRect t="-29689" r="-148790"/>
            </a:stretch>
          </a:blipFill>
        </p:spPr>
        <p:txBody>
          <a:bodyPr/>
          <a:lstStyle/>
          <a:p>
            <a:endParaRPr lang="en-CA"/>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11520" t="16795" r="14787" b="28443"/>
          <a:stretch>
            <a:fillRect/>
          </a:stretch>
        </p:blipFill>
        <p:spPr>
          <a:xfrm>
            <a:off x="1831251" y="1005355"/>
            <a:ext cx="16230600" cy="7655847"/>
          </a:xfrm>
          <a:prstGeom prst="rect">
            <a:avLst/>
          </a:prstGeom>
        </p:spPr>
      </p:pic>
      <p:sp>
        <p:nvSpPr>
          <p:cNvPr id="4" name="TextBox 4"/>
          <p:cNvSpPr txBox="1"/>
          <p:nvPr/>
        </p:nvSpPr>
        <p:spPr>
          <a:xfrm>
            <a:off x="1970655" y="9462022"/>
            <a:ext cx="2829945" cy="422275"/>
          </a:xfrm>
          <a:prstGeom prst="rect">
            <a:avLst/>
          </a:prstGeom>
        </p:spPr>
        <p:txBody>
          <a:bodyPr wrap="square" lIns="0" tIns="0" rIns="0" bIns="0" rtlCol="0" anchor="t">
            <a:spAutoFit/>
          </a:bodyPr>
          <a:lstStyle/>
          <a:p>
            <a:pPr algn="ctr">
              <a:lnSpc>
                <a:spcPts val="3499"/>
              </a:lnSpc>
              <a:spcBef>
                <a:spcPct val="0"/>
              </a:spcBef>
            </a:pPr>
            <a:r>
              <a:rPr lang="en-US" sz="2499" dirty="0">
                <a:solidFill>
                  <a:srgbClr val="5B635E"/>
                </a:solidFill>
                <a:latin typeface="Roboto Condensed"/>
                <a:ea typeface="Roboto Condensed"/>
                <a:cs typeface="Roboto Condensed"/>
                <a:sym typeface="Roboto Condensed"/>
              </a:rPr>
              <a:t>Victor Powell, 2025</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07293"/>
            <a:ext cx="16230600" cy="7751007"/>
            <a:chOff x="0" y="0"/>
            <a:chExt cx="4274726" cy="2041417"/>
          </a:xfrm>
        </p:grpSpPr>
        <p:sp>
          <p:nvSpPr>
            <p:cNvPr id="3" name="Freeform 3"/>
            <p:cNvSpPr/>
            <p:nvPr/>
          </p:nvSpPr>
          <p:spPr>
            <a:xfrm>
              <a:off x="0" y="0"/>
              <a:ext cx="4274726" cy="2041417"/>
            </a:xfrm>
            <a:custGeom>
              <a:avLst/>
              <a:gdLst/>
              <a:ahLst/>
              <a:cxnLst/>
              <a:rect l="l" t="t" r="r" b="b"/>
              <a:pathLst>
                <a:path w="4274726" h="2041417">
                  <a:moveTo>
                    <a:pt x="14787" y="0"/>
                  </a:moveTo>
                  <a:lnTo>
                    <a:pt x="4259939" y="0"/>
                  </a:lnTo>
                  <a:cubicBezTo>
                    <a:pt x="4268106" y="0"/>
                    <a:pt x="4274726" y="6620"/>
                    <a:pt x="4274726" y="14787"/>
                  </a:cubicBezTo>
                  <a:lnTo>
                    <a:pt x="4274726" y="2026631"/>
                  </a:lnTo>
                  <a:cubicBezTo>
                    <a:pt x="4274726" y="2034797"/>
                    <a:pt x="4268106" y="2041417"/>
                    <a:pt x="4259939" y="2041417"/>
                  </a:cubicBezTo>
                  <a:lnTo>
                    <a:pt x="14787" y="2041417"/>
                  </a:lnTo>
                  <a:cubicBezTo>
                    <a:pt x="10865" y="2041417"/>
                    <a:pt x="7104" y="2039860"/>
                    <a:pt x="4331" y="2037087"/>
                  </a:cubicBezTo>
                  <a:cubicBezTo>
                    <a:pt x="1558" y="2034313"/>
                    <a:pt x="0" y="2030552"/>
                    <a:pt x="0" y="2026631"/>
                  </a:cubicBezTo>
                  <a:lnTo>
                    <a:pt x="0" y="14787"/>
                  </a:lnTo>
                  <a:cubicBezTo>
                    <a:pt x="0" y="6620"/>
                    <a:pt x="6620" y="0"/>
                    <a:pt x="14787" y="0"/>
                  </a:cubicBezTo>
                  <a:close/>
                </a:path>
              </a:pathLst>
            </a:custGeom>
            <a:solidFill>
              <a:srgbClr val="EFD9C2"/>
            </a:solidFill>
          </p:spPr>
          <p:txBody>
            <a:bodyPr/>
            <a:lstStyle/>
            <a:p>
              <a:endParaRPr lang="en-CA"/>
            </a:p>
          </p:txBody>
        </p:sp>
        <p:sp>
          <p:nvSpPr>
            <p:cNvPr id="4" name="TextBox 4"/>
            <p:cNvSpPr txBox="1"/>
            <p:nvPr/>
          </p:nvSpPr>
          <p:spPr>
            <a:xfrm>
              <a:off x="0" y="-38100"/>
              <a:ext cx="4274726" cy="207951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027268" y="500622"/>
            <a:ext cx="10233465" cy="1755597"/>
            <a:chOff x="0" y="0"/>
            <a:chExt cx="2695233" cy="462380"/>
          </a:xfrm>
        </p:grpSpPr>
        <p:sp>
          <p:nvSpPr>
            <p:cNvPr id="6" name="Freeform 6"/>
            <p:cNvSpPr/>
            <p:nvPr/>
          </p:nvSpPr>
          <p:spPr>
            <a:xfrm>
              <a:off x="0" y="0"/>
              <a:ext cx="2695234" cy="462380"/>
            </a:xfrm>
            <a:custGeom>
              <a:avLst/>
              <a:gdLst/>
              <a:ahLst/>
              <a:cxnLst/>
              <a:rect l="l" t="t" r="r" b="b"/>
              <a:pathLst>
                <a:path w="2695234" h="462380">
                  <a:moveTo>
                    <a:pt x="21939" y="0"/>
                  </a:moveTo>
                  <a:lnTo>
                    <a:pt x="2673294" y="0"/>
                  </a:lnTo>
                  <a:cubicBezTo>
                    <a:pt x="2685411" y="0"/>
                    <a:pt x="2695234" y="9823"/>
                    <a:pt x="2695234" y="21939"/>
                  </a:cubicBezTo>
                  <a:lnTo>
                    <a:pt x="2695234" y="440440"/>
                  </a:lnTo>
                  <a:cubicBezTo>
                    <a:pt x="2695234" y="446259"/>
                    <a:pt x="2692922" y="451839"/>
                    <a:pt x="2688808" y="455954"/>
                  </a:cubicBezTo>
                  <a:cubicBezTo>
                    <a:pt x="2684693" y="460068"/>
                    <a:pt x="2679113" y="462380"/>
                    <a:pt x="2673294" y="462380"/>
                  </a:cubicBezTo>
                  <a:lnTo>
                    <a:pt x="21939" y="462380"/>
                  </a:lnTo>
                  <a:cubicBezTo>
                    <a:pt x="16121" y="462380"/>
                    <a:pt x="10540" y="460068"/>
                    <a:pt x="6426" y="455954"/>
                  </a:cubicBezTo>
                  <a:cubicBezTo>
                    <a:pt x="2311" y="451839"/>
                    <a:pt x="0" y="446259"/>
                    <a:pt x="0" y="440440"/>
                  </a:cubicBezTo>
                  <a:lnTo>
                    <a:pt x="0" y="21939"/>
                  </a:lnTo>
                  <a:cubicBezTo>
                    <a:pt x="0" y="16121"/>
                    <a:pt x="2311" y="10540"/>
                    <a:pt x="6426" y="6426"/>
                  </a:cubicBezTo>
                  <a:cubicBezTo>
                    <a:pt x="10540" y="2311"/>
                    <a:pt x="16121" y="0"/>
                    <a:pt x="21939" y="0"/>
                  </a:cubicBezTo>
                  <a:close/>
                </a:path>
              </a:pathLst>
            </a:custGeom>
            <a:solidFill>
              <a:srgbClr val="F1A267"/>
            </a:solidFill>
          </p:spPr>
          <p:txBody>
            <a:bodyPr/>
            <a:lstStyle/>
            <a:p>
              <a:endParaRPr lang="en-CA"/>
            </a:p>
          </p:txBody>
        </p:sp>
        <p:sp>
          <p:nvSpPr>
            <p:cNvPr id="7" name="TextBox 7"/>
            <p:cNvSpPr txBox="1"/>
            <p:nvPr/>
          </p:nvSpPr>
          <p:spPr>
            <a:xfrm>
              <a:off x="0" y="-38100"/>
              <a:ext cx="2695233" cy="50048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33340" y="2522291"/>
            <a:ext cx="5523862" cy="6369233"/>
          </a:xfrm>
          <a:custGeom>
            <a:avLst/>
            <a:gdLst/>
            <a:ahLst/>
            <a:cxnLst/>
            <a:rect l="l" t="t" r="r" b="b"/>
            <a:pathLst>
              <a:path w="5523862" h="6369233">
                <a:moveTo>
                  <a:pt x="0" y="0"/>
                </a:moveTo>
                <a:lnTo>
                  <a:pt x="5523862" y="0"/>
                </a:lnTo>
                <a:lnTo>
                  <a:pt x="5523862" y="6369233"/>
                </a:lnTo>
                <a:lnTo>
                  <a:pt x="0" y="6369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9" name="TextBox 9"/>
          <p:cNvSpPr txBox="1"/>
          <p:nvPr/>
        </p:nvSpPr>
        <p:spPr>
          <a:xfrm>
            <a:off x="7617769" y="3189768"/>
            <a:ext cx="8369889" cy="4958080"/>
          </a:xfrm>
          <a:prstGeom prst="rect">
            <a:avLst/>
          </a:prstGeom>
        </p:spPr>
        <p:txBody>
          <a:bodyPr lIns="0" tIns="0" rIns="0" bIns="0" rtlCol="0" anchor="t">
            <a:spAutoFit/>
          </a:bodyPr>
          <a:lstStyle/>
          <a:p>
            <a:pPr marL="604521" lvl="1" indent="-302261" algn="l">
              <a:lnSpc>
                <a:spcPts val="3920"/>
              </a:lnSpc>
              <a:buFont typeface="Arial"/>
              <a:buChar char="•"/>
            </a:pPr>
            <a:r>
              <a:rPr lang="en-US" sz="2800">
                <a:solidFill>
                  <a:srgbClr val="5B635E"/>
                </a:solidFill>
                <a:latin typeface="Roboto Condensed"/>
                <a:ea typeface="Roboto Condensed"/>
                <a:cs typeface="Roboto Condensed"/>
                <a:sym typeface="Roboto Condensed"/>
              </a:rPr>
              <a:t>Choose data visualization tools that are </a:t>
            </a:r>
            <a:r>
              <a:rPr lang="en-US" sz="2800" b="1">
                <a:solidFill>
                  <a:srgbClr val="5B635E"/>
                </a:solidFill>
                <a:latin typeface="Roboto Condensed Bold"/>
                <a:ea typeface="Roboto Condensed Bold"/>
                <a:cs typeface="Roboto Condensed Bold"/>
                <a:sym typeface="Roboto Condensed Bold"/>
              </a:rPr>
              <a:t>user-friendly</a:t>
            </a:r>
            <a:r>
              <a:rPr lang="en-US" sz="2800">
                <a:solidFill>
                  <a:srgbClr val="5B635E"/>
                </a:solidFill>
                <a:latin typeface="Roboto Condensed"/>
                <a:ea typeface="Roboto Condensed"/>
                <a:cs typeface="Roboto Condensed"/>
                <a:sym typeface="Roboto Condensed"/>
              </a:rPr>
              <a:t> and align with </a:t>
            </a:r>
            <a:r>
              <a:rPr lang="en-US" sz="2800" b="1">
                <a:solidFill>
                  <a:srgbClr val="5B635E"/>
                </a:solidFill>
                <a:latin typeface="Roboto Condensed Bold"/>
                <a:ea typeface="Roboto Condensed Bold"/>
                <a:cs typeface="Roboto Condensed Bold"/>
                <a:sym typeface="Roboto Condensed Bold"/>
              </a:rPr>
              <a:t>edcuational objectives</a:t>
            </a:r>
          </a:p>
          <a:p>
            <a:pPr marL="604521" lvl="1" indent="-302261" algn="l">
              <a:lnSpc>
                <a:spcPts val="3920"/>
              </a:lnSpc>
              <a:buFont typeface="Arial"/>
              <a:buChar char="•"/>
            </a:pPr>
            <a:r>
              <a:rPr lang="en-US" sz="2800">
                <a:solidFill>
                  <a:srgbClr val="5B635E"/>
                </a:solidFill>
                <a:latin typeface="Roboto Condensed"/>
                <a:ea typeface="Roboto Condensed"/>
                <a:cs typeface="Roboto Condensed"/>
                <a:sym typeface="Roboto Condensed"/>
              </a:rPr>
              <a:t>Tools should </a:t>
            </a:r>
            <a:r>
              <a:rPr lang="en-US" sz="2800" b="1">
                <a:solidFill>
                  <a:srgbClr val="5B635E"/>
                </a:solidFill>
                <a:latin typeface="Roboto Condensed Bold"/>
                <a:ea typeface="Roboto Condensed Bold"/>
                <a:cs typeface="Roboto Condensed Bold"/>
                <a:sym typeface="Roboto Condensed Bold"/>
              </a:rPr>
              <a:t>cater to the needs</a:t>
            </a:r>
            <a:r>
              <a:rPr lang="en-US" sz="2800">
                <a:solidFill>
                  <a:srgbClr val="5B635E"/>
                </a:solidFill>
                <a:latin typeface="Roboto Condensed"/>
                <a:ea typeface="Roboto Condensed"/>
                <a:cs typeface="Roboto Condensed"/>
                <a:sym typeface="Roboto Condensed"/>
              </a:rPr>
              <a:t> of subject and students’ proficiency levels</a:t>
            </a:r>
          </a:p>
          <a:p>
            <a:pPr marL="604521" lvl="1" indent="-302261" algn="l">
              <a:lnSpc>
                <a:spcPts val="3920"/>
              </a:lnSpc>
              <a:buFont typeface="Arial"/>
              <a:buChar char="•"/>
            </a:pPr>
            <a:r>
              <a:rPr lang="en-US" sz="2800">
                <a:solidFill>
                  <a:srgbClr val="5B635E"/>
                </a:solidFill>
                <a:latin typeface="Roboto Condensed"/>
                <a:ea typeface="Roboto Condensed"/>
                <a:cs typeface="Roboto Condensed"/>
                <a:sym typeface="Roboto Condensed"/>
              </a:rPr>
              <a:t>Design lessons that integrate visualization tools to encourage </a:t>
            </a:r>
            <a:r>
              <a:rPr lang="en-US" sz="2800" b="1">
                <a:solidFill>
                  <a:srgbClr val="5B635E"/>
                </a:solidFill>
                <a:latin typeface="Roboto Condensed Bold"/>
                <a:ea typeface="Roboto Condensed Bold"/>
                <a:cs typeface="Roboto Condensed Bold"/>
                <a:sym typeface="Roboto Condensed Bold"/>
              </a:rPr>
              <a:t>exploration</a:t>
            </a:r>
            <a:r>
              <a:rPr lang="en-US" sz="2800">
                <a:solidFill>
                  <a:srgbClr val="5B635E"/>
                </a:solidFill>
                <a:latin typeface="Roboto Condensed"/>
                <a:ea typeface="Roboto Condensed"/>
                <a:cs typeface="Roboto Condensed"/>
                <a:sym typeface="Roboto Condensed"/>
              </a:rPr>
              <a:t> and </a:t>
            </a:r>
            <a:r>
              <a:rPr lang="en-US" sz="2800" b="1">
                <a:solidFill>
                  <a:srgbClr val="5B635E"/>
                </a:solidFill>
                <a:latin typeface="Roboto Condensed Bold"/>
                <a:ea typeface="Roboto Condensed Bold"/>
                <a:cs typeface="Roboto Condensed Bold"/>
                <a:sym typeface="Roboto Condensed Bold"/>
              </a:rPr>
              <a:t>interaction</a:t>
            </a:r>
          </a:p>
          <a:p>
            <a:pPr marL="604521" lvl="1" indent="-302261" algn="l">
              <a:lnSpc>
                <a:spcPts val="3920"/>
              </a:lnSpc>
              <a:buFont typeface="Arial"/>
              <a:buChar char="•"/>
            </a:pPr>
            <a:r>
              <a:rPr lang="en-US" sz="2800">
                <a:solidFill>
                  <a:srgbClr val="5B635E"/>
                </a:solidFill>
                <a:latin typeface="Roboto Condensed"/>
                <a:ea typeface="Roboto Condensed"/>
                <a:cs typeface="Roboto Condensed"/>
                <a:sym typeface="Roboto Condensed"/>
              </a:rPr>
              <a:t>Use </a:t>
            </a:r>
            <a:r>
              <a:rPr lang="en-US" sz="2800" b="1">
                <a:solidFill>
                  <a:srgbClr val="5B635E"/>
                </a:solidFill>
                <a:latin typeface="Roboto Condensed Bold"/>
                <a:ea typeface="Roboto Condensed Bold"/>
                <a:cs typeface="Roboto Condensed Bold"/>
                <a:sym typeface="Roboto Condensed Bold"/>
              </a:rPr>
              <a:t>real-world datasets</a:t>
            </a:r>
            <a:r>
              <a:rPr lang="en-US" sz="2800">
                <a:solidFill>
                  <a:srgbClr val="5B635E"/>
                </a:solidFill>
                <a:latin typeface="Roboto Condensed"/>
                <a:ea typeface="Roboto Condensed"/>
                <a:cs typeface="Roboto Condensed"/>
                <a:sym typeface="Roboto Condensed"/>
              </a:rPr>
              <a:t> to make learning relevant and engaging</a:t>
            </a:r>
          </a:p>
          <a:p>
            <a:pPr marL="604521" lvl="1" indent="-302261" algn="l">
              <a:lnSpc>
                <a:spcPts val="3920"/>
              </a:lnSpc>
              <a:buFont typeface="Arial"/>
              <a:buChar char="•"/>
            </a:pPr>
            <a:r>
              <a:rPr lang="en-US" sz="2800">
                <a:solidFill>
                  <a:srgbClr val="5B635E"/>
                </a:solidFill>
                <a:latin typeface="Roboto Condensed"/>
                <a:ea typeface="Roboto Condensed"/>
                <a:cs typeface="Roboto Condensed"/>
                <a:sym typeface="Roboto Condensed"/>
              </a:rPr>
              <a:t>Regularly assess the impact of data visualizations on </a:t>
            </a:r>
            <a:r>
              <a:rPr lang="en-US" sz="2800" b="1">
                <a:solidFill>
                  <a:srgbClr val="5B635E"/>
                </a:solidFill>
                <a:latin typeface="Roboto Condensed Bold"/>
                <a:ea typeface="Roboto Condensed Bold"/>
                <a:cs typeface="Roboto Condensed Bold"/>
                <a:sym typeface="Roboto Condensed Bold"/>
              </a:rPr>
              <a:t>student learning outcomes</a:t>
            </a:r>
          </a:p>
        </p:txBody>
      </p:sp>
      <p:sp>
        <p:nvSpPr>
          <p:cNvPr id="10" name="Freeform 10"/>
          <p:cNvSpPr/>
          <p:nvPr/>
        </p:nvSpPr>
        <p:spPr>
          <a:xfrm rot="-570245">
            <a:off x="15694782" y="253471"/>
            <a:ext cx="3129035" cy="707944"/>
          </a:xfrm>
          <a:custGeom>
            <a:avLst/>
            <a:gdLst/>
            <a:ahLst/>
            <a:cxnLst/>
            <a:rect l="l" t="t" r="r" b="b"/>
            <a:pathLst>
              <a:path w="3129035" h="707944">
                <a:moveTo>
                  <a:pt x="0" y="0"/>
                </a:moveTo>
                <a:lnTo>
                  <a:pt x="3129036" y="0"/>
                </a:lnTo>
                <a:lnTo>
                  <a:pt x="3129036" y="707944"/>
                </a:lnTo>
                <a:lnTo>
                  <a:pt x="0" y="707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1" name="Freeform 11"/>
          <p:cNvSpPr/>
          <p:nvPr/>
        </p:nvSpPr>
        <p:spPr>
          <a:xfrm>
            <a:off x="3260614" y="3999488"/>
            <a:ext cx="3026848" cy="3749474"/>
          </a:xfrm>
          <a:custGeom>
            <a:avLst/>
            <a:gdLst/>
            <a:ahLst/>
            <a:cxnLst/>
            <a:rect l="l" t="t" r="r" b="b"/>
            <a:pathLst>
              <a:path w="3026848" h="3749474">
                <a:moveTo>
                  <a:pt x="0" y="0"/>
                </a:moveTo>
                <a:lnTo>
                  <a:pt x="3026848" y="0"/>
                </a:lnTo>
                <a:lnTo>
                  <a:pt x="3026848" y="3749474"/>
                </a:lnTo>
                <a:lnTo>
                  <a:pt x="0" y="3749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2" name="TextBox 12"/>
          <p:cNvSpPr txBox="1"/>
          <p:nvPr/>
        </p:nvSpPr>
        <p:spPr>
          <a:xfrm>
            <a:off x="5402179" y="490373"/>
            <a:ext cx="7483643" cy="1585594"/>
          </a:xfrm>
          <a:prstGeom prst="rect">
            <a:avLst/>
          </a:prstGeom>
        </p:spPr>
        <p:txBody>
          <a:bodyPr lIns="0" tIns="0" rIns="0" bIns="0" rtlCol="0" anchor="t">
            <a:spAutoFit/>
          </a:bodyPr>
          <a:lstStyle/>
          <a:p>
            <a:pPr algn="ctr">
              <a:lnSpc>
                <a:spcPts val="12880"/>
              </a:lnSpc>
            </a:pPr>
            <a:r>
              <a:rPr lang="en-US" sz="9200">
                <a:solidFill>
                  <a:srgbClr val="5B635E"/>
                </a:solidFill>
                <a:latin typeface="TC Milo"/>
                <a:ea typeface="TC Milo"/>
                <a:cs typeface="TC Milo"/>
                <a:sym typeface="TC Milo"/>
              </a:rPr>
              <a:t>RECOMMENDATIONS</a:t>
            </a:r>
          </a:p>
        </p:txBody>
      </p:sp>
      <p:sp>
        <p:nvSpPr>
          <p:cNvPr id="13" name="TextBox 13"/>
          <p:cNvSpPr txBox="1"/>
          <p:nvPr/>
        </p:nvSpPr>
        <p:spPr>
          <a:xfrm>
            <a:off x="501386" y="9477375"/>
            <a:ext cx="4623186" cy="422275"/>
          </a:xfrm>
          <a:prstGeom prst="rect">
            <a:avLst/>
          </a:prstGeom>
        </p:spPr>
        <p:txBody>
          <a:bodyPr lIns="0" tIns="0" rIns="0" bIns="0" rtlCol="0" anchor="t">
            <a:spAutoFit/>
          </a:bodyPr>
          <a:lstStyle/>
          <a:p>
            <a:pPr algn="l">
              <a:lnSpc>
                <a:spcPts val="3499"/>
              </a:lnSpc>
              <a:spcBef>
                <a:spcPct val="0"/>
              </a:spcBef>
            </a:pPr>
            <a:r>
              <a:rPr lang="en-US" sz="2499">
                <a:solidFill>
                  <a:srgbClr val="5B635E"/>
                </a:solidFill>
                <a:latin typeface="Roboto Condensed"/>
                <a:ea typeface="Roboto Condensed"/>
                <a:cs typeface="Roboto Condensed"/>
                <a:sym typeface="Roboto Condensed"/>
              </a:rPr>
              <a:t>Bhavimane et al., 2024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2972298" y="422148"/>
            <a:ext cx="12343405" cy="9442705"/>
          </a:xfrm>
          <a:custGeom>
            <a:avLst/>
            <a:gdLst/>
            <a:ahLst/>
            <a:cxnLst/>
            <a:rect l="l" t="t" r="r" b="b"/>
            <a:pathLst>
              <a:path w="12343405" h="9442705">
                <a:moveTo>
                  <a:pt x="0" y="0"/>
                </a:moveTo>
                <a:lnTo>
                  <a:pt x="12343404" y="0"/>
                </a:lnTo>
                <a:lnTo>
                  <a:pt x="12343404" y="9442704"/>
                </a:lnTo>
                <a:lnTo>
                  <a:pt x="0" y="9442704"/>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447756" y="9442577"/>
            <a:ext cx="2156183" cy="422275"/>
          </a:xfrm>
          <a:prstGeom prst="rect">
            <a:avLst/>
          </a:prstGeom>
        </p:spPr>
        <p:txBody>
          <a:bodyPr lIns="0" tIns="0" rIns="0" bIns="0" rtlCol="0" anchor="t">
            <a:spAutoFit/>
          </a:bodyPr>
          <a:lstStyle/>
          <a:p>
            <a:pPr algn="l">
              <a:lnSpc>
                <a:spcPts val="3499"/>
              </a:lnSpc>
              <a:spcBef>
                <a:spcPct val="0"/>
              </a:spcBef>
            </a:pPr>
            <a:r>
              <a:rPr lang="en-US" sz="2499">
                <a:solidFill>
                  <a:srgbClr val="5B635E"/>
                </a:solidFill>
                <a:latin typeface="Roboto Condensed"/>
                <a:ea typeface="Roboto Condensed"/>
                <a:cs typeface="Roboto Condensed"/>
                <a:sym typeface="Roboto Condensed"/>
              </a:rPr>
              <a:t>Lee et al.,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4201439" y="151014"/>
            <a:ext cx="9885123" cy="9984972"/>
          </a:xfrm>
          <a:custGeom>
            <a:avLst/>
            <a:gdLst/>
            <a:ahLst/>
            <a:cxnLst/>
            <a:rect l="l" t="t" r="r" b="b"/>
            <a:pathLst>
              <a:path w="9885123" h="9984972">
                <a:moveTo>
                  <a:pt x="0" y="0"/>
                </a:moveTo>
                <a:lnTo>
                  <a:pt x="9885122" y="0"/>
                </a:lnTo>
                <a:lnTo>
                  <a:pt x="9885122" y="9984972"/>
                </a:lnTo>
                <a:lnTo>
                  <a:pt x="0" y="9984972"/>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447756" y="9442577"/>
            <a:ext cx="2156183" cy="422275"/>
          </a:xfrm>
          <a:prstGeom prst="rect">
            <a:avLst/>
          </a:prstGeom>
        </p:spPr>
        <p:txBody>
          <a:bodyPr lIns="0" tIns="0" rIns="0" bIns="0" rtlCol="0" anchor="t">
            <a:spAutoFit/>
          </a:bodyPr>
          <a:lstStyle/>
          <a:p>
            <a:pPr algn="l">
              <a:lnSpc>
                <a:spcPts val="3499"/>
              </a:lnSpc>
              <a:spcBef>
                <a:spcPct val="0"/>
              </a:spcBef>
            </a:pPr>
            <a:r>
              <a:rPr lang="en-US" sz="2499">
                <a:solidFill>
                  <a:srgbClr val="5B635E"/>
                </a:solidFill>
                <a:latin typeface="Roboto Condensed"/>
                <a:ea typeface="Roboto Condensed"/>
                <a:cs typeface="Roboto Condensed"/>
                <a:sym typeface="Roboto Condensed"/>
              </a:rPr>
              <a:t>Lee et al.,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939358" y="1507293"/>
            <a:ext cx="16409284" cy="7751007"/>
            <a:chOff x="0" y="0"/>
            <a:chExt cx="4321787" cy="2041417"/>
          </a:xfrm>
        </p:grpSpPr>
        <p:sp>
          <p:nvSpPr>
            <p:cNvPr id="3" name="Freeform 3"/>
            <p:cNvSpPr/>
            <p:nvPr/>
          </p:nvSpPr>
          <p:spPr>
            <a:xfrm>
              <a:off x="0" y="0"/>
              <a:ext cx="4321787" cy="2041417"/>
            </a:xfrm>
            <a:custGeom>
              <a:avLst/>
              <a:gdLst/>
              <a:ahLst/>
              <a:cxnLst/>
              <a:rect l="l" t="t" r="r" b="b"/>
              <a:pathLst>
                <a:path w="4321787" h="2041417">
                  <a:moveTo>
                    <a:pt x="14626" y="0"/>
                  </a:moveTo>
                  <a:lnTo>
                    <a:pt x="4307161" y="0"/>
                  </a:lnTo>
                  <a:cubicBezTo>
                    <a:pt x="4311040" y="0"/>
                    <a:pt x="4314760" y="1541"/>
                    <a:pt x="4317503" y="4284"/>
                  </a:cubicBezTo>
                  <a:cubicBezTo>
                    <a:pt x="4320246" y="7027"/>
                    <a:pt x="4321787" y="10747"/>
                    <a:pt x="4321787" y="14626"/>
                  </a:cubicBezTo>
                  <a:lnTo>
                    <a:pt x="4321787" y="2026792"/>
                  </a:lnTo>
                  <a:cubicBezTo>
                    <a:pt x="4321787" y="2030671"/>
                    <a:pt x="4320246" y="2034391"/>
                    <a:pt x="4317503" y="2037134"/>
                  </a:cubicBezTo>
                  <a:cubicBezTo>
                    <a:pt x="4314760" y="2039876"/>
                    <a:pt x="4311040" y="2041417"/>
                    <a:pt x="4307161" y="2041417"/>
                  </a:cubicBezTo>
                  <a:lnTo>
                    <a:pt x="14626" y="2041417"/>
                  </a:lnTo>
                  <a:cubicBezTo>
                    <a:pt x="10747" y="2041417"/>
                    <a:pt x="7027" y="2039876"/>
                    <a:pt x="4284" y="2037134"/>
                  </a:cubicBezTo>
                  <a:cubicBezTo>
                    <a:pt x="1541" y="2034391"/>
                    <a:pt x="0" y="2030671"/>
                    <a:pt x="0" y="2026792"/>
                  </a:cubicBezTo>
                  <a:lnTo>
                    <a:pt x="0" y="14626"/>
                  </a:lnTo>
                  <a:cubicBezTo>
                    <a:pt x="0" y="10747"/>
                    <a:pt x="1541" y="7027"/>
                    <a:pt x="4284" y="4284"/>
                  </a:cubicBezTo>
                  <a:cubicBezTo>
                    <a:pt x="7027" y="1541"/>
                    <a:pt x="10747" y="0"/>
                    <a:pt x="14626" y="0"/>
                  </a:cubicBezTo>
                  <a:close/>
                </a:path>
              </a:pathLst>
            </a:custGeom>
            <a:solidFill>
              <a:srgbClr val="EFD9C2"/>
            </a:solidFill>
          </p:spPr>
          <p:txBody>
            <a:bodyPr/>
            <a:lstStyle/>
            <a:p>
              <a:endParaRPr lang="en-CA"/>
            </a:p>
          </p:txBody>
        </p:sp>
        <p:sp>
          <p:nvSpPr>
            <p:cNvPr id="4" name="TextBox 4"/>
            <p:cNvSpPr txBox="1"/>
            <p:nvPr/>
          </p:nvSpPr>
          <p:spPr>
            <a:xfrm>
              <a:off x="0" y="-38100"/>
              <a:ext cx="4321787" cy="207951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027268" y="718560"/>
            <a:ext cx="10233465" cy="2116101"/>
            <a:chOff x="0" y="0"/>
            <a:chExt cx="2695233" cy="557327"/>
          </a:xfrm>
        </p:grpSpPr>
        <p:sp>
          <p:nvSpPr>
            <p:cNvPr id="6" name="Freeform 6"/>
            <p:cNvSpPr/>
            <p:nvPr/>
          </p:nvSpPr>
          <p:spPr>
            <a:xfrm>
              <a:off x="0" y="0"/>
              <a:ext cx="2695234" cy="557327"/>
            </a:xfrm>
            <a:custGeom>
              <a:avLst/>
              <a:gdLst/>
              <a:ahLst/>
              <a:cxnLst/>
              <a:rect l="l" t="t" r="r" b="b"/>
              <a:pathLst>
                <a:path w="2695234" h="557327">
                  <a:moveTo>
                    <a:pt x="21939" y="0"/>
                  </a:moveTo>
                  <a:lnTo>
                    <a:pt x="2673294" y="0"/>
                  </a:lnTo>
                  <a:cubicBezTo>
                    <a:pt x="2685411" y="0"/>
                    <a:pt x="2695234" y="9823"/>
                    <a:pt x="2695234" y="21939"/>
                  </a:cubicBezTo>
                  <a:lnTo>
                    <a:pt x="2695234" y="535388"/>
                  </a:lnTo>
                  <a:cubicBezTo>
                    <a:pt x="2695234" y="541206"/>
                    <a:pt x="2692922" y="546787"/>
                    <a:pt x="2688808" y="550901"/>
                  </a:cubicBezTo>
                  <a:cubicBezTo>
                    <a:pt x="2684693" y="555015"/>
                    <a:pt x="2679113" y="557327"/>
                    <a:pt x="2673294" y="557327"/>
                  </a:cubicBezTo>
                  <a:lnTo>
                    <a:pt x="21939" y="557327"/>
                  </a:lnTo>
                  <a:cubicBezTo>
                    <a:pt x="16121" y="557327"/>
                    <a:pt x="10540" y="555015"/>
                    <a:pt x="6426" y="550901"/>
                  </a:cubicBezTo>
                  <a:cubicBezTo>
                    <a:pt x="2311" y="546787"/>
                    <a:pt x="0" y="541206"/>
                    <a:pt x="0" y="535388"/>
                  </a:cubicBezTo>
                  <a:lnTo>
                    <a:pt x="0" y="21939"/>
                  </a:lnTo>
                  <a:cubicBezTo>
                    <a:pt x="0" y="16121"/>
                    <a:pt x="2311" y="10540"/>
                    <a:pt x="6426" y="6426"/>
                  </a:cubicBezTo>
                  <a:cubicBezTo>
                    <a:pt x="10540" y="2311"/>
                    <a:pt x="16121" y="0"/>
                    <a:pt x="21939" y="0"/>
                  </a:cubicBezTo>
                  <a:close/>
                </a:path>
              </a:pathLst>
            </a:custGeom>
            <a:solidFill>
              <a:srgbClr val="5B635E"/>
            </a:solidFill>
          </p:spPr>
          <p:txBody>
            <a:bodyPr/>
            <a:lstStyle/>
            <a:p>
              <a:endParaRPr lang="en-CA"/>
            </a:p>
          </p:txBody>
        </p:sp>
        <p:sp>
          <p:nvSpPr>
            <p:cNvPr id="7" name="TextBox 7"/>
            <p:cNvSpPr txBox="1"/>
            <p:nvPr/>
          </p:nvSpPr>
          <p:spPr>
            <a:xfrm>
              <a:off x="0" y="-38100"/>
              <a:ext cx="2695233" cy="59542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24153" y="2443337"/>
            <a:ext cx="4720911" cy="6814963"/>
          </a:xfrm>
          <a:custGeom>
            <a:avLst/>
            <a:gdLst/>
            <a:ahLst/>
            <a:cxnLst/>
            <a:rect l="l" t="t" r="r" b="b"/>
            <a:pathLst>
              <a:path w="4720911" h="6814963">
                <a:moveTo>
                  <a:pt x="0" y="0"/>
                </a:moveTo>
                <a:lnTo>
                  <a:pt x="4720911" y="0"/>
                </a:lnTo>
                <a:lnTo>
                  <a:pt x="4720911" y="6814963"/>
                </a:lnTo>
                <a:lnTo>
                  <a:pt x="0" y="681496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CA"/>
          </a:p>
        </p:txBody>
      </p:sp>
      <p:sp>
        <p:nvSpPr>
          <p:cNvPr id="9" name="Freeform 9"/>
          <p:cNvSpPr/>
          <p:nvPr/>
        </p:nvSpPr>
        <p:spPr>
          <a:xfrm rot="5400000">
            <a:off x="7941339" y="1840727"/>
            <a:ext cx="6370834" cy="9706257"/>
          </a:xfrm>
          <a:custGeom>
            <a:avLst/>
            <a:gdLst/>
            <a:ahLst/>
            <a:cxnLst/>
            <a:rect l="l" t="t" r="r" b="b"/>
            <a:pathLst>
              <a:path w="6370834" h="9706257">
                <a:moveTo>
                  <a:pt x="0" y="0"/>
                </a:moveTo>
                <a:lnTo>
                  <a:pt x="6370834" y="0"/>
                </a:lnTo>
                <a:lnTo>
                  <a:pt x="6370834" y="9706257"/>
                </a:lnTo>
                <a:lnTo>
                  <a:pt x="0" y="9706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TextBox 10"/>
          <p:cNvSpPr txBox="1"/>
          <p:nvPr/>
        </p:nvSpPr>
        <p:spPr>
          <a:xfrm>
            <a:off x="4702564" y="819150"/>
            <a:ext cx="8806292" cy="1727201"/>
          </a:xfrm>
          <a:prstGeom prst="rect">
            <a:avLst/>
          </a:prstGeom>
        </p:spPr>
        <p:txBody>
          <a:bodyPr lIns="0" tIns="0" rIns="0" bIns="0" rtlCol="0" anchor="t">
            <a:spAutoFit/>
          </a:bodyPr>
          <a:lstStyle/>
          <a:p>
            <a:pPr algn="ctr">
              <a:lnSpc>
                <a:spcPts val="13999"/>
              </a:lnSpc>
            </a:pPr>
            <a:r>
              <a:rPr lang="en-US" sz="9999">
                <a:solidFill>
                  <a:srgbClr val="FFF6EC"/>
                </a:solidFill>
                <a:latin typeface="TC Milo"/>
                <a:ea typeface="TC Milo"/>
                <a:cs typeface="TC Milo"/>
                <a:sym typeface="TC Milo"/>
              </a:rPr>
              <a:t>agenda</a:t>
            </a:r>
          </a:p>
        </p:txBody>
      </p:sp>
      <p:sp>
        <p:nvSpPr>
          <p:cNvPr id="11" name="TextBox 11"/>
          <p:cNvSpPr txBox="1"/>
          <p:nvPr/>
        </p:nvSpPr>
        <p:spPr>
          <a:xfrm>
            <a:off x="7709545" y="4453655"/>
            <a:ext cx="6834422" cy="1568450"/>
          </a:xfrm>
          <a:prstGeom prst="rect">
            <a:avLst/>
          </a:prstGeom>
        </p:spPr>
        <p:txBody>
          <a:bodyPr lIns="0" tIns="0" rIns="0" bIns="0" rtlCol="0" anchor="t">
            <a:spAutoFit/>
          </a:bodyPr>
          <a:lstStyle/>
          <a:p>
            <a:pPr algn="l">
              <a:lnSpc>
                <a:spcPts val="6399"/>
              </a:lnSpc>
            </a:pPr>
            <a:r>
              <a:rPr lang="en-US" sz="3999">
                <a:solidFill>
                  <a:srgbClr val="5B635E"/>
                </a:solidFill>
                <a:latin typeface="Roboto Condensed"/>
                <a:ea typeface="Roboto Condensed"/>
                <a:cs typeface="Roboto Condensed"/>
                <a:sym typeface="Roboto Condensed"/>
              </a:rPr>
              <a:t>Importance of data visualization in education and teaching</a:t>
            </a:r>
          </a:p>
        </p:txBody>
      </p:sp>
      <p:sp>
        <p:nvSpPr>
          <p:cNvPr id="12" name="Freeform 12"/>
          <p:cNvSpPr/>
          <p:nvPr/>
        </p:nvSpPr>
        <p:spPr>
          <a:xfrm>
            <a:off x="6893894" y="4821480"/>
            <a:ext cx="377117" cy="444976"/>
          </a:xfrm>
          <a:custGeom>
            <a:avLst/>
            <a:gdLst/>
            <a:ahLst/>
            <a:cxnLst/>
            <a:rect l="l" t="t" r="r" b="b"/>
            <a:pathLst>
              <a:path w="377117" h="444976">
                <a:moveTo>
                  <a:pt x="0" y="0"/>
                </a:moveTo>
                <a:lnTo>
                  <a:pt x="377117" y="0"/>
                </a:lnTo>
                <a:lnTo>
                  <a:pt x="377117" y="444975"/>
                </a:lnTo>
                <a:lnTo>
                  <a:pt x="0" y="444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3" name="Freeform 13"/>
          <p:cNvSpPr/>
          <p:nvPr/>
        </p:nvSpPr>
        <p:spPr>
          <a:xfrm>
            <a:off x="6893894" y="6609243"/>
            <a:ext cx="377117" cy="444976"/>
          </a:xfrm>
          <a:custGeom>
            <a:avLst/>
            <a:gdLst/>
            <a:ahLst/>
            <a:cxnLst/>
            <a:rect l="l" t="t" r="r" b="b"/>
            <a:pathLst>
              <a:path w="377117" h="444976">
                <a:moveTo>
                  <a:pt x="0" y="0"/>
                </a:moveTo>
                <a:lnTo>
                  <a:pt x="377117" y="0"/>
                </a:lnTo>
                <a:lnTo>
                  <a:pt x="377117" y="444975"/>
                </a:lnTo>
                <a:lnTo>
                  <a:pt x="0" y="444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p:cNvSpPr/>
          <p:nvPr/>
        </p:nvSpPr>
        <p:spPr>
          <a:xfrm>
            <a:off x="6893894" y="7789698"/>
            <a:ext cx="377117" cy="444976"/>
          </a:xfrm>
          <a:custGeom>
            <a:avLst/>
            <a:gdLst/>
            <a:ahLst/>
            <a:cxnLst/>
            <a:rect l="l" t="t" r="r" b="b"/>
            <a:pathLst>
              <a:path w="377117" h="444976">
                <a:moveTo>
                  <a:pt x="0" y="0"/>
                </a:moveTo>
                <a:lnTo>
                  <a:pt x="377117" y="0"/>
                </a:lnTo>
                <a:lnTo>
                  <a:pt x="377117" y="444975"/>
                </a:lnTo>
                <a:lnTo>
                  <a:pt x="0" y="4449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5" name="TextBox 15"/>
          <p:cNvSpPr txBox="1"/>
          <p:nvPr/>
        </p:nvSpPr>
        <p:spPr>
          <a:xfrm>
            <a:off x="7709545" y="6376118"/>
            <a:ext cx="7508701" cy="758825"/>
          </a:xfrm>
          <a:prstGeom prst="rect">
            <a:avLst/>
          </a:prstGeom>
        </p:spPr>
        <p:txBody>
          <a:bodyPr lIns="0" tIns="0" rIns="0" bIns="0" rtlCol="0" anchor="t">
            <a:spAutoFit/>
          </a:bodyPr>
          <a:lstStyle/>
          <a:p>
            <a:pPr algn="l">
              <a:lnSpc>
                <a:spcPts val="6399"/>
              </a:lnSpc>
            </a:pPr>
            <a:r>
              <a:rPr lang="en-US" sz="3999">
                <a:solidFill>
                  <a:srgbClr val="5B635E"/>
                </a:solidFill>
                <a:latin typeface="Roboto Condensed"/>
                <a:ea typeface="Roboto Condensed"/>
                <a:cs typeface="Roboto Condensed"/>
                <a:sym typeface="Roboto Condensed"/>
              </a:rPr>
              <a:t>Examples in various academic fields</a:t>
            </a:r>
          </a:p>
        </p:txBody>
      </p:sp>
      <p:sp>
        <p:nvSpPr>
          <p:cNvPr id="16" name="TextBox 16"/>
          <p:cNvSpPr txBox="1"/>
          <p:nvPr/>
        </p:nvSpPr>
        <p:spPr>
          <a:xfrm>
            <a:off x="7709545" y="7556573"/>
            <a:ext cx="6834422" cy="758825"/>
          </a:xfrm>
          <a:prstGeom prst="rect">
            <a:avLst/>
          </a:prstGeom>
        </p:spPr>
        <p:txBody>
          <a:bodyPr lIns="0" tIns="0" rIns="0" bIns="0" rtlCol="0" anchor="t">
            <a:spAutoFit/>
          </a:bodyPr>
          <a:lstStyle/>
          <a:p>
            <a:pPr algn="l">
              <a:lnSpc>
                <a:spcPts val="6399"/>
              </a:lnSpc>
            </a:pPr>
            <a:r>
              <a:rPr lang="en-US" sz="3999">
                <a:solidFill>
                  <a:srgbClr val="5B635E"/>
                </a:solidFill>
                <a:latin typeface="Roboto Condensed"/>
                <a:ea typeface="Roboto Condensed"/>
                <a:cs typeface="Roboto Condensed"/>
                <a:sym typeface="Roboto Condensed"/>
              </a:rPr>
              <a:t>Recommendations</a:t>
            </a:r>
          </a:p>
        </p:txBody>
      </p:sp>
      <p:sp>
        <p:nvSpPr>
          <p:cNvPr id="17" name="Freeform 17"/>
          <p:cNvSpPr/>
          <p:nvPr/>
        </p:nvSpPr>
        <p:spPr>
          <a:xfrm rot="-570245">
            <a:off x="15784124" y="364588"/>
            <a:ext cx="3129035" cy="707944"/>
          </a:xfrm>
          <a:custGeom>
            <a:avLst/>
            <a:gdLst/>
            <a:ahLst/>
            <a:cxnLst/>
            <a:rect l="l" t="t" r="r" b="b"/>
            <a:pathLst>
              <a:path w="3129035" h="707944">
                <a:moveTo>
                  <a:pt x="0" y="0"/>
                </a:moveTo>
                <a:lnTo>
                  <a:pt x="3129036" y="0"/>
                </a:lnTo>
                <a:lnTo>
                  <a:pt x="3129036" y="707945"/>
                </a:lnTo>
                <a:lnTo>
                  <a:pt x="0" y="707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1767012" y="2215673"/>
            <a:ext cx="14753976" cy="5855654"/>
            <a:chOff x="0" y="0"/>
            <a:chExt cx="3885821" cy="1542230"/>
          </a:xfrm>
        </p:grpSpPr>
        <p:sp>
          <p:nvSpPr>
            <p:cNvPr id="3" name="Freeform 3"/>
            <p:cNvSpPr/>
            <p:nvPr/>
          </p:nvSpPr>
          <p:spPr>
            <a:xfrm>
              <a:off x="0" y="0"/>
              <a:ext cx="3885821" cy="1542230"/>
            </a:xfrm>
            <a:custGeom>
              <a:avLst/>
              <a:gdLst/>
              <a:ahLst/>
              <a:cxnLst/>
              <a:rect l="l" t="t" r="r" b="b"/>
              <a:pathLst>
                <a:path w="3885821" h="1542230">
                  <a:moveTo>
                    <a:pt x="11544" y="0"/>
                  </a:moveTo>
                  <a:lnTo>
                    <a:pt x="3874277" y="0"/>
                  </a:lnTo>
                  <a:cubicBezTo>
                    <a:pt x="3877339" y="0"/>
                    <a:pt x="3880275" y="1216"/>
                    <a:pt x="3882440" y="3381"/>
                  </a:cubicBezTo>
                  <a:cubicBezTo>
                    <a:pt x="3884605" y="5546"/>
                    <a:pt x="3885821" y="8482"/>
                    <a:pt x="3885821" y="11544"/>
                  </a:cubicBezTo>
                  <a:lnTo>
                    <a:pt x="3885821" y="1530686"/>
                  </a:lnTo>
                  <a:cubicBezTo>
                    <a:pt x="3885821" y="1537061"/>
                    <a:pt x="3880652" y="1542230"/>
                    <a:pt x="3874277" y="1542230"/>
                  </a:cubicBezTo>
                  <a:lnTo>
                    <a:pt x="11544" y="1542230"/>
                  </a:lnTo>
                  <a:cubicBezTo>
                    <a:pt x="5168" y="1542230"/>
                    <a:pt x="0" y="1537061"/>
                    <a:pt x="0" y="1530686"/>
                  </a:cubicBezTo>
                  <a:lnTo>
                    <a:pt x="0" y="11544"/>
                  </a:lnTo>
                  <a:cubicBezTo>
                    <a:pt x="0" y="5168"/>
                    <a:pt x="5168" y="0"/>
                    <a:pt x="11544" y="0"/>
                  </a:cubicBezTo>
                  <a:close/>
                </a:path>
              </a:pathLst>
            </a:custGeom>
            <a:solidFill>
              <a:srgbClr val="5B635E"/>
            </a:solidFill>
          </p:spPr>
          <p:txBody>
            <a:bodyPr/>
            <a:lstStyle/>
            <a:p>
              <a:endParaRPr lang="en-CA"/>
            </a:p>
          </p:txBody>
        </p:sp>
        <p:sp>
          <p:nvSpPr>
            <p:cNvPr id="4" name="TextBox 4"/>
            <p:cNvSpPr txBox="1"/>
            <p:nvPr/>
          </p:nvSpPr>
          <p:spPr>
            <a:xfrm>
              <a:off x="0" y="-38100"/>
              <a:ext cx="3885821" cy="158033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759483" y="4752541"/>
            <a:ext cx="5268067" cy="5582730"/>
          </a:xfrm>
          <a:custGeom>
            <a:avLst/>
            <a:gdLst/>
            <a:ahLst/>
            <a:cxnLst/>
            <a:rect l="l" t="t" r="r" b="b"/>
            <a:pathLst>
              <a:path w="5268067" h="5582730">
                <a:moveTo>
                  <a:pt x="0" y="0"/>
                </a:moveTo>
                <a:lnTo>
                  <a:pt x="5268067" y="0"/>
                </a:lnTo>
                <a:lnTo>
                  <a:pt x="5268067" y="5582730"/>
                </a:lnTo>
                <a:lnTo>
                  <a:pt x="0" y="5582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TextBox 6"/>
          <p:cNvSpPr txBox="1"/>
          <p:nvPr/>
        </p:nvSpPr>
        <p:spPr>
          <a:xfrm>
            <a:off x="4210217" y="4610428"/>
            <a:ext cx="9922521" cy="1641178"/>
          </a:xfrm>
          <a:prstGeom prst="rect">
            <a:avLst/>
          </a:prstGeom>
        </p:spPr>
        <p:txBody>
          <a:bodyPr lIns="0" tIns="0" rIns="0" bIns="0" rtlCol="0" anchor="t">
            <a:spAutoFit/>
          </a:bodyPr>
          <a:lstStyle/>
          <a:p>
            <a:pPr marL="0" lvl="0" indent="0" algn="ctr">
              <a:lnSpc>
                <a:spcPts val="11720"/>
              </a:lnSpc>
            </a:pPr>
            <a:r>
              <a:rPr lang="en-US" sz="13023">
                <a:solidFill>
                  <a:srgbClr val="FFFFFF"/>
                </a:solidFill>
                <a:latin typeface="TC Milo"/>
                <a:ea typeface="TC Milo"/>
                <a:cs typeface="TC Milo"/>
                <a:sym typeface="TC Milo"/>
              </a:rPr>
              <a:t>ANY QUESTIONS?</a:t>
            </a:r>
          </a:p>
        </p:txBody>
      </p:sp>
      <p:sp>
        <p:nvSpPr>
          <p:cNvPr id="7" name="Freeform 7"/>
          <p:cNvSpPr/>
          <p:nvPr/>
        </p:nvSpPr>
        <p:spPr>
          <a:xfrm rot="-570245">
            <a:off x="15430489" y="422922"/>
            <a:ext cx="3129035" cy="707944"/>
          </a:xfrm>
          <a:custGeom>
            <a:avLst/>
            <a:gdLst/>
            <a:ahLst/>
            <a:cxnLst/>
            <a:rect l="l" t="t" r="r" b="b"/>
            <a:pathLst>
              <a:path w="3129035" h="707944">
                <a:moveTo>
                  <a:pt x="0" y="0"/>
                </a:moveTo>
                <a:lnTo>
                  <a:pt x="3129035" y="0"/>
                </a:lnTo>
                <a:lnTo>
                  <a:pt x="3129035" y="707944"/>
                </a:lnTo>
                <a:lnTo>
                  <a:pt x="0" y="707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rot="9769613">
            <a:off x="82486" y="-9634"/>
            <a:ext cx="1030546" cy="2076667"/>
          </a:xfrm>
          <a:custGeom>
            <a:avLst/>
            <a:gdLst/>
            <a:ahLst/>
            <a:cxnLst/>
            <a:rect l="l" t="t" r="r" b="b"/>
            <a:pathLst>
              <a:path w="1030546" h="2076667">
                <a:moveTo>
                  <a:pt x="0" y="0"/>
                </a:moveTo>
                <a:lnTo>
                  <a:pt x="1030546" y="0"/>
                </a:lnTo>
                <a:lnTo>
                  <a:pt x="1030546" y="2076668"/>
                </a:lnTo>
                <a:lnTo>
                  <a:pt x="0" y="2076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652775" y="1507293"/>
            <a:ext cx="17044213" cy="8478976"/>
            <a:chOff x="0" y="0"/>
            <a:chExt cx="4489011" cy="2233146"/>
          </a:xfrm>
        </p:grpSpPr>
        <p:sp>
          <p:nvSpPr>
            <p:cNvPr id="3" name="Freeform 3"/>
            <p:cNvSpPr/>
            <p:nvPr/>
          </p:nvSpPr>
          <p:spPr>
            <a:xfrm>
              <a:off x="0" y="0"/>
              <a:ext cx="4489011" cy="2233146"/>
            </a:xfrm>
            <a:custGeom>
              <a:avLst/>
              <a:gdLst/>
              <a:ahLst/>
              <a:cxnLst/>
              <a:rect l="l" t="t" r="r" b="b"/>
              <a:pathLst>
                <a:path w="4489011" h="2233146">
                  <a:moveTo>
                    <a:pt x="14081" y="0"/>
                  </a:moveTo>
                  <a:lnTo>
                    <a:pt x="4474930" y="0"/>
                  </a:lnTo>
                  <a:cubicBezTo>
                    <a:pt x="4482707" y="0"/>
                    <a:pt x="4489011" y="6304"/>
                    <a:pt x="4489011" y="14081"/>
                  </a:cubicBezTo>
                  <a:lnTo>
                    <a:pt x="4489011" y="2219065"/>
                  </a:lnTo>
                  <a:cubicBezTo>
                    <a:pt x="4489011" y="2226842"/>
                    <a:pt x="4482707" y="2233146"/>
                    <a:pt x="4474930" y="2233146"/>
                  </a:cubicBezTo>
                  <a:lnTo>
                    <a:pt x="14081" y="2233146"/>
                  </a:lnTo>
                  <a:cubicBezTo>
                    <a:pt x="6304" y="2233146"/>
                    <a:pt x="0" y="2226842"/>
                    <a:pt x="0" y="2219065"/>
                  </a:cubicBezTo>
                  <a:lnTo>
                    <a:pt x="0" y="14081"/>
                  </a:lnTo>
                  <a:cubicBezTo>
                    <a:pt x="0" y="6304"/>
                    <a:pt x="6304" y="0"/>
                    <a:pt x="14081" y="0"/>
                  </a:cubicBezTo>
                  <a:close/>
                </a:path>
              </a:pathLst>
            </a:custGeom>
            <a:solidFill>
              <a:srgbClr val="EFD9C2"/>
            </a:solidFill>
          </p:spPr>
          <p:txBody>
            <a:bodyPr/>
            <a:lstStyle/>
            <a:p>
              <a:endParaRPr lang="en-CA"/>
            </a:p>
          </p:txBody>
        </p:sp>
        <p:sp>
          <p:nvSpPr>
            <p:cNvPr id="4" name="TextBox 4"/>
            <p:cNvSpPr txBox="1"/>
            <p:nvPr/>
          </p:nvSpPr>
          <p:spPr>
            <a:xfrm>
              <a:off x="0" y="-38100"/>
              <a:ext cx="4489011" cy="227124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027268" y="500622"/>
            <a:ext cx="10233465" cy="1755597"/>
            <a:chOff x="0" y="0"/>
            <a:chExt cx="2695233" cy="462380"/>
          </a:xfrm>
        </p:grpSpPr>
        <p:sp>
          <p:nvSpPr>
            <p:cNvPr id="6" name="Freeform 6"/>
            <p:cNvSpPr/>
            <p:nvPr/>
          </p:nvSpPr>
          <p:spPr>
            <a:xfrm>
              <a:off x="0" y="0"/>
              <a:ext cx="2695234" cy="462380"/>
            </a:xfrm>
            <a:custGeom>
              <a:avLst/>
              <a:gdLst/>
              <a:ahLst/>
              <a:cxnLst/>
              <a:rect l="l" t="t" r="r" b="b"/>
              <a:pathLst>
                <a:path w="2695234" h="462380">
                  <a:moveTo>
                    <a:pt x="21939" y="0"/>
                  </a:moveTo>
                  <a:lnTo>
                    <a:pt x="2673294" y="0"/>
                  </a:lnTo>
                  <a:cubicBezTo>
                    <a:pt x="2685411" y="0"/>
                    <a:pt x="2695234" y="9823"/>
                    <a:pt x="2695234" y="21939"/>
                  </a:cubicBezTo>
                  <a:lnTo>
                    <a:pt x="2695234" y="440440"/>
                  </a:lnTo>
                  <a:cubicBezTo>
                    <a:pt x="2695234" y="446259"/>
                    <a:pt x="2692922" y="451839"/>
                    <a:pt x="2688808" y="455954"/>
                  </a:cubicBezTo>
                  <a:cubicBezTo>
                    <a:pt x="2684693" y="460068"/>
                    <a:pt x="2679113" y="462380"/>
                    <a:pt x="2673294" y="462380"/>
                  </a:cubicBezTo>
                  <a:lnTo>
                    <a:pt x="21939" y="462380"/>
                  </a:lnTo>
                  <a:cubicBezTo>
                    <a:pt x="16121" y="462380"/>
                    <a:pt x="10540" y="460068"/>
                    <a:pt x="6426" y="455954"/>
                  </a:cubicBezTo>
                  <a:cubicBezTo>
                    <a:pt x="2311" y="451839"/>
                    <a:pt x="0" y="446259"/>
                    <a:pt x="0" y="440440"/>
                  </a:cubicBezTo>
                  <a:lnTo>
                    <a:pt x="0" y="21939"/>
                  </a:lnTo>
                  <a:cubicBezTo>
                    <a:pt x="0" y="16121"/>
                    <a:pt x="2311" y="10540"/>
                    <a:pt x="6426" y="6426"/>
                  </a:cubicBezTo>
                  <a:cubicBezTo>
                    <a:pt x="10540" y="2311"/>
                    <a:pt x="16121" y="0"/>
                    <a:pt x="21939" y="0"/>
                  </a:cubicBezTo>
                  <a:close/>
                </a:path>
              </a:pathLst>
            </a:custGeom>
            <a:solidFill>
              <a:srgbClr val="F1A267"/>
            </a:solidFill>
          </p:spPr>
          <p:txBody>
            <a:bodyPr/>
            <a:lstStyle/>
            <a:p>
              <a:endParaRPr lang="en-CA"/>
            </a:p>
          </p:txBody>
        </p:sp>
        <p:sp>
          <p:nvSpPr>
            <p:cNvPr id="7" name="TextBox 7"/>
            <p:cNvSpPr txBox="1"/>
            <p:nvPr/>
          </p:nvSpPr>
          <p:spPr>
            <a:xfrm>
              <a:off x="0" y="-38100"/>
              <a:ext cx="2695233" cy="50048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402179" y="490373"/>
            <a:ext cx="7483643" cy="1585594"/>
          </a:xfrm>
          <a:prstGeom prst="rect">
            <a:avLst/>
          </a:prstGeom>
        </p:spPr>
        <p:txBody>
          <a:bodyPr lIns="0" tIns="0" rIns="0" bIns="0" rtlCol="0" anchor="t">
            <a:spAutoFit/>
          </a:bodyPr>
          <a:lstStyle/>
          <a:p>
            <a:pPr algn="ctr">
              <a:lnSpc>
                <a:spcPts val="12880"/>
              </a:lnSpc>
            </a:pPr>
            <a:r>
              <a:rPr lang="en-US" sz="9200">
                <a:solidFill>
                  <a:srgbClr val="5B635E"/>
                </a:solidFill>
                <a:latin typeface="TC Milo"/>
                <a:ea typeface="TC Milo"/>
                <a:cs typeface="TC Milo"/>
                <a:sym typeface="TC Milo"/>
              </a:rPr>
              <a:t>REFERENCES</a:t>
            </a:r>
          </a:p>
        </p:txBody>
      </p:sp>
      <p:sp>
        <p:nvSpPr>
          <p:cNvPr id="9" name="TextBox 9"/>
          <p:cNvSpPr txBox="1"/>
          <p:nvPr/>
        </p:nvSpPr>
        <p:spPr>
          <a:xfrm>
            <a:off x="1268775" y="2476500"/>
            <a:ext cx="15750450" cy="7081520"/>
          </a:xfrm>
          <a:prstGeom prst="rect">
            <a:avLst/>
          </a:prstGeom>
        </p:spPr>
        <p:txBody>
          <a:bodyPr lIns="0" tIns="0" rIns="0" bIns="0" rtlCol="0" anchor="t">
            <a:spAutoFit/>
          </a:bodyPr>
          <a:lstStyle/>
          <a:p>
            <a:pPr marL="367034" lvl="1" indent="-183517" algn="l">
              <a:lnSpc>
                <a:spcPts val="2380"/>
              </a:lnSpc>
              <a:buFont typeface="Arial"/>
              <a:buChar char="•"/>
            </a:pPr>
            <a:r>
              <a:rPr lang="en-US" sz="1700" dirty="0" err="1">
                <a:solidFill>
                  <a:srgbClr val="5B635E"/>
                </a:solidFill>
                <a:latin typeface="Roboto Condensed"/>
                <a:ea typeface="Roboto Condensed"/>
                <a:cs typeface="Roboto Condensed"/>
                <a:sym typeface="Roboto Condensed"/>
              </a:rPr>
              <a:t>Alhadad</a:t>
            </a:r>
            <a:r>
              <a:rPr lang="en-US" sz="1700" dirty="0">
                <a:solidFill>
                  <a:srgbClr val="5B635E"/>
                </a:solidFill>
                <a:latin typeface="Roboto Condensed"/>
                <a:ea typeface="Roboto Condensed"/>
                <a:cs typeface="Roboto Condensed"/>
                <a:sym typeface="Roboto Condensed"/>
              </a:rPr>
              <a:t>, S. S. (2018). Visualizing data to support judgement, inference, and decision making in learning analytics: Insights from cognitive psychology and visualization science. </a:t>
            </a:r>
            <a:r>
              <a:rPr lang="en-US" sz="1700" i="1" dirty="0">
                <a:solidFill>
                  <a:srgbClr val="5B635E"/>
                </a:solidFill>
                <a:latin typeface="Roboto Condensed Italics"/>
                <a:ea typeface="Roboto Condensed Italics"/>
                <a:cs typeface="Roboto Condensed Italics"/>
                <a:sym typeface="Roboto Condensed Italics"/>
              </a:rPr>
              <a:t>Journal of Learning Analytics</a:t>
            </a:r>
            <a:r>
              <a:rPr lang="en-US" sz="1700" dirty="0">
                <a:solidFill>
                  <a:srgbClr val="5B635E"/>
                </a:solidFill>
                <a:latin typeface="Roboto Condensed"/>
                <a:ea typeface="Roboto Condensed"/>
                <a:cs typeface="Roboto Condensed"/>
                <a:sym typeface="Roboto Condensed"/>
              </a:rPr>
              <a:t>, </a:t>
            </a:r>
            <a:r>
              <a:rPr lang="en-US" sz="1700" i="1" dirty="0">
                <a:solidFill>
                  <a:srgbClr val="5B635E"/>
                </a:solidFill>
                <a:latin typeface="Roboto Condensed Italics"/>
                <a:ea typeface="Roboto Condensed Italics"/>
                <a:cs typeface="Roboto Condensed Italics"/>
                <a:sym typeface="Roboto Condensed Italics"/>
              </a:rPr>
              <a:t>5</a:t>
            </a:r>
            <a:r>
              <a:rPr lang="en-US" sz="1700" dirty="0">
                <a:solidFill>
                  <a:srgbClr val="5B635E"/>
                </a:solidFill>
                <a:latin typeface="Roboto Condensed"/>
                <a:ea typeface="Roboto Condensed"/>
                <a:cs typeface="Roboto Condensed"/>
                <a:sym typeface="Roboto Condensed"/>
              </a:rPr>
              <a:t>(2), 60–85. </a:t>
            </a:r>
            <a:r>
              <a:rPr lang="en-US" sz="1700" u="sng" dirty="0">
                <a:solidFill>
                  <a:srgbClr val="5B635E"/>
                </a:solidFill>
                <a:latin typeface="Roboto Condensed"/>
                <a:ea typeface="Roboto Condensed"/>
                <a:cs typeface="Roboto Condensed"/>
                <a:sym typeface="Roboto Condensed"/>
                <a:hlinkClick r:id="rId2" tooltip="https://doi.org/10.18608/jla.2018.52.5"/>
              </a:rPr>
              <a:t>https://doi.org/10.18608/jla.2018.52.5</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de Andrade, H.D., de </a:t>
            </a:r>
            <a:r>
              <a:rPr lang="en-US" sz="1700" dirty="0" err="1">
                <a:solidFill>
                  <a:srgbClr val="5B635E"/>
                </a:solidFill>
                <a:latin typeface="Roboto Condensed"/>
                <a:ea typeface="Roboto Condensed"/>
                <a:cs typeface="Roboto Condensed"/>
                <a:sym typeface="Roboto Condensed"/>
              </a:rPr>
              <a:t>Figuêiredo</a:t>
            </a:r>
            <a:r>
              <a:rPr lang="en-US" sz="1700" dirty="0">
                <a:solidFill>
                  <a:srgbClr val="5B635E"/>
                </a:solidFill>
                <a:latin typeface="Roboto Condensed"/>
                <a:ea typeface="Roboto Condensed"/>
                <a:cs typeface="Roboto Condensed"/>
                <a:sym typeface="Roboto Condensed"/>
              </a:rPr>
              <a:t>, A.L., Fialho, B.R., da S. Paiva, J.L., Queiroz Júnior, </a:t>
            </a:r>
            <a:r>
              <a:rPr lang="en-US" sz="1700" dirty="0" err="1">
                <a:solidFill>
                  <a:srgbClr val="5B635E"/>
                </a:solidFill>
                <a:latin typeface="Roboto Condensed"/>
                <a:ea typeface="Roboto Condensed"/>
                <a:cs typeface="Roboto Condensed"/>
                <a:sym typeface="Roboto Condensed"/>
              </a:rPr>
              <a:t>I.d.S</a:t>
            </a:r>
            <a:r>
              <a:rPr lang="en-US" sz="1700" dirty="0">
                <a:solidFill>
                  <a:srgbClr val="5B635E"/>
                </a:solidFill>
                <a:latin typeface="Roboto Condensed"/>
                <a:ea typeface="Roboto Condensed"/>
                <a:cs typeface="Roboto Condensed"/>
                <a:sym typeface="Roboto Condensed"/>
              </a:rPr>
              <a:t>. &amp; Sousa, M.E.T. (2020). Analysis and development of an electromagnetic exposure map based in spatial interpolation.</a:t>
            </a:r>
            <a:r>
              <a:rPr lang="en-US" sz="1700" i="1" dirty="0">
                <a:solidFill>
                  <a:srgbClr val="5B635E"/>
                </a:solidFill>
                <a:latin typeface="Roboto Condensed Italics"/>
                <a:ea typeface="Roboto Condensed Italics"/>
                <a:cs typeface="Roboto Condensed Italics"/>
                <a:sym typeface="Roboto Condensed Italics"/>
              </a:rPr>
              <a:t> Electronics Letters</a:t>
            </a:r>
            <a:r>
              <a:rPr lang="en-US" sz="1700" dirty="0">
                <a:solidFill>
                  <a:srgbClr val="5B635E"/>
                </a:solidFill>
                <a:latin typeface="Roboto Condensed"/>
                <a:ea typeface="Roboto Condensed"/>
                <a:cs typeface="Roboto Condensed"/>
                <a:sym typeface="Roboto Condensed"/>
              </a:rPr>
              <a:t>, </a:t>
            </a:r>
            <a:r>
              <a:rPr lang="en-US" sz="1700" i="1" dirty="0">
                <a:solidFill>
                  <a:srgbClr val="5B635E"/>
                </a:solidFill>
                <a:latin typeface="Roboto Condensed Italics"/>
                <a:ea typeface="Roboto Condensed Italics"/>
                <a:cs typeface="Roboto Condensed Italics"/>
                <a:sym typeface="Roboto Condensed Italics"/>
              </a:rPr>
              <a:t>56</a:t>
            </a:r>
            <a:r>
              <a:rPr lang="en-US" sz="1700" dirty="0">
                <a:solidFill>
                  <a:srgbClr val="5B635E"/>
                </a:solidFill>
                <a:latin typeface="Roboto Condensed"/>
                <a:ea typeface="Roboto Condensed"/>
                <a:cs typeface="Roboto Condensed"/>
                <a:sym typeface="Roboto Condensed"/>
              </a:rPr>
              <a:t>(6) 373-375. </a:t>
            </a:r>
            <a:r>
              <a:rPr lang="en-US" sz="1700" u="sng" dirty="0">
                <a:solidFill>
                  <a:srgbClr val="5B635E"/>
                </a:solidFill>
                <a:latin typeface="Roboto Condensed"/>
                <a:ea typeface="Roboto Condensed"/>
                <a:cs typeface="Roboto Condensed"/>
                <a:sym typeface="Roboto Condensed"/>
                <a:hlinkClick r:id="rId3" tooltip="https://doi.org/10.1049/el.2019.3854"/>
              </a:rPr>
              <a:t>https://doi.org/10.1049/el.2019.3854</a:t>
            </a:r>
          </a:p>
          <a:p>
            <a:pPr marL="367034" lvl="1" indent="-183517" algn="l">
              <a:lnSpc>
                <a:spcPts val="2380"/>
              </a:lnSpc>
              <a:buFont typeface="Arial"/>
              <a:buChar char="•"/>
            </a:pPr>
            <a:r>
              <a:rPr lang="en-US" sz="1700" dirty="0" err="1">
                <a:solidFill>
                  <a:srgbClr val="5B635E"/>
                </a:solidFill>
                <a:latin typeface="Roboto Condensed"/>
                <a:ea typeface="Roboto Condensed"/>
                <a:cs typeface="Roboto Condensed"/>
                <a:sym typeface="Roboto Condensed"/>
              </a:rPr>
              <a:t>Bhavimane</a:t>
            </a:r>
            <a:r>
              <a:rPr lang="en-US" sz="1700" dirty="0">
                <a:solidFill>
                  <a:srgbClr val="5B635E"/>
                </a:solidFill>
                <a:latin typeface="Roboto Condensed"/>
                <a:ea typeface="Roboto Condensed"/>
                <a:cs typeface="Roboto Condensed"/>
                <a:sym typeface="Roboto Condensed"/>
              </a:rPr>
              <a:t>, A., Shetty, R., Kurunji, G. V., </a:t>
            </a:r>
            <a:r>
              <a:rPr lang="en-US" sz="1700" dirty="0" err="1">
                <a:solidFill>
                  <a:srgbClr val="5B635E"/>
                </a:solidFill>
                <a:latin typeface="Roboto Condensed"/>
                <a:ea typeface="Roboto Condensed"/>
                <a:cs typeface="Roboto Condensed"/>
                <a:sym typeface="Roboto Condensed"/>
              </a:rPr>
              <a:t>Tayenjam</a:t>
            </a:r>
            <a:r>
              <a:rPr lang="en-US" sz="1700" dirty="0">
                <a:solidFill>
                  <a:srgbClr val="5B635E"/>
                </a:solidFill>
                <a:latin typeface="Roboto Condensed"/>
                <a:ea typeface="Roboto Condensed"/>
                <a:cs typeface="Roboto Condensed"/>
                <a:sym typeface="Roboto Condensed"/>
              </a:rPr>
              <a:t>, A., &amp; </a:t>
            </a:r>
            <a:r>
              <a:rPr lang="en-US" sz="1700" dirty="0" err="1">
                <a:solidFill>
                  <a:srgbClr val="5B635E"/>
                </a:solidFill>
                <a:latin typeface="Roboto Condensed"/>
                <a:ea typeface="Roboto Condensed"/>
                <a:cs typeface="Roboto Condensed"/>
                <a:sym typeface="Roboto Condensed"/>
              </a:rPr>
              <a:t>Pushparani</a:t>
            </a:r>
            <a:r>
              <a:rPr lang="en-US" sz="1700" dirty="0">
                <a:solidFill>
                  <a:srgbClr val="5B635E"/>
                </a:solidFill>
                <a:latin typeface="Roboto Condensed"/>
                <a:ea typeface="Roboto Condensed"/>
                <a:cs typeface="Roboto Condensed"/>
                <a:sym typeface="Roboto Condensed"/>
              </a:rPr>
              <a:t>, M. K. (2024). Data visualization in education: A comprehensive review. </a:t>
            </a:r>
            <a:r>
              <a:rPr lang="en-US" sz="1700" i="1" dirty="0">
                <a:solidFill>
                  <a:srgbClr val="5B635E"/>
                </a:solidFill>
                <a:latin typeface="Roboto Condensed Italics"/>
                <a:ea typeface="Roboto Condensed Italics"/>
                <a:cs typeface="Roboto Condensed Italics"/>
                <a:sym typeface="Roboto Condensed Italics"/>
              </a:rPr>
              <a:t>International Journal of Advanced Research in Science, Communication and Technology</a:t>
            </a:r>
            <a:r>
              <a:rPr lang="en-US" sz="1700" dirty="0">
                <a:solidFill>
                  <a:srgbClr val="5B635E"/>
                </a:solidFill>
                <a:latin typeface="Roboto Condensed"/>
                <a:ea typeface="Roboto Condensed"/>
                <a:cs typeface="Roboto Condensed"/>
                <a:sym typeface="Roboto Condensed"/>
              </a:rPr>
              <a:t>. 503-509. </a:t>
            </a:r>
            <a:r>
              <a:rPr lang="en-US" sz="1700" u="sng" dirty="0">
                <a:solidFill>
                  <a:srgbClr val="5B635E"/>
                </a:solidFill>
                <a:latin typeface="Roboto Condensed"/>
                <a:ea typeface="Roboto Condensed"/>
                <a:cs typeface="Roboto Condensed"/>
                <a:sym typeface="Roboto Condensed"/>
                <a:hlinkClick r:id="rId4" tooltip="https://doi.org/10.48175/IJARSCT-18676"/>
              </a:rPr>
              <a:t>https://doi.org/10.48175/IJARSCT-18676</a:t>
            </a:r>
            <a:r>
              <a:rPr lang="en-US" sz="1700" dirty="0">
                <a:solidFill>
                  <a:srgbClr val="5B635E"/>
                </a:solidFill>
                <a:latin typeface="Roboto Condensed"/>
                <a:ea typeface="Roboto Condensed"/>
                <a:cs typeface="Roboto Condensed"/>
                <a:sym typeface="Roboto Condensed"/>
              </a:rPr>
              <a:t> </a:t>
            </a:r>
          </a:p>
          <a:p>
            <a:pPr marL="367034" lvl="1" indent="-183517" algn="l">
              <a:lnSpc>
                <a:spcPts val="2380"/>
              </a:lnSpc>
              <a:buFont typeface="Arial"/>
              <a:buChar char="•"/>
            </a:pPr>
            <a:r>
              <a:rPr lang="en-US" sz="1700" dirty="0" err="1">
                <a:solidFill>
                  <a:srgbClr val="5B635E"/>
                </a:solidFill>
                <a:latin typeface="Roboto Condensed"/>
                <a:ea typeface="Roboto Condensed"/>
                <a:cs typeface="Roboto Condensed"/>
                <a:sym typeface="Roboto Condensed"/>
              </a:rPr>
              <a:t>BioStatSQUID</a:t>
            </a:r>
            <a:r>
              <a:rPr lang="en-US" sz="1700" dirty="0">
                <a:solidFill>
                  <a:srgbClr val="5B635E"/>
                </a:solidFill>
                <a:latin typeface="Roboto Condensed"/>
                <a:ea typeface="Roboto Condensed"/>
                <a:cs typeface="Roboto Condensed"/>
                <a:sym typeface="Roboto Condensed"/>
              </a:rPr>
              <a:t> (2025). </a:t>
            </a:r>
            <a:r>
              <a:rPr lang="en-US" sz="1700" i="1" dirty="0">
                <a:solidFill>
                  <a:srgbClr val="5B635E"/>
                </a:solidFill>
                <a:latin typeface="Roboto Condensed Italics"/>
                <a:ea typeface="Roboto Condensed Italics"/>
                <a:cs typeface="Roboto Condensed Italics"/>
                <a:sym typeface="Roboto Condensed Italics"/>
              </a:rPr>
              <a:t>Heatmaps for gene expression analysis – simple explanation with an example</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5" tooltip="https://biostatsquid.com/heatmaps-simply-explained/"/>
              </a:rPr>
              <a:t>https://biostatsquid.com/heatmaps-simply-explained/</a:t>
            </a:r>
          </a:p>
          <a:p>
            <a:pPr marL="367034" lvl="1" indent="-183517" algn="l">
              <a:lnSpc>
                <a:spcPts val="2380"/>
              </a:lnSpc>
              <a:buFont typeface="Arial"/>
              <a:buChar char="•"/>
            </a:pPr>
            <a:r>
              <a:rPr lang="en-US" sz="1700" dirty="0" err="1">
                <a:solidFill>
                  <a:srgbClr val="5B635E"/>
                </a:solidFill>
                <a:latin typeface="Roboto Condensed"/>
                <a:ea typeface="Roboto Condensed"/>
                <a:cs typeface="Roboto Condensed"/>
                <a:sym typeface="Roboto Condensed"/>
              </a:rPr>
              <a:t>Datnow</a:t>
            </a:r>
            <a:r>
              <a:rPr lang="en-US" sz="1700" dirty="0">
                <a:solidFill>
                  <a:srgbClr val="5B635E"/>
                </a:solidFill>
                <a:latin typeface="Roboto Condensed"/>
                <a:ea typeface="Roboto Condensed"/>
                <a:cs typeface="Roboto Condensed"/>
                <a:sym typeface="Roboto Condensed"/>
              </a:rPr>
              <a:t>, A., Park, V., &amp; Kennedy-Lewis, B. (2012). High school teachers’ use of data to inform instruction. </a:t>
            </a:r>
            <a:r>
              <a:rPr lang="en-US" sz="1700" i="1" dirty="0">
                <a:solidFill>
                  <a:srgbClr val="5B635E"/>
                </a:solidFill>
                <a:latin typeface="Roboto Condensed Italics"/>
                <a:ea typeface="Roboto Condensed Italics"/>
                <a:cs typeface="Roboto Condensed Italics"/>
                <a:sym typeface="Roboto Condensed Italics"/>
              </a:rPr>
              <a:t>Journal of Education for Students Placed at Risk</a:t>
            </a:r>
            <a:r>
              <a:rPr lang="en-US" sz="1700" dirty="0">
                <a:solidFill>
                  <a:srgbClr val="5B635E"/>
                </a:solidFill>
                <a:latin typeface="Roboto Condensed"/>
                <a:ea typeface="Roboto Condensed"/>
                <a:cs typeface="Roboto Condensed"/>
                <a:sym typeface="Roboto Condensed"/>
              </a:rPr>
              <a:t>, </a:t>
            </a:r>
            <a:r>
              <a:rPr lang="en-US" sz="1700" i="1" dirty="0">
                <a:solidFill>
                  <a:srgbClr val="5B635E"/>
                </a:solidFill>
                <a:latin typeface="Roboto Condensed Italics"/>
                <a:ea typeface="Roboto Condensed Italics"/>
                <a:cs typeface="Roboto Condensed Italics"/>
                <a:sym typeface="Roboto Condensed Italics"/>
              </a:rPr>
              <a:t>17</a:t>
            </a:r>
            <a:r>
              <a:rPr lang="en-US" sz="1700" dirty="0">
                <a:solidFill>
                  <a:srgbClr val="5B635E"/>
                </a:solidFill>
                <a:latin typeface="Roboto Condensed"/>
                <a:ea typeface="Roboto Condensed"/>
                <a:cs typeface="Roboto Condensed"/>
                <a:sym typeface="Roboto Condensed"/>
              </a:rPr>
              <a:t>(4), 247–265. </a:t>
            </a:r>
            <a:r>
              <a:rPr lang="en-US" sz="1700" u="sng" dirty="0">
                <a:solidFill>
                  <a:srgbClr val="5B635E"/>
                </a:solidFill>
                <a:latin typeface="Roboto Condensed"/>
                <a:ea typeface="Roboto Condensed"/>
                <a:cs typeface="Roboto Condensed"/>
                <a:sym typeface="Roboto Condensed"/>
                <a:hlinkClick r:id="rId6" tooltip="https://doi.org/10.1080/10824669.2012.718944"/>
              </a:rPr>
              <a:t>https://doi.org/10.1080/10824669.2012.718944</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Freeman, M. (2017). </a:t>
            </a:r>
            <a:r>
              <a:rPr lang="en-US" sz="1700" i="1" dirty="0">
                <a:solidFill>
                  <a:srgbClr val="5B635E"/>
                </a:solidFill>
                <a:latin typeface="Roboto Condensed Italics"/>
                <a:ea typeface="Roboto Condensed Italics"/>
                <a:cs typeface="Roboto Condensed Italics"/>
                <a:sym typeface="Roboto Condensed Italics"/>
              </a:rPr>
              <a:t>An introduction to hierarchical modeling</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7" tooltip="http://mfviz.com/hierarchical-models/"/>
              </a:rPr>
              <a:t>http://mfviz.com/hierarchical-models/</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Grandjean, M. (2015). </a:t>
            </a:r>
            <a:r>
              <a:rPr lang="en-US" sz="1700" i="1" dirty="0">
                <a:solidFill>
                  <a:srgbClr val="5B635E"/>
                </a:solidFill>
                <a:latin typeface="Roboto Condensed Italics"/>
                <a:ea typeface="Roboto Condensed Italics"/>
                <a:cs typeface="Roboto Condensed Italics"/>
                <a:sym typeface="Roboto Condensed Italics"/>
              </a:rPr>
              <a:t>Network visualization: mapping Shakespeare’s tragedies</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8" tooltip="https://www.martingrandjean.ch/network-visualization-shakespeare/"/>
              </a:rPr>
              <a:t>https://www.martingrandjean.ch/network-visualization-shakespeare/</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Khan Academy (2025). </a:t>
            </a:r>
            <a:r>
              <a:rPr lang="en-US" sz="1700" i="1" dirty="0">
                <a:solidFill>
                  <a:srgbClr val="5B635E"/>
                </a:solidFill>
                <a:latin typeface="Roboto Condensed Italics"/>
                <a:ea typeface="Roboto Condensed Italics"/>
                <a:cs typeface="Roboto Condensed Italics"/>
                <a:sym typeface="Roboto Condensed Italics"/>
              </a:rPr>
              <a:t>The quantum mechanical model of the atom</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9" tooltip="https://www.khanacademy.org/science/physical-chemistry-essentials/x98cdf762ed888601:structure-of-atom/x98cdf762ed888601:quantum-mechanical-model-of-hydrogen-atom/a/the-quantum-mechanical-model-of-the-atom"/>
              </a:rPr>
              <a:t>https://www.khanacademy.org/science/physical-chemistry-essentials/x98cdf762ed888601:structure-of-atom/x98cdf762ed888601:quantum-mechanical-model-of-hydrogen-atom/a/the-quantum-mechanical-model-of-the-atom</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Lee, H. S., Mojica, G. F., Thrasher, E. P., &amp; Baumgartner, P. (2022). Investigating data like a data scientist: Key practices and processes. </a:t>
            </a:r>
            <a:r>
              <a:rPr lang="en-US" sz="1700" i="1" dirty="0">
                <a:solidFill>
                  <a:srgbClr val="5B635E"/>
                </a:solidFill>
                <a:latin typeface="Roboto Condensed Italics"/>
                <a:ea typeface="Roboto Condensed Italics"/>
                <a:cs typeface="Roboto Condensed Italics"/>
                <a:sym typeface="Roboto Condensed Italics"/>
              </a:rPr>
              <a:t>Statistics Education Research Journal</a:t>
            </a:r>
            <a:r>
              <a:rPr lang="en-US" sz="1700" dirty="0">
                <a:solidFill>
                  <a:srgbClr val="5B635E"/>
                </a:solidFill>
                <a:latin typeface="Roboto Condensed"/>
                <a:ea typeface="Roboto Condensed"/>
                <a:cs typeface="Roboto Condensed"/>
                <a:sym typeface="Roboto Condensed"/>
              </a:rPr>
              <a:t>, </a:t>
            </a:r>
            <a:r>
              <a:rPr lang="en-US" sz="1700" i="1" dirty="0">
                <a:solidFill>
                  <a:srgbClr val="5B635E"/>
                </a:solidFill>
                <a:latin typeface="Roboto Condensed Italics"/>
                <a:ea typeface="Roboto Condensed Italics"/>
                <a:cs typeface="Roboto Condensed Italics"/>
                <a:sym typeface="Roboto Condensed Italics"/>
              </a:rPr>
              <a:t>21</a:t>
            </a:r>
            <a:r>
              <a:rPr lang="en-US" sz="1700" dirty="0">
                <a:solidFill>
                  <a:srgbClr val="5B635E"/>
                </a:solidFill>
                <a:latin typeface="Roboto Condensed"/>
                <a:ea typeface="Roboto Condensed"/>
                <a:cs typeface="Roboto Condensed"/>
                <a:sym typeface="Roboto Condensed"/>
              </a:rPr>
              <a:t>(2). </a:t>
            </a:r>
            <a:r>
              <a:rPr lang="en-US" sz="1700" u="sng" dirty="0">
                <a:solidFill>
                  <a:srgbClr val="5B635E"/>
                </a:solidFill>
                <a:latin typeface="Roboto Condensed"/>
                <a:ea typeface="Roboto Condensed"/>
                <a:cs typeface="Roboto Condensed"/>
                <a:sym typeface="Roboto Condensed"/>
                <a:hlinkClick r:id="rId10" tooltip="https://doi.org/10.52041/serj.v21i2.41"/>
              </a:rPr>
              <a:t>https://doi.org/10.52041/serj.v21i2.41</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Mylavarapu L., (2016).</a:t>
            </a:r>
            <a:r>
              <a:rPr lang="en-US" sz="1700" i="1" dirty="0">
                <a:solidFill>
                  <a:srgbClr val="5B635E"/>
                </a:solidFill>
                <a:latin typeface="Roboto Condensed Italics"/>
                <a:ea typeface="Roboto Condensed Italics"/>
                <a:cs typeface="Roboto Condensed Italics"/>
                <a:sym typeface="Roboto Condensed Italics"/>
              </a:rPr>
              <a:t> The power visualization adds to e-learning</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11" tooltip="https://blog.commlabindia.com/elearning-design/power-of-visualization-in-elearning"/>
              </a:rPr>
              <a:t>https://blog.commlabindia.com/elearning-design/power-of-visualization-in-elearning</a:t>
            </a:r>
            <a:r>
              <a:rPr lang="en-US" sz="1700" dirty="0">
                <a:solidFill>
                  <a:srgbClr val="5B635E"/>
                </a:solidFill>
                <a:latin typeface="Roboto Condensed"/>
                <a:ea typeface="Roboto Condensed"/>
                <a:cs typeface="Roboto Condensed"/>
                <a:sym typeface="Roboto Condensed"/>
              </a:rPr>
              <a:t> </a:t>
            </a:r>
          </a:p>
          <a:p>
            <a:pPr marL="367034" lvl="1" indent="-183517" algn="l">
              <a:lnSpc>
                <a:spcPts val="2380"/>
              </a:lnSpc>
              <a:buFont typeface="Arial"/>
              <a:buChar char="•"/>
            </a:pPr>
            <a:r>
              <a:rPr lang="en-US" sz="1700" dirty="0" err="1">
                <a:solidFill>
                  <a:srgbClr val="5B635E"/>
                </a:solidFill>
                <a:latin typeface="Roboto Condensed"/>
                <a:ea typeface="Roboto Condensed"/>
                <a:cs typeface="Roboto Condensed"/>
                <a:sym typeface="Roboto Condensed"/>
              </a:rPr>
              <a:t>oPhysics</a:t>
            </a:r>
            <a:r>
              <a:rPr lang="en-US" sz="1700" dirty="0">
                <a:solidFill>
                  <a:srgbClr val="5B635E"/>
                </a:solidFill>
                <a:latin typeface="Roboto Condensed"/>
                <a:ea typeface="Roboto Condensed"/>
                <a:cs typeface="Roboto Condensed"/>
                <a:sym typeface="Roboto Condensed"/>
              </a:rPr>
              <a:t>: Interactive Physics Simulations (2025).</a:t>
            </a:r>
            <a:r>
              <a:rPr lang="en-US" sz="1700" i="1" dirty="0">
                <a:solidFill>
                  <a:srgbClr val="5B635E"/>
                </a:solidFill>
                <a:latin typeface="Roboto Condensed Italics"/>
                <a:ea typeface="Roboto Condensed Italics"/>
                <a:cs typeface="Roboto Condensed Italics"/>
                <a:sym typeface="Roboto Condensed Italics"/>
              </a:rPr>
              <a:t> Uniform acceleration in one dimension: Motion graphs</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12" tooltip="https://ophysics.com/k4.html"/>
              </a:rPr>
              <a:t>https://ophysics.com/k4.html</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Organismal Biology (2025). </a:t>
            </a:r>
            <a:r>
              <a:rPr lang="en-US" sz="1700" i="1" dirty="0">
                <a:solidFill>
                  <a:srgbClr val="5B635E"/>
                </a:solidFill>
                <a:latin typeface="Roboto Condensed Italics"/>
                <a:ea typeface="Roboto Condensed Italics"/>
                <a:cs typeface="Roboto Condensed Italics"/>
                <a:sym typeface="Roboto Condensed Italics"/>
              </a:rPr>
              <a:t>Phylogenetic trees and geologic time</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13" tooltip="https://organismalbio.biosci.gatech.edu/biodiversity/phylogenetic-trees/"/>
              </a:rPr>
              <a:t>https://organismalbio.biosci.gatech.edu/biodiversity/phylogenetic-trees/</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Powell, V. (2025). </a:t>
            </a:r>
            <a:r>
              <a:rPr lang="en-US" sz="1700" i="1" dirty="0">
                <a:solidFill>
                  <a:srgbClr val="5B635E"/>
                </a:solidFill>
                <a:latin typeface="Roboto Condensed Italics"/>
                <a:ea typeface="Roboto Condensed Italics"/>
                <a:cs typeface="Roboto Condensed Italics"/>
                <a:sym typeface="Roboto Condensed Italics"/>
              </a:rPr>
              <a:t>Conditional probability</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14" tooltip="https://setosa.io/ev/conditional-probability/"/>
              </a:rPr>
              <a:t>https://setosa.io/ev/conditional-probability/</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Powell, V. (2025). </a:t>
            </a:r>
            <a:r>
              <a:rPr lang="en-US" sz="1700" i="1" dirty="0">
                <a:solidFill>
                  <a:srgbClr val="5B635E"/>
                </a:solidFill>
                <a:latin typeface="Roboto Condensed Italics"/>
                <a:ea typeface="Roboto Condensed Italics"/>
                <a:cs typeface="Roboto Condensed Italics"/>
                <a:sym typeface="Roboto Condensed Italics"/>
              </a:rPr>
              <a:t>Pi (π)</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15" tooltip="https://setosa.io/ev/pi/"/>
              </a:rPr>
              <a:t>https://setosa.io/ev/pi/</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Sundberg, M. (2015). </a:t>
            </a:r>
            <a:r>
              <a:rPr lang="en-US" sz="1700" i="1" dirty="0">
                <a:solidFill>
                  <a:srgbClr val="5B635E"/>
                </a:solidFill>
                <a:latin typeface="Roboto Condensed Italics"/>
                <a:ea typeface="Roboto Condensed Italics"/>
                <a:cs typeface="Roboto Condensed Italics"/>
                <a:sym typeface="Roboto Condensed Italics"/>
              </a:rPr>
              <a:t>A language family tree - in pictures</a:t>
            </a:r>
            <a:r>
              <a:rPr lang="en-US" sz="1700" dirty="0">
                <a:solidFill>
                  <a:srgbClr val="5B635E"/>
                </a:solidFill>
                <a:latin typeface="Roboto Condensed"/>
                <a:ea typeface="Roboto Condensed"/>
                <a:cs typeface="Roboto Condensed"/>
                <a:sym typeface="Roboto Condensed"/>
              </a:rPr>
              <a:t>. </a:t>
            </a:r>
            <a:r>
              <a:rPr lang="en-US" sz="1700" u="sng" dirty="0">
                <a:solidFill>
                  <a:srgbClr val="5B635E"/>
                </a:solidFill>
                <a:latin typeface="Roboto Condensed"/>
                <a:ea typeface="Roboto Condensed"/>
                <a:cs typeface="Roboto Condensed"/>
                <a:sym typeface="Roboto Condensed"/>
                <a:hlinkClick r:id="rId16" tooltip="https://www.theguardian.com/education/gallery/2015/jan/23/a-language-family-tree-in-pictures"/>
              </a:rPr>
              <a:t>https://www.theguardian.com/education/gallery/2015/jan/23/a-language-family-tree-in-pictures</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Wardrip, P. S., &amp; Herman, P. (2018). “We’re keeping on top of the students”: Making sense of test data with more informal data in a grade-level instructional team. </a:t>
            </a:r>
            <a:r>
              <a:rPr lang="en-US" sz="1700" i="1" dirty="0">
                <a:solidFill>
                  <a:srgbClr val="5B635E"/>
                </a:solidFill>
                <a:latin typeface="Roboto Condensed Italics"/>
                <a:ea typeface="Roboto Condensed Italics"/>
                <a:cs typeface="Roboto Condensed Italics"/>
                <a:sym typeface="Roboto Condensed Italics"/>
              </a:rPr>
              <a:t>Teacher Development</a:t>
            </a:r>
            <a:r>
              <a:rPr lang="en-US" sz="1700" dirty="0">
                <a:solidFill>
                  <a:srgbClr val="5B635E"/>
                </a:solidFill>
                <a:latin typeface="Roboto Condensed"/>
                <a:ea typeface="Roboto Condensed"/>
                <a:cs typeface="Roboto Condensed"/>
                <a:sym typeface="Roboto Condensed"/>
              </a:rPr>
              <a:t>, </a:t>
            </a:r>
            <a:r>
              <a:rPr lang="en-US" sz="1700" i="1" dirty="0">
                <a:solidFill>
                  <a:srgbClr val="5B635E"/>
                </a:solidFill>
                <a:latin typeface="Roboto Condensed Italics"/>
                <a:ea typeface="Roboto Condensed Italics"/>
                <a:cs typeface="Roboto Condensed Italics"/>
                <a:sym typeface="Roboto Condensed Italics"/>
              </a:rPr>
              <a:t>22</a:t>
            </a:r>
            <a:r>
              <a:rPr lang="en-US" sz="1700" dirty="0">
                <a:solidFill>
                  <a:srgbClr val="5B635E"/>
                </a:solidFill>
                <a:latin typeface="Roboto Condensed"/>
                <a:ea typeface="Roboto Condensed"/>
                <a:cs typeface="Roboto Condensed"/>
                <a:sym typeface="Roboto Condensed"/>
              </a:rPr>
              <a:t>(1), 31–50. </a:t>
            </a:r>
            <a:r>
              <a:rPr lang="en-US" sz="1700" u="sng" dirty="0">
                <a:solidFill>
                  <a:srgbClr val="5B635E"/>
                </a:solidFill>
                <a:latin typeface="Roboto Condensed"/>
                <a:ea typeface="Roboto Condensed"/>
                <a:cs typeface="Roboto Condensed"/>
                <a:sym typeface="Roboto Condensed"/>
                <a:hlinkClick r:id="rId17" tooltip="https://doi.org/10.1080/13664530.2017.1308428"/>
              </a:rPr>
              <a:t>https://doi.org/10.1080/13664530.2017.1308428</a:t>
            </a:r>
          </a:p>
          <a:p>
            <a:pPr marL="367034" lvl="1" indent="-183517" algn="l">
              <a:lnSpc>
                <a:spcPts val="2380"/>
              </a:lnSpc>
              <a:buFont typeface="Arial"/>
              <a:buChar char="•"/>
            </a:pPr>
            <a:r>
              <a:rPr lang="en-US" sz="1700" dirty="0">
                <a:solidFill>
                  <a:srgbClr val="5B635E"/>
                </a:solidFill>
                <a:latin typeface="Roboto Condensed"/>
                <a:ea typeface="Roboto Condensed"/>
                <a:cs typeface="Roboto Condensed"/>
                <a:sym typeface="Roboto Condensed"/>
              </a:rPr>
              <a:t>Wong, B. (2012). Visualizing biological data. </a:t>
            </a:r>
            <a:r>
              <a:rPr lang="en-US" sz="1700" i="1" dirty="0">
                <a:solidFill>
                  <a:srgbClr val="5B635E"/>
                </a:solidFill>
                <a:latin typeface="Roboto Condensed Italics"/>
                <a:ea typeface="Roboto Condensed Italics"/>
                <a:cs typeface="Roboto Condensed Italics"/>
                <a:sym typeface="Roboto Condensed Italics"/>
              </a:rPr>
              <a:t>Nature Methods</a:t>
            </a:r>
            <a:r>
              <a:rPr lang="en-US" sz="1700" dirty="0">
                <a:solidFill>
                  <a:srgbClr val="5B635E"/>
                </a:solidFill>
                <a:latin typeface="Roboto Condensed"/>
                <a:ea typeface="Roboto Condensed"/>
                <a:cs typeface="Roboto Condensed"/>
                <a:sym typeface="Roboto Condensed"/>
              </a:rPr>
              <a:t>, </a:t>
            </a:r>
            <a:r>
              <a:rPr lang="en-US" sz="1700" i="1" dirty="0">
                <a:solidFill>
                  <a:srgbClr val="5B635E"/>
                </a:solidFill>
                <a:latin typeface="Roboto Condensed Italics"/>
                <a:ea typeface="Roboto Condensed Italics"/>
                <a:cs typeface="Roboto Condensed Italics"/>
                <a:sym typeface="Roboto Condensed Italics"/>
              </a:rPr>
              <a:t>9</a:t>
            </a:r>
            <a:r>
              <a:rPr lang="en-US" sz="1700" dirty="0">
                <a:solidFill>
                  <a:srgbClr val="5B635E"/>
                </a:solidFill>
                <a:latin typeface="Roboto Condensed"/>
                <a:ea typeface="Roboto Condensed"/>
                <a:cs typeface="Roboto Condensed"/>
                <a:sym typeface="Roboto Condensed"/>
              </a:rPr>
              <a:t>, 1131. </a:t>
            </a:r>
            <a:r>
              <a:rPr lang="en-US" sz="1700" u="sng" dirty="0">
                <a:solidFill>
                  <a:srgbClr val="5B635E"/>
                </a:solidFill>
                <a:latin typeface="Roboto Condensed"/>
                <a:ea typeface="Roboto Condensed"/>
                <a:cs typeface="Roboto Condensed"/>
                <a:sym typeface="Roboto Condensed"/>
                <a:hlinkClick r:id="rId18" tooltip="https://doi.org/10.1038/nmeth.2258"/>
              </a:rPr>
              <a:t>https://doi.org/10.1038/nmeth.2258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5240084" y="1028700"/>
            <a:ext cx="7807833" cy="8229600"/>
          </a:xfrm>
          <a:custGeom>
            <a:avLst/>
            <a:gdLst/>
            <a:ahLst/>
            <a:cxnLst/>
            <a:rect l="l" t="t" r="r" b="b"/>
            <a:pathLst>
              <a:path w="7807833" h="8229600">
                <a:moveTo>
                  <a:pt x="0" y="0"/>
                </a:moveTo>
                <a:lnTo>
                  <a:pt x="7807832" y="0"/>
                </a:lnTo>
                <a:lnTo>
                  <a:pt x="7807832" y="8229600"/>
                </a:lnTo>
                <a:lnTo>
                  <a:pt x="0" y="8229600"/>
                </a:lnTo>
                <a:lnTo>
                  <a:pt x="0" y="0"/>
                </a:lnTo>
                <a:close/>
              </a:path>
            </a:pathLst>
          </a:custGeom>
          <a:blipFill>
            <a:blip r:embed="rId3"/>
            <a:stretch>
              <a:fillRect/>
            </a:stretch>
          </a:blipFill>
        </p:spPr>
        <p:txBody>
          <a:bodyPr/>
          <a:lstStyle/>
          <a:p>
            <a:endParaRPr lang="en-CA"/>
          </a:p>
        </p:txBody>
      </p:sp>
      <p:sp>
        <p:nvSpPr>
          <p:cNvPr id="3" name="Freeform 3"/>
          <p:cNvSpPr/>
          <p:nvPr/>
        </p:nvSpPr>
        <p:spPr>
          <a:xfrm>
            <a:off x="659801" y="455656"/>
            <a:ext cx="2437790" cy="2318117"/>
          </a:xfrm>
          <a:custGeom>
            <a:avLst/>
            <a:gdLst/>
            <a:ahLst/>
            <a:cxnLst/>
            <a:rect l="l" t="t" r="r" b="b"/>
            <a:pathLst>
              <a:path w="2437790" h="2318117">
                <a:moveTo>
                  <a:pt x="0" y="0"/>
                </a:moveTo>
                <a:lnTo>
                  <a:pt x="2437790" y="0"/>
                </a:lnTo>
                <a:lnTo>
                  <a:pt x="2437790" y="2318117"/>
                </a:lnTo>
                <a:lnTo>
                  <a:pt x="0" y="2318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5183650" y="455656"/>
            <a:ext cx="1826846" cy="1295400"/>
          </a:xfrm>
          <a:custGeom>
            <a:avLst/>
            <a:gdLst/>
            <a:ahLst/>
            <a:cxnLst/>
            <a:rect l="l" t="t" r="r" b="b"/>
            <a:pathLst>
              <a:path w="1826846" h="1295400">
                <a:moveTo>
                  <a:pt x="0" y="0"/>
                </a:moveTo>
                <a:lnTo>
                  <a:pt x="1826846" y="0"/>
                </a:lnTo>
                <a:lnTo>
                  <a:pt x="1826846" y="1295400"/>
                </a:lnTo>
                <a:lnTo>
                  <a:pt x="0" y="1295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TextBox 5"/>
          <p:cNvSpPr txBox="1"/>
          <p:nvPr/>
        </p:nvSpPr>
        <p:spPr>
          <a:xfrm>
            <a:off x="-385625" y="9349279"/>
            <a:ext cx="5240083" cy="533400"/>
          </a:xfrm>
          <a:prstGeom prst="rect">
            <a:avLst/>
          </a:prstGeom>
        </p:spPr>
        <p:txBody>
          <a:bodyPr lIns="0" tIns="0" rIns="0" bIns="0" rtlCol="0" anchor="t">
            <a:spAutoFit/>
          </a:bodyPr>
          <a:lstStyle/>
          <a:p>
            <a:pPr algn="ctr">
              <a:lnSpc>
                <a:spcPts val="4200"/>
              </a:lnSpc>
              <a:spcBef>
                <a:spcPct val="0"/>
              </a:spcBef>
            </a:pPr>
            <a:r>
              <a:rPr lang="en-US" sz="3000">
                <a:solidFill>
                  <a:srgbClr val="5B635E"/>
                </a:solidFill>
                <a:latin typeface="Roboto Condensed"/>
                <a:ea typeface="Roboto Condensed"/>
                <a:cs typeface="Roboto Condensed"/>
                <a:sym typeface="Roboto Condensed"/>
              </a:rPr>
              <a:t>Mylavarapu, 2016</a:t>
            </a:r>
          </a:p>
        </p:txBody>
      </p:sp>
      <p:sp>
        <p:nvSpPr>
          <p:cNvPr id="6" name="TextBox 6"/>
          <p:cNvSpPr txBox="1"/>
          <p:nvPr/>
        </p:nvSpPr>
        <p:spPr>
          <a:xfrm>
            <a:off x="659801" y="3088726"/>
            <a:ext cx="5240083" cy="1066800"/>
          </a:xfrm>
          <a:prstGeom prst="rect">
            <a:avLst/>
          </a:prstGeom>
        </p:spPr>
        <p:txBody>
          <a:bodyPr lIns="0" tIns="0" rIns="0" bIns="0" rtlCol="0" anchor="t">
            <a:spAutoFit/>
          </a:bodyPr>
          <a:lstStyle/>
          <a:p>
            <a:pPr algn="ctr">
              <a:lnSpc>
                <a:spcPts val="4200"/>
              </a:lnSpc>
              <a:spcBef>
                <a:spcPct val="0"/>
              </a:spcBef>
            </a:pPr>
            <a:r>
              <a:rPr lang="en-US" sz="3000">
                <a:solidFill>
                  <a:srgbClr val="5B635E"/>
                </a:solidFill>
                <a:latin typeface="Roboto Condensed"/>
                <a:ea typeface="Roboto Condensed"/>
                <a:cs typeface="Roboto Condensed"/>
                <a:sym typeface="Roboto Condensed"/>
              </a:rPr>
              <a:t>Eyes can register 36,000 </a:t>
            </a:r>
            <a:r>
              <a:rPr lang="en-US" sz="3000" b="1">
                <a:solidFill>
                  <a:srgbClr val="5B635E"/>
                </a:solidFill>
                <a:latin typeface="Roboto Condensed Bold"/>
                <a:ea typeface="Roboto Condensed Bold"/>
                <a:cs typeface="Roboto Condensed Bold"/>
                <a:sym typeface="Roboto Condensed Bold"/>
              </a:rPr>
              <a:t>visual messages</a:t>
            </a:r>
            <a:r>
              <a:rPr lang="en-US" sz="3000">
                <a:solidFill>
                  <a:srgbClr val="5B635E"/>
                </a:solidFill>
                <a:latin typeface="Roboto Condensed"/>
                <a:ea typeface="Roboto Condensed"/>
                <a:cs typeface="Roboto Condensed"/>
                <a:sym typeface="Roboto Condensed"/>
              </a:rPr>
              <a:t> per hour</a:t>
            </a:r>
          </a:p>
        </p:txBody>
      </p:sp>
      <p:sp>
        <p:nvSpPr>
          <p:cNvPr id="7" name="TextBox 7"/>
          <p:cNvSpPr txBox="1"/>
          <p:nvPr/>
        </p:nvSpPr>
        <p:spPr>
          <a:xfrm>
            <a:off x="13333353" y="2326726"/>
            <a:ext cx="4512434" cy="1600200"/>
          </a:xfrm>
          <a:prstGeom prst="rect">
            <a:avLst/>
          </a:prstGeom>
        </p:spPr>
        <p:txBody>
          <a:bodyPr lIns="0" tIns="0" rIns="0" bIns="0" rtlCol="0" anchor="t">
            <a:spAutoFit/>
          </a:bodyPr>
          <a:lstStyle/>
          <a:p>
            <a:pPr algn="ctr">
              <a:lnSpc>
                <a:spcPts val="4200"/>
              </a:lnSpc>
              <a:spcBef>
                <a:spcPct val="0"/>
              </a:spcBef>
            </a:pPr>
            <a:r>
              <a:rPr lang="en-US" sz="3000">
                <a:solidFill>
                  <a:srgbClr val="5B635E"/>
                </a:solidFill>
                <a:latin typeface="Roboto Condensed"/>
                <a:ea typeface="Roboto Condensed"/>
                <a:cs typeface="Roboto Condensed"/>
                <a:sym typeface="Roboto Condensed"/>
              </a:rPr>
              <a:t>Human brain processes </a:t>
            </a:r>
            <a:r>
              <a:rPr lang="en-US" sz="3000" b="1">
                <a:solidFill>
                  <a:srgbClr val="5B635E"/>
                </a:solidFill>
                <a:latin typeface="Roboto Condensed Bold"/>
                <a:ea typeface="Roboto Condensed Bold"/>
                <a:cs typeface="Roboto Condensed Bold"/>
                <a:sym typeface="Roboto Condensed Bold"/>
              </a:rPr>
              <a:t>visuals</a:t>
            </a:r>
            <a:r>
              <a:rPr lang="en-US" sz="3000">
                <a:solidFill>
                  <a:srgbClr val="5B635E"/>
                </a:solidFill>
                <a:latin typeface="Roboto Condensed"/>
                <a:ea typeface="Roboto Condensed"/>
                <a:cs typeface="Roboto Condensed"/>
                <a:sym typeface="Roboto Condensed"/>
              </a:rPr>
              <a:t> 60,000 times faster than text</a:t>
            </a:r>
          </a:p>
        </p:txBody>
      </p:sp>
      <p:sp>
        <p:nvSpPr>
          <p:cNvPr id="8" name="TextBox 8"/>
          <p:cNvSpPr txBox="1"/>
          <p:nvPr/>
        </p:nvSpPr>
        <p:spPr>
          <a:xfrm>
            <a:off x="13417545" y="5058222"/>
            <a:ext cx="4428242" cy="1600200"/>
          </a:xfrm>
          <a:prstGeom prst="rect">
            <a:avLst/>
          </a:prstGeom>
        </p:spPr>
        <p:txBody>
          <a:bodyPr lIns="0" tIns="0" rIns="0" bIns="0" rtlCol="0" anchor="t">
            <a:spAutoFit/>
          </a:bodyPr>
          <a:lstStyle/>
          <a:p>
            <a:pPr algn="ctr">
              <a:lnSpc>
                <a:spcPts val="4200"/>
              </a:lnSpc>
              <a:spcBef>
                <a:spcPct val="0"/>
              </a:spcBef>
            </a:pPr>
            <a:r>
              <a:rPr lang="en-US" sz="3000">
                <a:solidFill>
                  <a:srgbClr val="5B635E"/>
                </a:solidFill>
                <a:latin typeface="Roboto Condensed"/>
                <a:ea typeface="Roboto Condensed"/>
                <a:cs typeface="Roboto Condensed"/>
                <a:sym typeface="Roboto Condensed"/>
              </a:rPr>
              <a:t>90% of the information transmitted to the brain is </a:t>
            </a:r>
            <a:r>
              <a:rPr lang="en-US" sz="3000" b="1">
                <a:solidFill>
                  <a:srgbClr val="5B635E"/>
                </a:solidFill>
                <a:latin typeface="Roboto Condensed Bold"/>
                <a:ea typeface="Roboto Condensed Bold"/>
                <a:cs typeface="Roboto Condensed Bold"/>
                <a:sym typeface="Roboto Condensed Bold"/>
              </a:rPr>
              <a:t>visual</a:t>
            </a:r>
          </a:p>
        </p:txBody>
      </p:sp>
      <p:sp>
        <p:nvSpPr>
          <p:cNvPr id="9" name="TextBox 9"/>
          <p:cNvSpPr txBox="1"/>
          <p:nvPr/>
        </p:nvSpPr>
        <p:spPr>
          <a:xfrm>
            <a:off x="12563608" y="7789719"/>
            <a:ext cx="5240083" cy="1066800"/>
          </a:xfrm>
          <a:prstGeom prst="rect">
            <a:avLst/>
          </a:prstGeom>
        </p:spPr>
        <p:txBody>
          <a:bodyPr lIns="0" tIns="0" rIns="0" bIns="0" rtlCol="0" anchor="t">
            <a:spAutoFit/>
          </a:bodyPr>
          <a:lstStyle/>
          <a:p>
            <a:pPr algn="ctr">
              <a:lnSpc>
                <a:spcPts val="4200"/>
              </a:lnSpc>
              <a:spcBef>
                <a:spcPct val="0"/>
              </a:spcBef>
            </a:pPr>
            <a:r>
              <a:rPr lang="en-US" sz="3000">
                <a:solidFill>
                  <a:srgbClr val="5B635E"/>
                </a:solidFill>
                <a:latin typeface="Roboto Condensed"/>
                <a:ea typeface="Roboto Condensed"/>
                <a:cs typeface="Roboto Condensed"/>
                <a:sym typeface="Roboto Condensed"/>
              </a:rPr>
              <a:t>40% of all nerve fibres connected to the brain are linked to the </a:t>
            </a:r>
            <a:r>
              <a:rPr lang="en-US" sz="3000" b="1">
                <a:solidFill>
                  <a:srgbClr val="5B635E"/>
                </a:solidFill>
                <a:latin typeface="Roboto Condensed Bold"/>
                <a:ea typeface="Roboto Condensed Bold"/>
                <a:cs typeface="Roboto Condensed Bold"/>
                <a:sym typeface="Roboto Condensed Bold"/>
              </a:rPr>
              <a:t>retina</a:t>
            </a:r>
          </a:p>
        </p:txBody>
      </p:sp>
      <p:sp>
        <p:nvSpPr>
          <p:cNvPr id="10" name="TextBox 10"/>
          <p:cNvSpPr txBox="1"/>
          <p:nvPr/>
        </p:nvSpPr>
        <p:spPr>
          <a:xfrm>
            <a:off x="659801" y="5829300"/>
            <a:ext cx="4691731" cy="1066800"/>
          </a:xfrm>
          <a:prstGeom prst="rect">
            <a:avLst/>
          </a:prstGeom>
        </p:spPr>
        <p:txBody>
          <a:bodyPr lIns="0" tIns="0" rIns="0" bIns="0" rtlCol="0" anchor="t">
            <a:spAutoFit/>
          </a:bodyPr>
          <a:lstStyle/>
          <a:p>
            <a:pPr algn="ctr">
              <a:lnSpc>
                <a:spcPts val="4200"/>
              </a:lnSpc>
              <a:spcBef>
                <a:spcPct val="0"/>
              </a:spcBef>
            </a:pPr>
            <a:r>
              <a:rPr lang="en-US" sz="3000">
                <a:solidFill>
                  <a:srgbClr val="5B635E"/>
                </a:solidFill>
                <a:latin typeface="Roboto Condensed"/>
                <a:ea typeface="Roboto Condensed"/>
                <a:cs typeface="Roboto Condensed"/>
                <a:sym typeface="Roboto Condensed"/>
              </a:rPr>
              <a:t>Approximately 60% of the population are </a:t>
            </a:r>
            <a:r>
              <a:rPr lang="en-US" sz="3000" b="1">
                <a:solidFill>
                  <a:srgbClr val="5B635E"/>
                </a:solidFill>
                <a:latin typeface="Roboto Condensed Bold"/>
                <a:ea typeface="Roboto Condensed Bold"/>
                <a:cs typeface="Roboto Condensed Bold"/>
                <a:sym typeface="Roboto Condensed Bold"/>
              </a:rPr>
              <a:t>visual learners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2328869" y="2451099"/>
            <a:ext cx="5295101" cy="6386634"/>
          </a:xfrm>
          <a:custGeom>
            <a:avLst/>
            <a:gdLst/>
            <a:ahLst/>
            <a:cxnLst/>
            <a:rect l="l" t="t" r="r" b="b"/>
            <a:pathLst>
              <a:path w="5295101" h="6386634">
                <a:moveTo>
                  <a:pt x="0" y="0"/>
                </a:moveTo>
                <a:lnTo>
                  <a:pt x="5295101" y="0"/>
                </a:lnTo>
                <a:lnTo>
                  <a:pt x="5295101" y="6386635"/>
                </a:lnTo>
                <a:lnTo>
                  <a:pt x="0" y="63866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8694735" y="-75199"/>
            <a:ext cx="8805368" cy="10437397"/>
          </a:xfrm>
          <a:custGeom>
            <a:avLst/>
            <a:gdLst/>
            <a:ahLst/>
            <a:cxnLst/>
            <a:rect l="l" t="t" r="r" b="b"/>
            <a:pathLst>
              <a:path w="8805368" h="10437397">
                <a:moveTo>
                  <a:pt x="0" y="0"/>
                </a:moveTo>
                <a:lnTo>
                  <a:pt x="8805368" y="0"/>
                </a:lnTo>
                <a:lnTo>
                  <a:pt x="8805368" y="10437398"/>
                </a:lnTo>
                <a:lnTo>
                  <a:pt x="0" y="10437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a:off x="534244" y="362217"/>
            <a:ext cx="3589250" cy="3676569"/>
          </a:xfrm>
          <a:custGeom>
            <a:avLst/>
            <a:gdLst/>
            <a:ahLst/>
            <a:cxnLst/>
            <a:rect l="l" t="t" r="r" b="b"/>
            <a:pathLst>
              <a:path w="3589250" h="3676569">
                <a:moveTo>
                  <a:pt x="0" y="0"/>
                </a:moveTo>
                <a:lnTo>
                  <a:pt x="3589251" y="0"/>
                </a:lnTo>
                <a:lnTo>
                  <a:pt x="3589251" y="3676569"/>
                </a:lnTo>
                <a:lnTo>
                  <a:pt x="0" y="3676569"/>
                </a:lnTo>
                <a:lnTo>
                  <a:pt x="0" y="0"/>
                </a:lnTo>
                <a:close/>
              </a:path>
            </a:pathLst>
          </a:custGeom>
          <a:blipFill>
            <a:blip r:embed="rId7"/>
            <a:stretch>
              <a:fillRect/>
            </a:stretch>
          </a:blipFill>
        </p:spPr>
        <p:txBody>
          <a:bodyPr/>
          <a:lstStyle/>
          <a:p>
            <a:endParaRPr lang="en-CA"/>
          </a:p>
        </p:txBody>
      </p:sp>
      <p:sp>
        <p:nvSpPr>
          <p:cNvPr id="5" name="TextBox 5"/>
          <p:cNvSpPr txBox="1"/>
          <p:nvPr/>
        </p:nvSpPr>
        <p:spPr>
          <a:xfrm>
            <a:off x="2892064" y="3962586"/>
            <a:ext cx="4168711" cy="4203700"/>
          </a:xfrm>
          <a:prstGeom prst="rect">
            <a:avLst/>
          </a:prstGeom>
        </p:spPr>
        <p:txBody>
          <a:bodyPr lIns="0" tIns="0" rIns="0" bIns="0" rtlCol="0" anchor="t">
            <a:spAutoFit/>
          </a:bodyPr>
          <a:lstStyle/>
          <a:p>
            <a:pPr algn="ctr">
              <a:lnSpc>
                <a:spcPts val="5599"/>
              </a:lnSpc>
            </a:pPr>
            <a:r>
              <a:rPr lang="en-US" sz="3999">
                <a:solidFill>
                  <a:srgbClr val="5B635E"/>
                </a:solidFill>
                <a:latin typeface="Roboto Condensed"/>
                <a:ea typeface="Roboto Condensed"/>
                <a:cs typeface="Roboto Condensed"/>
                <a:sym typeface="Roboto Condensed"/>
              </a:rPr>
              <a:t>Why is data visualization particularly important in the teaching and education field?</a:t>
            </a:r>
          </a:p>
        </p:txBody>
      </p:sp>
      <p:sp>
        <p:nvSpPr>
          <p:cNvPr id="6" name="TextBox 6"/>
          <p:cNvSpPr txBox="1"/>
          <p:nvPr/>
        </p:nvSpPr>
        <p:spPr>
          <a:xfrm rot="-136267">
            <a:off x="9486038" y="2233599"/>
            <a:ext cx="6512618" cy="5728335"/>
          </a:xfrm>
          <a:prstGeom prst="rect">
            <a:avLst/>
          </a:prstGeom>
        </p:spPr>
        <p:txBody>
          <a:bodyPr lIns="0" tIns="0" rIns="0" bIns="0" rtlCol="0" anchor="t">
            <a:spAutoFit/>
          </a:bodyPr>
          <a:lstStyle/>
          <a:p>
            <a:pPr algn="l">
              <a:lnSpc>
                <a:spcPts val="5039"/>
              </a:lnSpc>
            </a:pPr>
            <a:r>
              <a:rPr lang="en-US" sz="3599">
                <a:solidFill>
                  <a:srgbClr val="5B635E"/>
                </a:solidFill>
                <a:latin typeface="Roboto Condensed"/>
                <a:ea typeface="Roboto Condensed"/>
                <a:cs typeface="Roboto Condensed"/>
                <a:sym typeface="Roboto Condensed"/>
              </a:rPr>
              <a:t>1) Simplifies complex information</a:t>
            </a:r>
          </a:p>
          <a:p>
            <a:pPr algn="ctr">
              <a:lnSpc>
                <a:spcPts val="5039"/>
              </a:lnSpc>
            </a:pPr>
            <a:endParaRPr lang="en-US" sz="3599">
              <a:solidFill>
                <a:srgbClr val="5B635E"/>
              </a:solidFill>
              <a:latin typeface="Roboto Condensed"/>
              <a:ea typeface="Roboto Condensed"/>
              <a:cs typeface="Roboto Condensed"/>
              <a:sym typeface="Roboto Condensed"/>
            </a:endParaRPr>
          </a:p>
          <a:p>
            <a:pPr algn="l">
              <a:lnSpc>
                <a:spcPts val="5039"/>
              </a:lnSpc>
            </a:pPr>
            <a:r>
              <a:rPr lang="en-US" sz="3599">
                <a:solidFill>
                  <a:srgbClr val="5B635E"/>
                </a:solidFill>
                <a:latin typeface="Roboto Condensed"/>
                <a:ea typeface="Roboto Condensed"/>
                <a:cs typeface="Roboto Condensed"/>
                <a:sym typeface="Roboto Condensed"/>
              </a:rPr>
              <a:t>2) Engagement</a:t>
            </a:r>
          </a:p>
          <a:p>
            <a:pPr algn="l">
              <a:lnSpc>
                <a:spcPts val="5039"/>
              </a:lnSpc>
            </a:pPr>
            <a:endParaRPr lang="en-US" sz="3599">
              <a:solidFill>
                <a:srgbClr val="5B635E"/>
              </a:solidFill>
              <a:latin typeface="Roboto Condensed"/>
              <a:ea typeface="Roboto Condensed"/>
              <a:cs typeface="Roboto Condensed"/>
              <a:sym typeface="Roboto Condensed"/>
            </a:endParaRPr>
          </a:p>
          <a:p>
            <a:pPr algn="l">
              <a:lnSpc>
                <a:spcPts val="5039"/>
              </a:lnSpc>
            </a:pPr>
            <a:r>
              <a:rPr lang="en-US" sz="3599">
                <a:solidFill>
                  <a:srgbClr val="5B635E"/>
                </a:solidFill>
                <a:latin typeface="Roboto Condensed"/>
                <a:ea typeface="Roboto Condensed"/>
                <a:cs typeface="Roboto Condensed"/>
                <a:sym typeface="Roboto Condensed"/>
              </a:rPr>
              <a:t>3) Supporting personalized learning</a:t>
            </a:r>
          </a:p>
          <a:p>
            <a:pPr algn="l">
              <a:lnSpc>
                <a:spcPts val="5039"/>
              </a:lnSpc>
            </a:pPr>
            <a:endParaRPr lang="en-US" sz="3599">
              <a:solidFill>
                <a:srgbClr val="5B635E"/>
              </a:solidFill>
              <a:latin typeface="Roboto Condensed"/>
              <a:ea typeface="Roboto Condensed"/>
              <a:cs typeface="Roboto Condensed"/>
              <a:sym typeface="Roboto Condensed"/>
            </a:endParaRPr>
          </a:p>
          <a:p>
            <a:pPr algn="l">
              <a:lnSpc>
                <a:spcPts val="5039"/>
              </a:lnSpc>
            </a:pPr>
            <a:r>
              <a:rPr lang="en-US" sz="3599">
                <a:solidFill>
                  <a:srgbClr val="5B635E"/>
                </a:solidFill>
                <a:latin typeface="Roboto Condensed"/>
                <a:ea typeface="Roboto Condensed"/>
                <a:cs typeface="Roboto Condensed"/>
                <a:sym typeface="Roboto Condensed"/>
              </a:rPr>
              <a:t>4) Facilitating collaborative learning</a:t>
            </a:r>
          </a:p>
          <a:p>
            <a:pPr algn="l">
              <a:lnSpc>
                <a:spcPts val="5039"/>
              </a:lnSpc>
            </a:pPr>
            <a:endParaRPr lang="en-US" sz="3599">
              <a:solidFill>
                <a:srgbClr val="5B635E"/>
              </a:solidFill>
              <a:latin typeface="Roboto Condensed"/>
              <a:ea typeface="Roboto Condensed"/>
              <a:cs typeface="Roboto Condensed"/>
              <a:sym typeface="Roboto Condensed"/>
            </a:endParaRPr>
          </a:p>
          <a:p>
            <a:pPr algn="l">
              <a:lnSpc>
                <a:spcPts val="5039"/>
              </a:lnSpc>
            </a:pPr>
            <a:r>
              <a:rPr lang="en-US" sz="3599">
                <a:solidFill>
                  <a:srgbClr val="5B635E"/>
                </a:solidFill>
                <a:latin typeface="Roboto Condensed"/>
                <a:ea typeface="Roboto Condensed"/>
                <a:cs typeface="Roboto Condensed"/>
                <a:sym typeface="Roboto Condensed"/>
              </a:rPr>
              <a:t>5) Improving critical thinking skills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grpSp>
        <p:nvGrpSpPr>
          <p:cNvPr id="2" name="Group 2"/>
          <p:cNvGrpSpPr/>
          <p:nvPr/>
        </p:nvGrpSpPr>
        <p:grpSpPr>
          <a:xfrm>
            <a:off x="4027268" y="718560"/>
            <a:ext cx="10233465" cy="2116101"/>
            <a:chOff x="0" y="0"/>
            <a:chExt cx="2695233" cy="557327"/>
          </a:xfrm>
        </p:grpSpPr>
        <p:sp>
          <p:nvSpPr>
            <p:cNvPr id="3" name="Freeform 3"/>
            <p:cNvSpPr/>
            <p:nvPr/>
          </p:nvSpPr>
          <p:spPr>
            <a:xfrm>
              <a:off x="0" y="0"/>
              <a:ext cx="2695234" cy="557327"/>
            </a:xfrm>
            <a:custGeom>
              <a:avLst/>
              <a:gdLst/>
              <a:ahLst/>
              <a:cxnLst/>
              <a:rect l="l" t="t" r="r" b="b"/>
              <a:pathLst>
                <a:path w="2695234" h="557327">
                  <a:moveTo>
                    <a:pt x="21939" y="0"/>
                  </a:moveTo>
                  <a:lnTo>
                    <a:pt x="2673294" y="0"/>
                  </a:lnTo>
                  <a:cubicBezTo>
                    <a:pt x="2685411" y="0"/>
                    <a:pt x="2695234" y="9823"/>
                    <a:pt x="2695234" y="21939"/>
                  </a:cubicBezTo>
                  <a:lnTo>
                    <a:pt x="2695234" y="535388"/>
                  </a:lnTo>
                  <a:cubicBezTo>
                    <a:pt x="2695234" y="541206"/>
                    <a:pt x="2692922" y="546787"/>
                    <a:pt x="2688808" y="550901"/>
                  </a:cubicBezTo>
                  <a:cubicBezTo>
                    <a:pt x="2684693" y="555015"/>
                    <a:pt x="2679113" y="557327"/>
                    <a:pt x="2673294" y="557327"/>
                  </a:cubicBezTo>
                  <a:lnTo>
                    <a:pt x="21939" y="557327"/>
                  </a:lnTo>
                  <a:cubicBezTo>
                    <a:pt x="16121" y="557327"/>
                    <a:pt x="10540" y="555015"/>
                    <a:pt x="6426" y="550901"/>
                  </a:cubicBezTo>
                  <a:cubicBezTo>
                    <a:pt x="2311" y="546787"/>
                    <a:pt x="0" y="541206"/>
                    <a:pt x="0" y="535388"/>
                  </a:cubicBezTo>
                  <a:lnTo>
                    <a:pt x="0" y="21939"/>
                  </a:lnTo>
                  <a:cubicBezTo>
                    <a:pt x="0" y="16121"/>
                    <a:pt x="2311" y="10540"/>
                    <a:pt x="6426" y="6426"/>
                  </a:cubicBezTo>
                  <a:cubicBezTo>
                    <a:pt x="10540" y="2311"/>
                    <a:pt x="16121" y="0"/>
                    <a:pt x="21939" y="0"/>
                  </a:cubicBezTo>
                  <a:close/>
                </a:path>
              </a:pathLst>
            </a:custGeom>
            <a:solidFill>
              <a:srgbClr val="CEAF90"/>
            </a:solidFill>
          </p:spPr>
          <p:txBody>
            <a:bodyPr/>
            <a:lstStyle/>
            <a:p>
              <a:endParaRPr lang="en-CA"/>
            </a:p>
          </p:txBody>
        </p:sp>
        <p:sp>
          <p:nvSpPr>
            <p:cNvPr id="4" name="TextBox 4"/>
            <p:cNvSpPr txBox="1"/>
            <p:nvPr/>
          </p:nvSpPr>
          <p:spPr>
            <a:xfrm>
              <a:off x="0" y="-38100"/>
              <a:ext cx="2695233" cy="59542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3">
              <a:extLst>
                <a:ext uri="{96DAC541-7B7A-43D3-8B79-37D633B846F1}">
                  <asvg:svgBlip xmlns:asvg="http://schemas.microsoft.com/office/drawing/2016/SVG/main" r:embed="rId4"/>
                </a:ext>
              </a:extLst>
            </a:blip>
            <a:stretch>
              <a:fillRect t="-29689" r="-148790"/>
            </a:stretch>
          </a:blipFill>
        </p:spPr>
        <p:txBody>
          <a:bodyPr/>
          <a:lstStyle/>
          <a:p>
            <a:endParaRPr lang="en-CA"/>
          </a:p>
        </p:txBody>
      </p:sp>
      <p:sp>
        <p:nvSpPr>
          <p:cNvPr id="6" name="TextBox 6"/>
          <p:cNvSpPr txBox="1"/>
          <p:nvPr/>
        </p:nvSpPr>
        <p:spPr>
          <a:xfrm>
            <a:off x="2192167" y="3323484"/>
            <a:ext cx="10711329" cy="6165215"/>
          </a:xfrm>
          <a:prstGeom prst="rect">
            <a:avLst/>
          </a:prstGeom>
        </p:spPr>
        <p:txBody>
          <a:bodyPr lIns="0" tIns="0" rIns="0" bIns="0" rtlCol="0" anchor="t">
            <a:spAutoFit/>
          </a:bodyPr>
          <a:lstStyle/>
          <a:p>
            <a:pPr marL="626114" lvl="1" indent="-313057" algn="l">
              <a:lnSpc>
                <a:spcPts val="4060"/>
              </a:lnSpc>
              <a:buFont typeface="Arial"/>
              <a:buChar char="•"/>
            </a:pPr>
            <a:r>
              <a:rPr lang="en-US" sz="2900">
                <a:solidFill>
                  <a:srgbClr val="5B635E"/>
                </a:solidFill>
                <a:latin typeface="Roboto Condensed"/>
                <a:ea typeface="Roboto Condensed"/>
                <a:cs typeface="Roboto Condensed"/>
                <a:sym typeface="Roboto Condensed"/>
              </a:rPr>
              <a:t>Emerging fields such as learning analytics (LA) and human-computer interaction (HCI) focus on the potential for data visualizations, dashboards, and new representations of learning data to drive the </a:t>
            </a:r>
            <a:r>
              <a:rPr lang="en-US" sz="2900" b="1">
                <a:solidFill>
                  <a:srgbClr val="5B635E"/>
                </a:solidFill>
                <a:latin typeface="Roboto Condensed Bold"/>
                <a:ea typeface="Roboto Condensed Bold"/>
                <a:cs typeface="Roboto Condensed Bold"/>
                <a:sym typeface="Roboto Condensed Bold"/>
              </a:rPr>
              <a:t>instructional improvement</a:t>
            </a:r>
            <a:r>
              <a:rPr lang="en-US" sz="2900">
                <a:solidFill>
                  <a:srgbClr val="5B635E"/>
                </a:solidFill>
                <a:latin typeface="Roboto Condensed"/>
                <a:ea typeface="Roboto Condensed"/>
                <a:cs typeface="Roboto Condensed"/>
                <a:sym typeface="Roboto Condensed"/>
              </a:rPr>
              <a:t> process (Alhadad, 2018; Datnow et al., 2012; Wardrip &amp; Herman, 2018)</a:t>
            </a:r>
          </a:p>
          <a:p>
            <a:pPr algn="l">
              <a:lnSpc>
                <a:spcPts val="4060"/>
              </a:lnSpc>
            </a:pPr>
            <a:endParaRPr lang="en-US" sz="2900">
              <a:solidFill>
                <a:srgbClr val="5B635E"/>
              </a:solidFill>
              <a:latin typeface="Roboto Condensed"/>
              <a:ea typeface="Roboto Condensed"/>
              <a:cs typeface="Roboto Condensed"/>
              <a:sym typeface="Roboto Condensed"/>
            </a:endParaRPr>
          </a:p>
          <a:p>
            <a:pPr marL="626114" lvl="1" indent="-313057" algn="l">
              <a:lnSpc>
                <a:spcPts val="4060"/>
              </a:lnSpc>
              <a:buFont typeface="Arial"/>
              <a:buChar char="•"/>
            </a:pPr>
            <a:r>
              <a:rPr lang="en-US" sz="2900">
                <a:solidFill>
                  <a:srgbClr val="5B635E"/>
                </a:solidFill>
                <a:latin typeface="Roboto Condensed"/>
                <a:ea typeface="Roboto Condensed"/>
                <a:cs typeface="Roboto Condensed"/>
                <a:sym typeface="Roboto Condensed"/>
              </a:rPr>
              <a:t>Bhavimane et al. (2024) ⟶ comprehensive reivew of the impact of data visualization in </a:t>
            </a:r>
            <a:r>
              <a:rPr lang="en-US" sz="2900" b="1">
                <a:solidFill>
                  <a:srgbClr val="5B635E"/>
                </a:solidFill>
                <a:latin typeface="Roboto Condensed Bold"/>
                <a:ea typeface="Roboto Condensed Bold"/>
                <a:cs typeface="Roboto Condensed Bold"/>
                <a:sym typeface="Roboto Condensed Bold"/>
              </a:rPr>
              <a:t>teaching</a:t>
            </a:r>
          </a:p>
          <a:p>
            <a:pPr marL="1252228" lvl="2" indent="-417409" algn="l">
              <a:lnSpc>
                <a:spcPts val="4060"/>
              </a:lnSpc>
              <a:buFont typeface="Arial"/>
              <a:buChar char="⚬"/>
            </a:pPr>
            <a:r>
              <a:rPr lang="en-US" sz="2900">
                <a:solidFill>
                  <a:srgbClr val="5B635E"/>
                </a:solidFill>
                <a:latin typeface="Roboto Condensed"/>
                <a:ea typeface="Roboto Condensed"/>
                <a:cs typeface="Roboto Condensed"/>
                <a:sym typeface="Roboto Condensed"/>
              </a:rPr>
              <a:t>a) Effectiveness of visual tools in engaging students</a:t>
            </a:r>
          </a:p>
          <a:p>
            <a:pPr marL="1252228" lvl="2" indent="-417409" algn="l">
              <a:lnSpc>
                <a:spcPts val="4060"/>
              </a:lnSpc>
              <a:buFont typeface="Arial"/>
              <a:buChar char="⚬"/>
            </a:pPr>
            <a:r>
              <a:rPr lang="en-US" sz="2900">
                <a:solidFill>
                  <a:srgbClr val="5B635E"/>
                </a:solidFill>
                <a:latin typeface="Roboto Condensed"/>
                <a:ea typeface="Roboto Condensed"/>
                <a:cs typeface="Roboto Condensed"/>
                <a:sym typeface="Roboto Condensed"/>
              </a:rPr>
              <a:t>b) Increased comprehension</a:t>
            </a:r>
          </a:p>
          <a:p>
            <a:pPr marL="1252228" lvl="2" indent="-417409" algn="l">
              <a:lnSpc>
                <a:spcPts val="4060"/>
              </a:lnSpc>
              <a:buFont typeface="Arial"/>
              <a:buChar char="⚬"/>
            </a:pPr>
            <a:r>
              <a:rPr lang="en-US" sz="2900">
                <a:solidFill>
                  <a:srgbClr val="5B635E"/>
                </a:solidFill>
                <a:latin typeface="Roboto Condensed"/>
                <a:ea typeface="Roboto Condensed"/>
                <a:cs typeface="Roboto Condensed"/>
                <a:sym typeface="Roboto Condensed"/>
              </a:rPr>
              <a:t>c) Skill development</a:t>
            </a:r>
          </a:p>
          <a:p>
            <a:pPr marL="1252228" lvl="2" indent="-417409" algn="l">
              <a:lnSpc>
                <a:spcPts val="4060"/>
              </a:lnSpc>
              <a:buFont typeface="Arial"/>
              <a:buChar char="⚬"/>
            </a:pPr>
            <a:r>
              <a:rPr lang="en-US" sz="2900">
                <a:solidFill>
                  <a:srgbClr val="5B635E"/>
                </a:solidFill>
                <a:latin typeface="Roboto Condensed"/>
                <a:ea typeface="Roboto Condensed"/>
                <a:cs typeface="Roboto Condensed"/>
                <a:sym typeface="Roboto Condensed"/>
              </a:rPr>
              <a:t>c) Interactive learning environment</a:t>
            </a:r>
          </a:p>
        </p:txBody>
      </p:sp>
      <p:sp>
        <p:nvSpPr>
          <p:cNvPr id="7" name="Freeform 7"/>
          <p:cNvSpPr/>
          <p:nvPr/>
        </p:nvSpPr>
        <p:spPr>
          <a:xfrm>
            <a:off x="13116593" y="4349636"/>
            <a:ext cx="4813870" cy="3500997"/>
          </a:xfrm>
          <a:custGeom>
            <a:avLst/>
            <a:gdLst/>
            <a:ahLst/>
            <a:cxnLst/>
            <a:rect l="l" t="t" r="r" b="b"/>
            <a:pathLst>
              <a:path w="4813870" h="3500997">
                <a:moveTo>
                  <a:pt x="0" y="0"/>
                </a:moveTo>
                <a:lnTo>
                  <a:pt x="4813870" y="0"/>
                </a:lnTo>
                <a:lnTo>
                  <a:pt x="4813870" y="3500996"/>
                </a:lnTo>
                <a:lnTo>
                  <a:pt x="0" y="3500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TextBox 8"/>
          <p:cNvSpPr txBox="1"/>
          <p:nvPr/>
        </p:nvSpPr>
        <p:spPr>
          <a:xfrm>
            <a:off x="4289322" y="838200"/>
            <a:ext cx="9801818" cy="1585594"/>
          </a:xfrm>
          <a:prstGeom prst="rect">
            <a:avLst/>
          </a:prstGeom>
        </p:spPr>
        <p:txBody>
          <a:bodyPr lIns="0" tIns="0" rIns="0" bIns="0" rtlCol="0" anchor="t">
            <a:spAutoFit/>
          </a:bodyPr>
          <a:lstStyle/>
          <a:p>
            <a:pPr algn="ctr">
              <a:lnSpc>
                <a:spcPts val="12880"/>
              </a:lnSpc>
            </a:pPr>
            <a:r>
              <a:rPr lang="en-US" sz="9200">
                <a:solidFill>
                  <a:srgbClr val="5B635E"/>
                </a:solidFill>
                <a:latin typeface="TC Milo"/>
                <a:ea typeface="TC Milo"/>
                <a:cs typeface="TC Milo"/>
                <a:sym typeface="TC Milo"/>
              </a:rPr>
              <a:t>data visualization</a:t>
            </a:r>
          </a:p>
        </p:txBody>
      </p:sp>
      <p:sp>
        <p:nvSpPr>
          <p:cNvPr id="9" name="Freeform 9"/>
          <p:cNvSpPr/>
          <p:nvPr/>
        </p:nvSpPr>
        <p:spPr>
          <a:xfrm rot="-570245">
            <a:off x="15560501" y="364588"/>
            <a:ext cx="3129035" cy="707944"/>
          </a:xfrm>
          <a:custGeom>
            <a:avLst/>
            <a:gdLst/>
            <a:ahLst/>
            <a:cxnLst/>
            <a:rect l="l" t="t" r="r" b="b"/>
            <a:pathLst>
              <a:path w="3129035" h="707944">
                <a:moveTo>
                  <a:pt x="0" y="0"/>
                </a:moveTo>
                <a:lnTo>
                  <a:pt x="3129035" y="0"/>
                </a:lnTo>
                <a:lnTo>
                  <a:pt x="3129035" y="707945"/>
                </a:lnTo>
                <a:lnTo>
                  <a:pt x="0" y="70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3">
              <a:extLst>
                <a:ext uri="{96DAC541-7B7A-43D3-8B79-37D633B846F1}">
                  <asvg:svgBlip xmlns:asvg="http://schemas.microsoft.com/office/drawing/2016/SVG/main" r:embed="rId4"/>
                </a:ext>
              </a:extLst>
            </a:blip>
            <a:stretch>
              <a:fillRect t="-29689" r="-148790"/>
            </a:stretch>
          </a:blipFill>
        </p:spPr>
        <p:txBody>
          <a:bodyPr/>
          <a:lstStyle/>
          <a:p>
            <a:endParaRPr lang="en-CA"/>
          </a:p>
        </p:txBody>
      </p:sp>
      <p:sp>
        <p:nvSpPr>
          <p:cNvPr id="3" name="Freeform 3"/>
          <p:cNvSpPr/>
          <p:nvPr/>
        </p:nvSpPr>
        <p:spPr>
          <a:xfrm>
            <a:off x="2796174" y="1136215"/>
            <a:ext cx="14248125" cy="8014570"/>
          </a:xfrm>
          <a:custGeom>
            <a:avLst/>
            <a:gdLst/>
            <a:ahLst/>
            <a:cxnLst/>
            <a:rect l="l" t="t" r="r" b="b"/>
            <a:pathLst>
              <a:path w="14248125" h="8014570">
                <a:moveTo>
                  <a:pt x="0" y="0"/>
                </a:moveTo>
                <a:lnTo>
                  <a:pt x="14248125" y="0"/>
                </a:lnTo>
                <a:lnTo>
                  <a:pt x="14248125" y="8014570"/>
                </a:lnTo>
                <a:lnTo>
                  <a:pt x="0" y="8014570"/>
                </a:lnTo>
                <a:lnTo>
                  <a:pt x="0" y="0"/>
                </a:lnTo>
                <a:close/>
              </a:path>
            </a:pathLst>
          </a:custGeom>
          <a:blipFill>
            <a:blip r:embed="rId5"/>
            <a:stretch>
              <a:fillRect/>
            </a:stretch>
          </a:blipFill>
        </p:spPr>
        <p:txBody>
          <a:bodyPr/>
          <a:lstStyle/>
          <a:p>
            <a:endParaRPr lang="en-CA"/>
          </a:p>
        </p:txBody>
      </p:sp>
      <p:sp>
        <p:nvSpPr>
          <p:cNvPr id="4" name="AutoShape 4"/>
          <p:cNvSpPr/>
          <p:nvPr/>
        </p:nvSpPr>
        <p:spPr>
          <a:xfrm flipH="1">
            <a:off x="15161029" y="3069787"/>
            <a:ext cx="1462951" cy="0"/>
          </a:xfrm>
          <a:prstGeom prst="line">
            <a:avLst/>
          </a:prstGeom>
          <a:ln w="38100" cap="flat">
            <a:solidFill>
              <a:srgbClr val="E14823"/>
            </a:solidFill>
            <a:prstDash val="solid"/>
            <a:headEnd type="none" w="sm" len="sm"/>
            <a:tailEnd type="arrow" w="med" len="sm"/>
          </a:ln>
        </p:spPr>
        <p:txBody>
          <a:bodyPr/>
          <a:lstStyle/>
          <a:p>
            <a:endParaRPr lang="en-CA"/>
          </a:p>
        </p:txBody>
      </p:sp>
      <p:sp>
        <p:nvSpPr>
          <p:cNvPr id="5" name="AutoShape 5"/>
          <p:cNvSpPr/>
          <p:nvPr/>
        </p:nvSpPr>
        <p:spPr>
          <a:xfrm flipV="1">
            <a:off x="14393800" y="8676990"/>
            <a:ext cx="0" cy="947590"/>
          </a:xfrm>
          <a:prstGeom prst="line">
            <a:avLst/>
          </a:prstGeom>
          <a:ln w="38100" cap="flat">
            <a:solidFill>
              <a:srgbClr val="E14823"/>
            </a:solidFill>
            <a:prstDash val="solid"/>
            <a:headEnd type="none" w="sm" len="sm"/>
            <a:tailEnd type="arrow" w="med" len="sm"/>
          </a:ln>
        </p:spPr>
        <p:txBody>
          <a:bodyPr/>
          <a:lstStyle/>
          <a:p>
            <a:endParaRPr lang="en-CA"/>
          </a:p>
        </p:txBody>
      </p:sp>
      <p:sp>
        <p:nvSpPr>
          <p:cNvPr id="6" name="TextBox 6"/>
          <p:cNvSpPr txBox="1"/>
          <p:nvPr/>
        </p:nvSpPr>
        <p:spPr>
          <a:xfrm>
            <a:off x="1991855" y="9576955"/>
            <a:ext cx="4623186" cy="422275"/>
          </a:xfrm>
          <a:prstGeom prst="rect">
            <a:avLst/>
          </a:prstGeom>
        </p:spPr>
        <p:txBody>
          <a:bodyPr lIns="0" tIns="0" rIns="0" bIns="0" rtlCol="0" anchor="t">
            <a:spAutoFit/>
          </a:bodyPr>
          <a:lstStyle/>
          <a:p>
            <a:pPr algn="l">
              <a:lnSpc>
                <a:spcPts val="3499"/>
              </a:lnSpc>
              <a:spcBef>
                <a:spcPct val="0"/>
              </a:spcBef>
            </a:pPr>
            <a:r>
              <a:rPr lang="en-US" sz="2499">
                <a:solidFill>
                  <a:srgbClr val="5B635E"/>
                </a:solidFill>
                <a:latin typeface="Roboto Condensed"/>
                <a:ea typeface="Roboto Condensed"/>
                <a:cs typeface="Roboto Condensed"/>
                <a:sym typeface="Roboto Condensed"/>
              </a:rPr>
              <a:t>BioStatSQUID, 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3988487" y="981440"/>
            <a:ext cx="11621807" cy="8324119"/>
          </a:xfrm>
          <a:custGeom>
            <a:avLst/>
            <a:gdLst/>
            <a:ahLst/>
            <a:cxnLst/>
            <a:rect l="l" t="t" r="r" b="b"/>
            <a:pathLst>
              <a:path w="11621807" h="8324119">
                <a:moveTo>
                  <a:pt x="0" y="0"/>
                </a:moveTo>
                <a:lnTo>
                  <a:pt x="11621807" y="0"/>
                </a:lnTo>
                <a:lnTo>
                  <a:pt x="11621807" y="8324120"/>
                </a:lnTo>
                <a:lnTo>
                  <a:pt x="0" y="8324120"/>
                </a:lnTo>
                <a:lnTo>
                  <a:pt x="0" y="0"/>
                </a:lnTo>
                <a:close/>
              </a:path>
            </a:pathLst>
          </a:custGeom>
          <a:blipFill>
            <a:blip r:embed="rId3"/>
            <a:stretch>
              <a:fillRect/>
            </a:stretch>
          </a:blipFill>
        </p:spPr>
        <p:txBody>
          <a:bodyPr/>
          <a:lstStyle/>
          <a:p>
            <a:endParaRPr lang="en-CA"/>
          </a:p>
        </p:txBody>
      </p:sp>
      <p:sp>
        <p:nvSpPr>
          <p:cNvPr id="3" name="AutoShape 3"/>
          <p:cNvSpPr/>
          <p:nvPr/>
        </p:nvSpPr>
        <p:spPr>
          <a:xfrm flipH="1">
            <a:off x="8843155" y="2314986"/>
            <a:ext cx="1462951" cy="0"/>
          </a:xfrm>
          <a:prstGeom prst="line">
            <a:avLst/>
          </a:prstGeom>
          <a:ln w="38100" cap="flat">
            <a:solidFill>
              <a:srgbClr val="E14823"/>
            </a:solidFill>
            <a:prstDash val="solid"/>
            <a:headEnd type="none" w="sm" len="sm"/>
            <a:tailEnd type="arrow" w="med" len="sm"/>
          </a:ln>
        </p:spPr>
        <p:txBody>
          <a:bodyPr/>
          <a:lstStyle/>
          <a:p>
            <a:endParaRPr lang="en-CA"/>
          </a:p>
        </p:txBody>
      </p:sp>
      <p:sp>
        <p:nvSpPr>
          <p:cNvPr id="4" name="AutoShape 4"/>
          <p:cNvSpPr/>
          <p:nvPr/>
        </p:nvSpPr>
        <p:spPr>
          <a:xfrm>
            <a:off x="3763727" y="4664257"/>
            <a:ext cx="1778390" cy="0"/>
          </a:xfrm>
          <a:prstGeom prst="line">
            <a:avLst/>
          </a:prstGeom>
          <a:ln w="38100" cap="flat">
            <a:solidFill>
              <a:srgbClr val="E14823"/>
            </a:solidFill>
            <a:prstDash val="solid"/>
            <a:headEnd type="none" w="sm" len="sm"/>
            <a:tailEnd type="arrow" w="med" len="sm"/>
          </a:ln>
        </p:spPr>
        <p:txBody>
          <a:bodyPr/>
          <a:lstStyle/>
          <a:p>
            <a:endParaRPr lang="en-CA"/>
          </a:p>
        </p:txBody>
      </p:sp>
      <p:sp>
        <p:nvSpPr>
          <p:cNvPr id="5" name="AutoShape 5"/>
          <p:cNvSpPr/>
          <p:nvPr/>
        </p:nvSpPr>
        <p:spPr>
          <a:xfrm>
            <a:off x="6602508" y="4024301"/>
            <a:ext cx="1146237" cy="0"/>
          </a:xfrm>
          <a:prstGeom prst="line">
            <a:avLst/>
          </a:prstGeom>
          <a:ln w="38100" cap="flat">
            <a:solidFill>
              <a:srgbClr val="E14823"/>
            </a:solidFill>
            <a:prstDash val="solid"/>
            <a:headEnd type="none" w="sm" len="sm"/>
            <a:tailEnd type="arrow" w="med" len="sm"/>
          </a:ln>
        </p:spPr>
        <p:txBody>
          <a:bodyPr/>
          <a:lstStyle/>
          <a:p>
            <a:endParaRPr lang="en-CA"/>
          </a:p>
        </p:txBody>
      </p:sp>
      <p:sp>
        <p:nvSpPr>
          <p:cNvPr id="6" name="Freeform 6"/>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4">
              <a:extLst>
                <a:ext uri="{96DAC541-7B7A-43D3-8B79-37D633B846F1}">
                  <asvg:svgBlip xmlns:asvg="http://schemas.microsoft.com/office/drawing/2016/SVG/main" r:embed="rId5"/>
                </a:ext>
              </a:extLst>
            </a:blip>
            <a:stretch>
              <a:fillRect t="-29689" r="-148790"/>
            </a:stretch>
          </a:blipFill>
        </p:spPr>
        <p:txBody>
          <a:bodyPr/>
          <a:lstStyle/>
          <a:p>
            <a:endParaRPr lang="en-CA"/>
          </a:p>
        </p:txBody>
      </p:sp>
      <p:sp>
        <p:nvSpPr>
          <p:cNvPr id="7" name="TextBox 7"/>
          <p:cNvSpPr txBox="1"/>
          <p:nvPr/>
        </p:nvSpPr>
        <p:spPr>
          <a:xfrm>
            <a:off x="2186793" y="9537075"/>
            <a:ext cx="4623186" cy="422275"/>
          </a:xfrm>
          <a:prstGeom prst="rect">
            <a:avLst/>
          </a:prstGeom>
        </p:spPr>
        <p:txBody>
          <a:bodyPr lIns="0" tIns="0" rIns="0" bIns="0" rtlCol="0" anchor="t">
            <a:spAutoFit/>
          </a:bodyPr>
          <a:lstStyle/>
          <a:p>
            <a:pPr algn="l">
              <a:lnSpc>
                <a:spcPts val="3499"/>
              </a:lnSpc>
              <a:spcBef>
                <a:spcPct val="0"/>
              </a:spcBef>
            </a:pPr>
            <a:r>
              <a:rPr lang="en-US" sz="2499">
                <a:solidFill>
                  <a:srgbClr val="5B635E"/>
                </a:solidFill>
                <a:latin typeface="Roboto Condensed"/>
                <a:ea typeface="Roboto Condensed"/>
                <a:cs typeface="Roboto Condensed"/>
                <a:sym typeface="Roboto Condensed"/>
              </a:rPr>
              <a:t>Wong, 2012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3">
              <a:extLst>
                <a:ext uri="{96DAC541-7B7A-43D3-8B79-37D633B846F1}">
                  <asvg:svgBlip xmlns:asvg="http://schemas.microsoft.com/office/drawing/2016/SVG/main" r:embed="rId4"/>
                </a:ext>
              </a:extLst>
            </a:blip>
            <a:stretch>
              <a:fillRect t="-29689" r="-148790"/>
            </a:stretch>
          </a:blipFill>
        </p:spPr>
        <p:txBody>
          <a:bodyPr/>
          <a:lstStyle/>
          <a:p>
            <a:endParaRPr lang="en-CA"/>
          </a:p>
        </p:txBody>
      </p:sp>
      <p:sp>
        <p:nvSpPr>
          <p:cNvPr id="3" name="Freeform 3"/>
          <p:cNvSpPr/>
          <p:nvPr/>
        </p:nvSpPr>
        <p:spPr>
          <a:xfrm>
            <a:off x="3345787" y="2320636"/>
            <a:ext cx="13487017" cy="5645728"/>
          </a:xfrm>
          <a:custGeom>
            <a:avLst/>
            <a:gdLst/>
            <a:ahLst/>
            <a:cxnLst/>
            <a:rect l="l" t="t" r="r" b="b"/>
            <a:pathLst>
              <a:path w="13487017" h="5645728">
                <a:moveTo>
                  <a:pt x="0" y="0"/>
                </a:moveTo>
                <a:lnTo>
                  <a:pt x="13487016" y="0"/>
                </a:lnTo>
                <a:lnTo>
                  <a:pt x="13487016" y="5645728"/>
                </a:lnTo>
                <a:lnTo>
                  <a:pt x="0" y="5645728"/>
                </a:lnTo>
                <a:lnTo>
                  <a:pt x="0" y="0"/>
                </a:lnTo>
                <a:close/>
              </a:path>
            </a:pathLst>
          </a:custGeom>
          <a:blipFill>
            <a:blip r:embed="rId5"/>
            <a:stretch>
              <a:fillRect/>
            </a:stretch>
          </a:blipFill>
        </p:spPr>
        <p:txBody>
          <a:bodyPr/>
          <a:lstStyle/>
          <a:p>
            <a:endParaRPr lang="en-CA"/>
          </a:p>
        </p:txBody>
      </p:sp>
      <p:sp>
        <p:nvSpPr>
          <p:cNvPr id="4" name="TextBox 4"/>
          <p:cNvSpPr txBox="1"/>
          <p:nvPr/>
        </p:nvSpPr>
        <p:spPr>
          <a:xfrm>
            <a:off x="1973256" y="9485208"/>
            <a:ext cx="4623186" cy="422275"/>
          </a:xfrm>
          <a:prstGeom prst="rect">
            <a:avLst/>
          </a:prstGeom>
        </p:spPr>
        <p:txBody>
          <a:bodyPr lIns="0" tIns="0" rIns="0" bIns="0" rtlCol="0" anchor="t">
            <a:spAutoFit/>
          </a:bodyPr>
          <a:lstStyle/>
          <a:p>
            <a:pPr algn="just">
              <a:lnSpc>
                <a:spcPts val="3499"/>
              </a:lnSpc>
              <a:spcBef>
                <a:spcPct val="0"/>
              </a:spcBef>
            </a:pPr>
            <a:r>
              <a:rPr lang="en-US" sz="2499">
                <a:solidFill>
                  <a:srgbClr val="5B635E"/>
                </a:solidFill>
                <a:latin typeface="Roboto Condensed"/>
                <a:ea typeface="Roboto Condensed"/>
                <a:cs typeface="Roboto Condensed"/>
                <a:sym typeface="Roboto Condensed"/>
              </a:rPr>
              <a:t>Organismal Biology,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C"/>
        </a:solidFill>
        <a:effectLst/>
      </p:bgPr>
    </p:bg>
    <p:spTree>
      <p:nvGrpSpPr>
        <p:cNvPr id="1" name=""/>
        <p:cNvGrpSpPr/>
        <p:nvPr/>
      </p:nvGrpSpPr>
      <p:grpSpPr>
        <a:xfrm>
          <a:off x="0" y="0"/>
          <a:ext cx="0" cy="0"/>
          <a:chOff x="0" y="0"/>
          <a:chExt cx="0" cy="0"/>
        </a:xfrm>
      </p:grpSpPr>
      <p:sp>
        <p:nvSpPr>
          <p:cNvPr id="2" name="Freeform 2"/>
          <p:cNvSpPr/>
          <p:nvPr/>
        </p:nvSpPr>
        <p:spPr>
          <a:xfrm>
            <a:off x="4024821" y="292102"/>
            <a:ext cx="11442335" cy="9082354"/>
          </a:xfrm>
          <a:custGeom>
            <a:avLst/>
            <a:gdLst/>
            <a:ahLst/>
            <a:cxnLst/>
            <a:rect l="l" t="t" r="r" b="b"/>
            <a:pathLst>
              <a:path w="11442335" h="9082354">
                <a:moveTo>
                  <a:pt x="0" y="0"/>
                </a:moveTo>
                <a:lnTo>
                  <a:pt x="11442336" y="0"/>
                </a:lnTo>
                <a:lnTo>
                  <a:pt x="11442336" y="9082353"/>
                </a:lnTo>
                <a:lnTo>
                  <a:pt x="0" y="9082353"/>
                </a:lnTo>
                <a:lnTo>
                  <a:pt x="0" y="0"/>
                </a:lnTo>
                <a:close/>
              </a:path>
            </a:pathLst>
          </a:custGeom>
          <a:blipFill>
            <a:blip r:embed="rId3"/>
            <a:stretch>
              <a:fillRect/>
            </a:stretch>
          </a:blipFill>
        </p:spPr>
        <p:txBody>
          <a:bodyPr/>
          <a:lstStyle/>
          <a:p>
            <a:endParaRPr lang="en-CA"/>
          </a:p>
        </p:txBody>
      </p:sp>
      <p:sp>
        <p:nvSpPr>
          <p:cNvPr id="3" name="Freeform 3"/>
          <p:cNvSpPr/>
          <p:nvPr/>
        </p:nvSpPr>
        <p:spPr>
          <a:xfrm rot="-10800000">
            <a:off x="-3289846" y="-854968"/>
            <a:ext cx="4970691" cy="11376493"/>
          </a:xfrm>
          <a:custGeom>
            <a:avLst/>
            <a:gdLst/>
            <a:ahLst/>
            <a:cxnLst/>
            <a:rect l="l" t="t" r="r" b="b"/>
            <a:pathLst>
              <a:path w="4970691" h="11376493">
                <a:moveTo>
                  <a:pt x="0" y="0"/>
                </a:moveTo>
                <a:lnTo>
                  <a:pt x="4970691" y="0"/>
                </a:lnTo>
                <a:lnTo>
                  <a:pt x="4970691" y="11376493"/>
                </a:lnTo>
                <a:lnTo>
                  <a:pt x="0" y="11376493"/>
                </a:lnTo>
                <a:lnTo>
                  <a:pt x="0" y="0"/>
                </a:lnTo>
                <a:close/>
              </a:path>
            </a:pathLst>
          </a:custGeom>
          <a:blipFill>
            <a:blip r:embed="rId4">
              <a:extLst>
                <a:ext uri="{96DAC541-7B7A-43D3-8B79-37D633B846F1}">
                  <asvg:svgBlip xmlns:asvg="http://schemas.microsoft.com/office/drawing/2016/SVG/main" r:embed="rId5"/>
                </a:ext>
              </a:extLst>
            </a:blip>
            <a:stretch>
              <a:fillRect t="-29689" r="-148790"/>
            </a:stretch>
          </a:blipFill>
        </p:spPr>
        <p:txBody>
          <a:bodyPr/>
          <a:lstStyle/>
          <a:p>
            <a:endParaRPr lang="en-CA"/>
          </a:p>
        </p:txBody>
      </p:sp>
      <p:sp>
        <p:nvSpPr>
          <p:cNvPr id="4" name="TextBox 4"/>
          <p:cNvSpPr txBox="1"/>
          <p:nvPr/>
        </p:nvSpPr>
        <p:spPr>
          <a:xfrm>
            <a:off x="1974813" y="9577676"/>
            <a:ext cx="4623186" cy="422275"/>
          </a:xfrm>
          <a:prstGeom prst="rect">
            <a:avLst/>
          </a:prstGeom>
        </p:spPr>
        <p:txBody>
          <a:bodyPr lIns="0" tIns="0" rIns="0" bIns="0" rtlCol="0" anchor="t">
            <a:spAutoFit/>
          </a:bodyPr>
          <a:lstStyle/>
          <a:p>
            <a:pPr algn="just">
              <a:lnSpc>
                <a:spcPts val="3499"/>
              </a:lnSpc>
              <a:spcBef>
                <a:spcPct val="0"/>
              </a:spcBef>
            </a:pPr>
            <a:r>
              <a:rPr lang="en-US" sz="2499">
                <a:solidFill>
                  <a:srgbClr val="5B635E"/>
                </a:solidFill>
                <a:latin typeface="Roboto Condensed"/>
                <a:ea typeface="Roboto Condensed"/>
                <a:cs typeface="Roboto Condensed"/>
                <a:sym typeface="Roboto Condensed"/>
              </a:rPr>
              <a:t>Martin Grandjean, 2015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3302</Words>
  <Application>Microsoft Office PowerPoint</Application>
  <PresentationFormat>Custom</PresentationFormat>
  <Paragraphs>240</Paragraphs>
  <Slides>21</Slides>
  <Notes>16</Notes>
  <HiddenSlides>1</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TC Milo</vt:lpstr>
      <vt:lpstr>Roboto Condensed Italics</vt:lpstr>
      <vt:lpstr>Roboto Condensed</vt:lpstr>
      <vt:lpstr>Roboto Condensed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 in Teaching and Education</dc:title>
  <cp:lastModifiedBy>Nisha Vashi</cp:lastModifiedBy>
  <cp:revision>3</cp:revision>
  <dcterms:created xsi:type="dcterms:W3CDTF">2006-08-16T00:00:00Z</dcterms:created>
  <dcterms:modified xsi:type="dcterms:W3CDTF">2025-04-03T18:05:24Z</dcterms:modified>
  <dc:identifier>DAGjIry2E_Y</dc:identifier>
</cp:coreProperties>
</file>