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3"/>
  </p:notesMasterIdLst>
  <p:sldIdLst>
    <p:sldId id="256" r:id="rId2"/>
    <p:sldId id="257" r:id="rId3"/>
    <p:sldId id="267" r:id="rId4"/>
    <p:sldId id="261" r:id="rId5"/>
    <p:sldId id="262" r:id="rId6"/>
    <p:sldId id="270" r:id="rId7"/>
    <p:sldId id="276" r:id="rId8"/>
    <p:sldId id="274" r:id="rId9"/>
    <p:sldId id="307" r:id="rId10"/>
    <p:sldId id="312" r:id="rId11"/>
    <p:sldId id="275" r:id="rId12"/>
    <p:sldId id="279" r:id="rId13"/>
    <p:sldId id="283" r:id="rId14"/>
    <p:sldId id="287" r:id="rId15"/>
    <p:sldId id="278" r:id="rId16"/>
    <p:sldId id="277" r:id="rId17"/>
    <p:sldId id="282" r:id="rId18"/>
    <p:sldId id="306" r:id="rId19"/>
    <p:sldId id="281" r:id="rId20"/>
    <p:sldId id="280" r:id="rId21"/>
    <p:sldId id="285" r:id="rId22"/>
    <p:sldId id="286" r:id="rId23"/>
    <p:sldId id="304" r:id="rId24"/>
    <p:sldId id="315" r:id="rId25"/>
    <p:sldId id="308" r:id="rId26"/>
    <p:sldId id="309" r:id="rId27"/>
    <p:sldId id="310" r:id="rId28"/>
    <p:sldId id="316" r:id="rId29"/>
    <p:sldId id="317" r:id="rId30"/>
    <p:sldId id="313" r:id="rId31"/>
    <p:sldId id="295" r:id="rId32"/>
    <p:sldId id="273" r:id="rId33"/>
    <p:sldId id="319" r:id="rId34"/>
    <p:sldId id="318" r:id="rId35"/>
    <p:sldId id="321" r:id="rId36"/>
    <p:sldId id="264" r:id="rId37"/>
    <p:sldId id="290" r:id="rId38"/>
    <p:sldId id="288" r:id="rId39"/>
    <p:sldId id="289" r:id="rId40"/>
    <p:sldId id="291" r:id="rId41"/>
    <p:sldId id="297" r:id="rId42"/>
    <p:sldId id="293" r:id="rId43"/>
    <p:sldId id="300" r:id="rId44"/>
    <p:sldId id="301" r:id="rId45"/>
    <p:sldId id="294" r:id="rId46"/>
    <p:sldId id="322" r:id="rId47"/>
    <p:sldId id="324" r:id="rId48"/>
    <p:sldId id="320" r:id="rId49"/>
    <p:sldId id="266" r:id="rId50"/>
    <p:sldId id="259" r:id="rId51"/>
    <p:sldId id="326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1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/>
    <p:restoredTop sz="89491"/>
  </p:normalViewPr>
  <p:slideViewPr>
    <p:cSldViewPr snapToGrid="0">
      <p:cViewPr>
        <p:scale>
          <a:sx n="90" d="100"/>
          <a:sy n="90" d="100"/>
        </p:scale>
        <p:origin x="3328" y="1216"/>
      </p:cViewPr>
      <p:guideLst/>
    </p:cSldViewPr>
  </p:slideViewPr>
  <p:notesTextViewPr>
    <p:cViewPr>
      <p:scale>
        <a:sx n="145" d="100"/>
        <a:sy n="14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9E635-2BAF-E04C-A8A0-D113DFDEDAAF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3B91D-769D-3E46-8204-2B0E54921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3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52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BAB4C-D985-6EAE-9183-CC62F895D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B395A3-BE4D-4F36-BDD2-E89224378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8D5FF1-B31E-AF77-1C7E-F617ECBA9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CAFA7-A838-FB46-37BE-1FC0D40CE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34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BB9A3-5E9B-D757-1486-15F3E7D5D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83184F-FB85-F73C-9FC1-0D33BC8EE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62FA8A-95AC-E7D3-7B7D-798AFD6E5B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E3837-E75F-3D3F-4397-E313156CD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62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CC20C-D3B2-EBDA-0102-861201C35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948CDD-C870-07A2-EF73-7A619C057A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C86DF2-F76F-B21B-97CE-DF48CFF2F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27CE7-7ED7-F784-579C-38A94988D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99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C68E4-5570-C0BB-A69F-EDBF9AE4F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C5895C-224B-7714-621E-BD6792E30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F4995A-980B-0490-348E-0E2F75EE0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ACFBF-2418-982C-2ECA-71AA226408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98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29870-3A7D-9520-7FF1-22CE7BEEF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FA37C7-CDF0-A428-E38D-795B2591E1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11E12-14D3-CE8A-8716-E601D3DEC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749E1-7B34-A45F-A118-293335FDF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81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9F2AF-C126-452D-6103-0DB8C44C3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C37809-36F9-6088-7868-BE1B3B9295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BA84CA-77EE-A211-927D-B09C53698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BE44B-4E35-0EAB-F245-EB7691123D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9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DBF22-0AAF-9080-1F12-93C7F6CDF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5C03BC-82E9-3A16-1B0E-DD0B3A448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1A8F5E-E18A-9870-6760-A87C72F68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CB9B0-4CE8-9407-0699-4A1AA701B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20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27120-4C97-8944-B722-7E33264CE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FA6A7C-BF52-A483-38DD-9387F57DB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746614-61C0-B990-402B-B0D00277F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2277F-5192-35BB-D3A5-D70FFB6CF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38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430DA-6B07-84E1-1834-1D2D448E7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85912D-02E0-1114-CA80-2F0F0C422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85C54B-9CB3-9A22-6ABD-C08C29B83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CEC5E-2867-51A8-9B80-96CF0A467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25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B913A-6DE0-C959-6E51-B328A1890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AFF44-13B3-C920-3FD5-C5E58B95D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0C275A-6F58-782C-4EF7-4D974C5D6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807F7-A658-1366-BA0E-18AC806CD4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0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26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09F0F-29C2-FDC1-2640-4CB725090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5940BA-BE08-D590-7D70-F665C5360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351DA9-A12F-EACE-CF2B-ADB23FCA0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AEF9E-1C55-3D3B-2E08-3883BFB674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96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40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5879B-9EBF-9A2F-E692-050453FEC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7F678-8EE4-0524-5521-A7106EF03D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C799EE-42A8-F467-A152-FB3FE73D0C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9DBDC-D6C1-D2E9-FF61-4639CAC6B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27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EFF91-3EAB-8E31-2776-37B575482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3FC372-8843-FC1A-FA3A-A3742CC61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9BE05A-A832-A68F-8DB4-B9F5779AB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2943F-4AFC-8278-B2CC-1DEB06CFE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18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9B9DE-EA1D-3EAE-071F-DC171683D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2EE22-C560-9B3A-F5DA-5B58C7AB5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87307D-5FE3-9CC7-FD4D-91593B7B7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D3036-9993-54F6-45D1-7195AEC79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718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FAE99-F155-F302-60F7-814DB3B2E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49CFA0-A967-9F72-2C72-6D23A6D17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FBFCA3-185E-2AE2-1911-97BA41DCB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8A231-92DE-27F2-9C61-D6D50F1184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509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07C7B-BCC6-F445-6CFE-AF84EC881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17A106-603A-0C2C-8FA9-47ED924A0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C769A2-4F91-B68D-28C8-8907E8088D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9B0E6-CF50-D723-5170-C5A057AD2F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774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0DF8D-A6BD-1E94-3595-E52902F99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32C920-ADC1-EE96-0A23-21D61F172F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EC6B42-12BA-D46D-49F0-15BC91417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25122-F3BA-AF6C-44B2-A7E3AF0EA9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40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52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65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163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73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12B19-EBC7-E6B7-73CF-14C51C48B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FC7FB7-BB87-407F-39FC-252CE63F1D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97E84F-DCD8-2F04-E515-2566A98D6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7AFA6-1994-6839-E5D9-0DC215A958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676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37F2C-D5C0-7871-AF09-029DF87C1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CD5BD3-0478-E8A0-A426-EECEF921D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0170F2-40A2-4B80-8E0B-BD8E75EB2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endParaRPr lang="en-CA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27F5A-E7AE-9B2F-E941-EF161F12BF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888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8262F-82F9-AFA6-4C5E-D5504C961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93E411-DDAA-DB42-F2B5-E4E15C7A91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EB2F0A-9F1F-CFD0-2F47-F05488A3D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08C1B-9C64-7622-AA83-EB33A3F28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027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701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810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691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50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E45C2-06F6-711D-F272-861BB617F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B1305-90F9-303A-90E8-266252C7DC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DE177F-DC8B-BE06-02CE-6A7A3555B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1E6C7-9A5E-1290-6866-81D790C4E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872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3AD39-9721-3621-A22E-8EA62ED8A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61FD24-F5DF-3915-4EC0-34C02B4D8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6F1F09-7E9F-E1F1-E33B-3D723758A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954A7-A79A-5780-363D-35BE71627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5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139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BB49C-447B-12B2-FAC7-788072E12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D5124C-139A-E2B8-F096-8AA8ADF23D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A9695E-3C9E-EF78-EA74-4653121BD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CD571-19D2-8F90-6D45-440157B6B0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01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613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209FA-E231-7E8C-08BA-F5D22E50D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A3B847-DE82-0B20-23FF-F33DC9AFC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655787-9ECE-1A77-A455-206908265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B9587-9532-EC59-2F36-91ECB7B3B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589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t">
              <a:buNone/>
            </a:pPr>
            <a:endParaRPr lang="en-CA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187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5047-2404-090B-7042-4455D4800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A58229-38A3-4094-ACA1-3EB87C5A9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95C446-3C4A-2A97-9FED-8E48BD3D8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EE0D0-8DA3-9F9A-E4CB-B58353C301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24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0CCCB-A60F-25BD-2756-94185EBD5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09E6FE-6491-D79C-7C42-87FF7A529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7E4953-164D-0120-DF62-4564055F6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9A9B2-08A1-4721-FE28-6A874C489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68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5BE80-0C93-B696-D141-13153A233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2B0F9B-2285-AC01-5302-F7DF9FA29B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B7715E-E7B7-2230-F073-FCD6F2292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45597-926C-BC3F-B8E1-1226EF49B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64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A52A7-7B26-07D8-EC99-B65D9CC9F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59CD71-286F-27F6-2ACD-3FDAD3455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FF94D9-F6A1-FC83-01CE-BF1981665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5A059-C25A-71BC-FB3E-6BF2E2339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4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27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E087A-AF5B-8E3F-EE9F-55830DF14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3B0843-FBF2-297E-BC39-57B643913B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9342A9-DEB5-E2E7-D39A-B6CA169D6D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CA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BEEE4-3178-AB30-30A4-BA5947C2D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3B91D-769D-3E46-8204-2B0E549210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6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7BCF-57C9-AB4F-B276-9FF402BB25F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50889-721F-1349-BB1C-6685819D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50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7BCF-57C9-AB4F-B276-9FF402BB25F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50889-721F-1349-BB1C-6685819D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72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7BCF-57C9-AB4F-B276-9FF402BB25F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50889-721F-1349-BB1C-6685819D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21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7BCF-57C9-AB4F-B276-9FF402BB25F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50889-721F-1349-BB1C-6685819D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78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7BCF-57C9-AB4F-B276-9FF402BB25F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50889-721F-1349-BB1C-6685819D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9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7BCF-57C9-AB4F-B276-9FF402BB25F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50889-721F-1349-BB1C-6685819D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1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7BCF-57C9-AB4F-B276-9FF402BB25F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50889-721F-1349-BB1C-6685819D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49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7BCF-57C9-AB4F-B276-9FF402BB25F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50889-721F-1349-BB1C-6685819D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4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7BCF-57C9-AB4F-B276-9FF402BB25F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50889-721F-1349-BB1C-6685819D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99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7BCF-57C9-AB4F-B276-9FF402BB25F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50889-721F-1349-BB1C-6685819D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07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7BCF-57C9-AB4F-B276-9FF402BB25F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50889-721F-1349-BB1C-6685819D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8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DDB7BCF-57C9-AB4F-B276-9FF402BB25FC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5550889-721F-1349-BB1C-6685819D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26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BC9B-7EE0-25DF-7AFA-7E669652D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2418" y="-225348"/>
            <a:ext cx="10347156" cy="23876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Century Gothic" panose="020B0502020202020204" pitchFamily="34" charset="0"/>
                <a:cs typeface="Arabic Typesetting" panose="020F0502020204030204" pitchFamily="34" charset="0"/>
              </a:rPr>
              <a:t>Qualitative Data Visualization of Lived Experience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8A42B-BE6F-3A85-91F2-B3C503C04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3891" y="6145296"/>
            <a:ext cx="1604211" cy="360362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Sami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Free Rock creates ripples Image | Download at StockCake">
            <a:extLst>
              <a:ext uri="{FF2B5EF4-FFF2-40B4-BE49-F238E27FC236}">
                <a16:creationId xmlns:a16="http://schemas.microsoft.com/office/drawing/2014/main" id="{9D5F411F-99E7-875F-993F-49070BA3F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10" y="2450258"/>
            <a:ext cx="6136772" cy="34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03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3E183-5ED5-15B2-125C-39353CC45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6307-5A9B-1D95-D1A3-37910E7C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042" y="2541629"/>
            <a:ext cx="9127957" cy="1325563"/>
          </a:xfrm>
        </p:spPr>
        <p:txBody>
          <a:bodyPr>
            <a:normAutofit/>
          </a:bodyPr>
          <a:lstStyle/>
          <a:p>
            <a:pPr algn="ctr"/>
            <a:r>
              <a:rPr lang="en-US" u="sng" dirty="0">
                <a:latin typeface="Century Gothic" panose="020B0502020202020204" pitchFamily="34" charset="0"/>
              </a:rPr>
              <a:t>Visualizing results and analysis</a:t>
            </a:r>
          </a:p>
        </p:txBody>
      </p:sp>
    </p:spTree>
    <p:extLst>
      <p:ext uri="{BB962C8B-B14F-4D97-AF65-F5344CB8AC3E}">
        <p14:creationId xmlns:p14="http://schemas.microsoft.com/office/powerpoint/2010/main" val="47528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7D3B6-1004-BCDF-684C-0CF21890E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54B5D-BD6D-DC16-3A73-4463557B1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77337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Boxed 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display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79103-5426-B62F-A44F-8B9A60EF32E8}"/>
              </a:ext>
            </a:extLst>
          </p:cNvPr>
          <p:cNvSpPr txBox="1"/>
          <p:nvPr/>
        </p:nvSpPr>
        <p:spPr>
          <a:xfrm>
            <a:off x="10198269" y="6308209"/>
            <a:ext cx="1941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latin typeface="Century Gothic" panose="020B0502020202020204" pitchFamily="34" charset="0"/>
              </a:rPr>
              <a:t>Lingard 2007</a:t>
            </a:r>
            <a:endParaRPr lang="en-CA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4" name="Picture 13" descr="A close-up of a paper&#10;&#10;AI-generated content may be incorrect.">
            <a:extLst>
              <a:ext uri="{FF2B5EF4-FFF2-40B4-BE49-F238E27FC236}">
                <a16:creationId xmlns:a16="http://schemas.microsoft.com/office/drawing/2014/main" id="{1E376F0F-45B2-0101-EE68-9F44E16B3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695" y="41960"/>
            <a:ext cx="6360693" cy="64509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5187BB-5743-A180-FE0A-DE618D0CB8D5}"/>
              </a:ext>
            </a:extLst>
          </p:cNvPr>
          <p:cNvSpPr txBox="1"/>
          <p:nvPr/>
        </p:nvSpPr>
        <p:spPr>
          <a:xfrm>
            <a:off x="14309558" y="65612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60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9A4D9-AF9D-1C59-2AB1-DBC95AF17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E86BD-04FB-AFC2-693E-94A7CACE3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6" y="541589"/>
            <a:ext cx="2151157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Matrix or table</a:t>
            </a:r>
          </a:p>
        </p:txBody>
      </p:sp>
      <p:pic>
        <p:nvPicPr>
          <p:cNvPr id="5" name="Picture 4" descr="A table of information&#10;&#10;AI-generated content may be incorrect.">
            <a:extLst>
              <a:ext uri="{FF2B5EF4-FFF2-40B4-BE49-F238E27FC236}">
                <a16:creationId xmlns:a16="http://schemas.microsoft.com/office/drawing/2014/main" id="{89D6DC3E-F2E0-9A58-CCCD-FCE662933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882" y="75749"/>
            <a:ext cx="8697317" cy="6173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0AB134-6092-F5F0-FCA8-82A63511AB40}"/>
              </a:ext>
            </a:extLst>
          </p:cNvPr>
          <p:cNvSpPr txBox="1"/>
          <p:nvPr/>
        </p:nvSpPr>
        <p:spPr>
          <a:xfrm>
            <a:off x="9785684" y="6316411"/>
            <a:ext cx="2184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Aspinall 2023</a:t>
            </a:r>
          </a:p>
        </p:txBody>
      </p:sp>
    </p:spTree>
    <p:extLst>
      <p:ext uri="{BB962C8B-B14F-4D97-AF65-F5344CB8AC3E}">
        <p14:creationId xmlns:p14="http://schemas.microsoft.com/office/powerpoint/2010/main" val="3079616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07D6A-4A7D-ED64-B765-778067617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FEF5-FDD9-21DF-23B7-DC0C13237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83" y="0"/>
            <a:ext cx="2803358" cy="191285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Taxonomy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5355A-FA56-0A18-C7E0-18FB45564EF3}"/>
              </a:ext>
            </a:extLst>
          </p:cNvPr>
          <p:cNvSpPr txBox="1"/>
          <p:nvPr/>
        </p:nvSpPr>
        <p:spPr>
          <a:xfrm>
            <a:off x="8758989" y="6216617"/>
            <a:ext cx="2582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Abba et al., 2008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75C904-A648-E72C-CB56-038801BDD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3" y="519543"/>
            <a:ext cx="9541043" cy="55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32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78B34-5EEF-969D-0637-BCE2EFA92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E806A-B032-738B-0294-2D025322E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13" y="-158498"/>
            <a:ext cx="2803358" cy="191285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Taxonomy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0BF21-F1F8-4681-79D0-36A0353C7B3A}"/>
              </a:ext>
            </a:extLst>
          </p:cNvPr>
          <p:cNvSpPr txBox="1"/>
          <p:nvPr/>
        </p:nvSpPr>
        <p:spPr>
          <a:xfrm>
            <a:off x="9785351" y="6284326"/>
            <a:ext cx="2133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latin typeface="Century Gothic" panose="020B0502020202020204" pitchFamily="34" charset="0"/>
              </a:rPr>
              <a:t>Smallwood 2017</a:t>
            </a:r>
            <a:endParaRPr lang="en-CA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83E94CD3-B733-81F2-09E2-C4C291624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433" y="541589"/>
            <a:ext cx="5940489" cy="607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08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1CCD4-AEC0-D8E4-2FEE-7945D65DA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D8427-4D39-4441-9210-EC4E4F3A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95" y="296446"/>
            <a:ext cx="2151157" cy="1325563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Ladder or step-by-step process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494856-21E6-6B57-11FA-5F5762CF6B7D}"/>
              </a:ext>
            </a:extLst>
          </p:cNvPr>
          <p:cNvSpPr txBox="1"/>
          <p:nvPr/>
        </p:nvSpPr>
        <p:spPr>
          <a:xfrm>
            <a:off x="9981447" y="6068171"/>
            <a:ext cx="3192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Eriksson et al.,</a:t>
            </a:r>
          </a:p>
          <a:p>
            <a:r>
              <a:rPr lang="en-CA" dirty="0">
                <a:effectLst/>
                <a:latin typeface="Century Gothic" panose="020B0502020202020204" pitchFamily="34" charset="0"/>
              </a:rPr>
              <a:t> 2008</a:t>
            </a:r>
          </a:p>
        </p:txBody>
      </p:sp>
      <p:pic>
        <p:nvPicPr>
          <p:cNvPr id="4" name="Picture 3" descr="A diagram of a burnout stairs&#10;&#10;AI-generated content may be incorrect.">
            <a:extLst>
              <a:ext uri="{FF2B5EF4-FFF2-40B4-BE49-F238E27FC236}">
                <a16:creationId xmlns:a16="http://schemas.microsoft.com/office/drawing/2014/main" id="{69FB74DA-B3CD-C25D-8FC6-5EB835C94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395" y="143497"/>
            <a:ext cx="7057746" cy="657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23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DE06E-381A-9F06-68EE-0D9D12641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DB21D-B312-2BF9-54E4-04F8977D6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31" y="0"/>
            <a:ext cx="11177337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Flow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chart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7D801-A827-E3B1-5854-CB29E3E98874}"/>
              </a:ext>
            </a:extLst>
          </p:cNvPr>
          <p:cNvSpPr txBox="1"/>
          <p:nvPr/>
        </p:nvSpPr>
        <p:spPr>
          <a:xfrm>
            <a:off x="9417635" y="6226034"/>
            <a:ext cx="2133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Franz et al., 2010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FEC7A6-7DF8-B429-7883-17F3B4796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231" y="262634"/>
            <a:ext cx="9190608" cy="57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1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7BB76-A364-2663-3C12-5CAFDC0AA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D755-52CE-890D-3805-9B5CAE540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51" y="50635"/>
            <a:ext cx="2803358" cy="191285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Network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70401-B343-2A11-FC5A-63C83061EE3E}"/>
              </a:ext>
            </a:extLst>
          </p:cNvPr>
          <p:cNvSpPr txBox="1"/>
          <p:nvPr/>
        </p:nvSpPr>
        <p:spPr>
          <a:xfrm>
            <a:off x="9673389" y="6284326"/>
            <a:ext cx="224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Cheyney </a:t>
            </a:r>
            <a:r>
              <a:rPr lang="en-CA" dirty="0">
                <a:latin typeface="Century Gothic" panose="020B0502020202020204" pitchFamily="34" charset="0"/>
              </a:rPr>
              <a:t>2008</a:t>
            </a:r>
            <a:endParaRPr lang="en-CA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CD8AEF5C-5E08-8298-8FE6-DCCD7929E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768350"/>
            <a:ext cx="8574791" cy="47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87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B0761-44B3-B81F-B76E-7D8ABD059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rriage&#10;&#10;AI-generated content may be incorrect.">
            <a:extLst>
              <a:ext uri="{FF2B5EF4-FFF2-40B4-BE49-F238E27FC236}">
                <a16:creationId xmlns:a16="http://schemas.microsoft.com/office/drawing/2014/main" id="{E310E244-95C8-E87F-1E38-6B6970B10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441" y="2416389"/>
            <a:ext cx="6689559" cy="3001724"/>
          </a:xfrm>
          <a:prstGeom prst="rect">
            <a:avLst/>
          </a:prstGeom>
        </p:spPr>
      </p:pic>
      <p:pic>
        <p:nvPicPr>
          <p:cNvPr id="7" name="Picture 6" descr="A diagram of different characteristics&#10;&#10;AI-generated content may be incorrect.">
            <a:extLst>
              <a:ext uri="{FF2B5EF4-FFF2-40B4-BE49-F238E27FC236}">
                <a16:creationId xmlns:a16="http://schemas.microsoft.com/office/drawing/2014/main" id="{A0EA9C61-721D-8DA6-CC0A-45ED378C0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90096"/>
            <a:ext cx="5502442" cy="5418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B5AC47-9794-612C-269A-CF3C2090DB56}"/>
              </a:ext>
            </a:extLst>
          </p:cNvPr>
          <p:cNvSpPr txBox="1"/>
          <p:nvPr/>
        </p:nvSpPr>
        <p:spPr>
          <a:xfrm>
            <a:off x="9208169" y="6308209"/>
            <a:ext cx="2613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000000"/>
                </a:highlight>
                <a:latin typeface="Century Gothic" panose="020B0502020202020204" pitchFamily="34" charset="0"/>
              </a:rPr>
              <a:t>Shellenberger 2006</a:t>
            </a:r>
            <a:endParaRPr lang="en-US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89114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53A06-C632-CB89-6E4D-E661B3E1C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FB7-4823-5AB2-94F6-BD23492F8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6" y="541589"/>
            <a:ext cx="2803358" cy="191285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Venn diagram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396BB-442A-AB5A-D285-3548E766C59C}"/>
              </a:ext>
            </a:extLst>
          </p:cNvPr>
          <p:cNvSpPr txBox="1"/>
          <p:nvPr/>
        </p:nvSpPr>
        <p:spPr>
          <a:xfrm>
            <a:off x="10621546" y="6284326"/>
            <a:ext cx="1297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latin typeface="Century Gothic" panose="020B0502020202020204" pitchFamily="34" charset="0"/>
              </a:rPr>
              <a:t>Carr 2008</a:t>
            </a:r>
            <a:endParaRPr lang="en-CA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2F19C64C-177D-B592-F30F-55B15243E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777" y="573674"/>
            <a:ext cx="7260054" cy="571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60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B900-7DF9-6DC0-5962-533D31D4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9FF4C-F458-DF3D-34D0-503BD505D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0743"/>
            <a:ext cx="50332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Century Gothic" panose="020B0502020202020204" pitchFamily="34" charset="0"/>
              </a:rPr>
              <a:t>1. Context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Century Gothic" panose="020B0502020202020204" pitchFamily="34" charset="0"/>
              </a:rPr>
              <a:t>2. Mainstream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Century Gothic" panose="020B0502020202020204" pitchFamily="34" charset="0"/>
              </a:rPr>
              <a:t>3. Peripheral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latin typeface="Century Gothic" panose="020B0502020202020204" pitchFamily="34" charset="0"/>
              </a:rPr>
              <a:t>4. Conclusion</a:t>
            </a:r>
          </a:p>
        </p:txBody>
      </p:sp>
      <p:pic>
        <p:nvPicPr>
          <p:cNvPr id="17" name="Picture 16" descr="A diagram of a fingerprint&#10;&#10;AI-generated content may be incorrect.">
            <a:extLst>
              <a:ext uri="{FF2B5EF4-FFF2-40B4-BE49-F238E27FC236}">
                <a16:creationId xmlns:a16="http://schemas.microsoft.com/office/drawing/2014/main" id="{17BAFE3A-C912-0D6C-4A3C-7B75740D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854" y="21445"/>
            <a:ext cx="4570294" cy="68365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A88359-84B1-DAD1-9435-037B9E339314}"/>
              </a:ext>
            </a:extLst>
          </p:cNvPr>
          <p:cNvSpPr txBox="1"/>
          <p:nvPr/>
        </p:nvSpPr>
        <p:spPr>
          <a:xfrm>
            <a:off x="9352549" y="6392081"/>
            <a:ext cx="1876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000000"/>
                </a:highlight>
                <a:latin typeface="Century Gothic" panose="020B0502020202020204" pitchFamily="34" charset="0"/>
              </a:rPr>
              <a:t>Sousanis 2015</a:t>
            </a:r>
            <a:endParaRPr lang="en-US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36152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12E01-8348-E927-644D-A88CEAA66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6F1DF-D65C-94DA-C316-406A7301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6" y="541589"/>
            <a:ext cx="2803358" cy="191285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Metaphorical visual display</a:t>
            </a:r>
          </a:p>
        </p:txBody>
      </p:sp>
      <p:pic>
        <p:nvPicPr>
          <p:cNvPr id="4" name="Picture 3" descr="A black and white graphic of a weight scale&#10;&#10;AI-generated content may be incorrect.">
            <a:extLst>
              <a:ext uri="{FF2B5EF4-FFF2-40B4-BE49-F238E27FC236}">
                <a16:creationId xmlns:a16="http://schemas.microsoft.com/office/drawing/2014/main" id="{6C79A594-BD70-C9B2-8970-84BD9A27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675" y="261041"/>
            <a:ext cx="6065586" cy="6335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13FD1B-CDCE-66A8-2C9B-2C247DE5AC10}"/>
              </a:ext>
            </a:extLst>
          </p:cNvPr>
          <p:cNvSpPr txBox="1"/>
          <p:nvPr/>
        </p:nvSpPr>
        <p:spPr>
          <a:xfrm>
            <a:off x="9594852" y="5773486"/>
            <a:ext cx="23754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Barnes &amp; Murphy 2009</a:t>
            </a:r>
          </a:p>
        </p:txBody>
      </p:sp>
    </p:spTree>
    <p:extLst>
      <p:ext uri="{BB962C8B-B14F-4D97-AF65-F5344CB8AC3E}">
        <p14:creationId xmlns:p14="http://schemas.microsoft.com/office/powerpoint/2010/main" val="1882000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2E34C-48C5-9D46-7605-B7A414A82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00AA-141F-BCF8-48E4-2D14299C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6" y="541589"/>
            <a:ext cx="2803358" cy="191285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Metaphorical visual display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F181E4-114A-13CE-DD8F-94328557ADD8}"/>
              </a:ext>
            </a:extLst>
          </p:cNvPr>
          <p:cNvSpPr txBox="1"/>
          <p:nvPr/>
        </p:nvSpPr>
        <p:spPr>
          <a:xfrm>
            <a:off x="9566277" y="6130673"/>
            <a:ext cx="2375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Horne et al. 2012</a:t>
            </a:r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C28C526C-8069-1E2D-B8E9-1FD507F61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1117600"/>
            <a:ext cx="61722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05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B2066-E517-D854-E996-DB66927A5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94F64-B3F6-7B9C-A71F-86E66CAB7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6" y="541589"/>
            <a:ext cx="2803358" cy="191285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Metaphorical visual display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DF5A28-F185-9896-92CE-FACAE673E633}"/>
              </a:ext>
            </a:extLst>
          </p:cNvPr>
          <p:cNvSpPr txBox="1"/>
          <p:nvPr/>
        </p:nvSpPr>
        <p:spPr>
          <a:xfrm>
            <a:off x="9594852" y="6216398"/>
            <a:ext cx="2375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Peters et al., 2021</a:t>
            </a:r>
          </a:p>
        </p:txBody>
      </p:sp>
      <p:pic>
        <p:nvPicPr>
          <p:cNvPr id="4" name="Picture 3" descr="A diagram of a balance between two people&#10;&#10;AI-generated content may be incorrect.">
            <a:extLst>
              <a:ext uri="{FF2B5EF4-FFF2-40B4-BE49-F238E27FC236}">
                <a16:creationId xmlns:a16="http://schemas.microsoft.com/office/drawing/2014/main" id="{07C7B599-29E2-390E-C576-16014F0A1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895" y="853233"/>
            <a:ext cx="7318207" cy="515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1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BAEEC-C315-8B17-C2B4-EB348BAD8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C8EEA-3EFB-47FD-5778-92302E0B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611" y="2613818"/>
            <a:ext cx="413618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3. Peripheral</a:t>
            </a:r>
          </a:p>
        </p:txBody>
      </p:sp>
    </p:spTree>
    <p:extLst>
      <p:ext uri="{BB962C8B-B14F-4D97-AF65-F5344CB8AC3E}">
        <p14:creationId xmlns:p14="http://schemas.microsoft.com/office/powerpoint/2010/main" val="1538745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A951E-85EE-245A-38BD-3F5CA6B04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18F45-EEB6-94AC-3935-64490BED5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438" y="2630752"/>
            <a:ext cx="7929256" cy="1325563"/>
          </a:xfrm>
        </p:spPr>
        <p:txBody>
          <a:bodyPr>
            <a:normAutofit/>
          </a:bodyPr>
          <a:lstStyle/>
          <a:p>
            <a:r>
              <a:rPr lang="en-US" u="sng" dirty="0">
                <a:latin typeface="Century Gothic" panose="020B0502020202020204" pitchFamily="34" charset="0"/>
              </a:rPr>
              <a:t>Broadening transcription</a:t>
            </a:r>
          </a:p>
        </p:txBody>
      </p:sp>
    </p:spTree>
    <p:extLst>
      <p:ext uri="{BB962C8B-B14F-4D97-AF65-F5344CB8AC3E}">
        <p14:creationId xmlns:p14="http://schemas.microsoft.com/office/powerpoint/2010/main" val="3283897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F2ED3-A1A4-6D87-1758-39E5107FC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87ADBE-06F2-7E75-1D69-FFF09A5FC655}"/>
              </a:ext>
            </a:extLst>
          </p:cNvPr>
          <p:cNvSpPr txBox="1">
            <a:spLocks/>
          </p:cNvSpPr>
          <p:nvPr/>
        </p:nvSpPr>
        <p:spPr>
          <a:xfrm>
            <a:off x="769929" y="585717"/>
            <a:ext cx="3270659" cy="540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Century Gothic" panose="020B0502020202020204" pitchFamily="34" charset="0"/>
              </a:rPr>
              <a:t>Jeffersonian transcript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 descr="A white text with black text&#10;&#10;AI-generated content may be incorrect.">
            <a:extLst>
              <a:ext uri="{FF2B5EF4-FFF2-40B4-BE49-F238E27FC236}">
                <a16:creationId xmlns:a16="http://schemas.microsoft.com/office/drawing/2014/main" id="{B646B9E7-1213-C239-F8C7-F039A27B7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396" y="216385"/>
            <a:ext cx="6288345" cy="5918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E0F079-6287-33EB-06B6-CB6BAFFE0B8F}"/>
              </a:ext>
            </a:extLst>
          </p:cNvPr>
          <p:cNvSpPr txBox="1"/>
          <p:nvPr/>
        </p:nvSpPr>
        <p:spPr>
          <a:xfrm>
            <a:off x="128338" y="6272283"/>
            <a:ext cx="11213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https://</a:t>
            </a:r>
            <a:r>
              <a:rPr lang="en-US" dirty="0" err="1">
                <a:latin typeface="Century Gothic" panose="020B0502020202020204" pitchFamily="34" charset="0"/>
              </a:rPr>
              <a:t>universitytranscriptions.co.uk</a:t>
            </a:r>
            <a:r>
              <a:rPr lang="en-US" dirty="0">
                <a:latin typeface="Century Gothic" panose="020B0502020202020204" pitchFamily="34" charset="0"/>
              </a:rPr>
              <a:t>/</a:t>
            </a:r>
            <a:r>
              <a:rPr lang="en-US" dirty="0" err="1">
                <a:latin typeface="Century Gothic" panose="020B0502020202020204" pitchFamily="34" charset="0"/>
              </a:rPr>
              <a:t>jefferson</a:t>
            </a:r>
            <a:r>
              <a:rPr lang="en-US" dirty="0">
                <a:latin typeface="Century Gothic" panose="020B0502020202020204" pitchFamily="34" charset="0"/>
              </a:rPr>
              <a:t>-transcription-system-a-guide-to-the-symbols/</a:t>
            </a:r>
          </a:p>
        </p:txBody>
      </p:sp>
    </p:spTree>
    <p:extLst>
      <p:ext uri="{BB962C8B-B14F-4D97-AF65-F5344CB8AC3E}">
        <p14:creationId xmlns:p14="http://schemas.microsoft.com/office/powerpoint/2010/main" val="560139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3E85B-7A18-467B-751C-11EE8342A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0D68FB-AAB0-D9F1-64A6-90218DE5CAD1}"/>
              </a:ext>
            </a:extLst>
          </p:cNvPr>
          <p:cNvSpPr txBox="1">
            <a:spLocks/>
          </p:cNvSpPr>
          <p:nvPr/>
        </p:nvSpPr>
        <p:spPr>
          <a:xfrm>
            <a:off x="395208" y="665928"/>
            <a:ext cx="3270659" cy="1467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latin typeface="Century Gothic" panose="020B0502020202020204" pitchFamily="34" charset="0"/>
              </a:rPr>
              <a:t>Jeffersonian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latin typeface="Century Gothic" panose="020B0502020202020204" pitchFamily="34" charset="0"/>
              </a:rPr>
              <a:t>Transcript</a:t>
            </a:r>
          </a:p>
        </p:txBody>
      </p:sp>
      <p:pic>
        <p:nvPicPr>
          <p:cNvPr id="3" name="Picture 2" descr="A close-up of a list of words&#10;&#10;AI-generated content may be incorrect.">
            <a:extLst>
              <a:ext uri="{FF2B5EF4-FFF2-40B4-BE49-F238E27FC236}">
                <a16:creationId xmlns:a16="http://schemas.microsoft.com/office/drawing/2014/main" id="{332B0419-C80F-02B3-5B17-887773F78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678" y="478932"/>
            <a:ext cx="8216651" cy="57131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02B034-6CA8-2FC2-39F7-867A4F0F6808}"/>
              </a:ext>
            </a:extLst>
          </p:cNvPr>
          <p:cNvSpPr txBox="1"/>
          <p:nvPr/>
        </p:nvSpPr>
        <p:spPr>
          <a:xfrm>
            <a:off x="395208" y="6379068"/>
            <a:ext cx="11081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https://</a:t>
            </a:r>
            <a:r>
              <a:rPr lang="en-US" dirty="0" err="1">
                <a:latin typeface="Century Gothic" panose="020B0502020202020204" pitchFamily="34" charset="0"/>
              </a:rPr>
              <a:t>universitytranscriptions.co.uk</a:t>
            </a:r>
            <a:r>
              <a:rPr lang="en-US" dirty="0">
                <a:latin typeface="Century Gothic" panose="020B0502020202020204" pitchFamily="34" charset="0"/>
              </a:rPr>
              <a:t>/</a:t>
            </a:r>
            <a:r>
              <a:rPr lang="en-US" dirty="0" err="1">
                <a:latin typeface="Century Gothic" panose="020B0502020202020204" pitchFamily="34" charset="0"/>
              </a:rPr>
              <a:t>jefferson</a:t>
            </a:r>
            <a:r>
              <a:rPr lang="en-US" dirty="0">
                <a:latin typeface="Century Gothic" panose="020B0502020202020204" pitchFamily="34" charset="0"/>
              </a:rPr>
              <a:t>-transcription-system-a-guide-to-the-symbols/</a:t>
            </a:r>
          </a:p>
        </p:txBody>
      </p:sp>
    </p:spTree>
    <p:extLst>
      <p:ext uri="{BB962C8B-B14F-4D97-AF65-F5344CB8AC3E}">
        <p14:creationId xmlns:p14="http://schemas.microsoft.com/office/powerpoint/2010/main" val="2945120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6F6BD-D005-782C-CC64-9C810BBAB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567F19-9752-446C-D79C-8396B7965311}"/>
              </a:ext>
            </a:extLst>
          </p:cNvPr>
          <p:cNvSpPr txBox="1">
            <a:spLocks/>
          </p:cNvSpPr>
          <p:nvPr/>
        </p:nvSpPr>
        <p:spPr>
          <a:xfrm>
            <a:off x="395208" y="665929"/>
            <a:ext cx="3270659" cy="540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Century Gothic" panose="020B0502020202020204" pitchFamily="34" charset="0"/>
              </a:rPr>
              <a:t>Jeffersonian transcript</a:t>
            </a:r>
          </a:p>
        </p:txBody>
      </p:sp>
      <p:pic>
        <p:nvPicPr>
          <p:cNvPr id="5" name="Picture 4" descr="A white text with black text&#10;&#10;AI-generated content may be incorrect.">
            <a:extLst>
              <a:ext uri="{FF2B5EF4-FFF2-40B4-BE49-F238E27FC236}">
                <a16:creationId xmlns:a16="http://schemas.microsoft.com/office/drawing/2014/main" id="{8C9BF2C3-79D9-12A4-A7B7-6DF31715E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469"/>
            <a:ext cx="6240379" cy="4554179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31ED681-B4CD-51D0-5991-FED8CA922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249" y="1206517"/>
            <a:ext cx="5774751" cy="45541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0E29F6-BFB9-5DD3-0237-874D99BB88F8}"/>
              </a:ext>
            </a:extLst>
          </p:cNvPr>
          <p:cNvSpPr txBox="1"/>
          <p:nvPr/>
        </p:nvSpPr>
        <p:spPr>
          <a:xfrm>
            <a:off x="9181600" y="6140269"/>
            <a:ext cx="2062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 u="none" strike="noStrike" dirty="0">
                <a:effectLst/>
                <a:latin typeface="Century Gothic" panose="020B0502020202020204" pitchFamily="34" charset="0"/>
              </a:rPr>
              <a:t>Aguinaldo 2019</a:t>
            </a:r>
            <a:endParaRPr lang="en-CA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552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DE052-4865-E0A2-9BF6-4C5CB7B6D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BAF96-2B34-6712-1FDD-F475851EB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372" y="2766218"/>
            <a:ext cx="7929256" cy="1325563"/>
          </a:xfrm>
        </p:spPr>
        <p:txBody>
          <a:bodyPr>
            <a:normAutofit/>
          </a:bodyPr>
          <a:lstStyle/>
          <a:p>
            <a:pPr algn="ctr"/>
            <a:r>
              <a:rPr lang="en-US" u="sng" dirty="0">
                <a:latin typeface="Century Gothic" panose="020B0502020202020204" pitchFamily="34" charset="0"/>
              </a:rPr>
              <a:t>Broadening data collection and analysis</a:t>
            </a:r>
          </a:p>
        </p:txBody>
      </p:sp>
    </p:spTree>
    <p:extLst>
      <p:ext uri="{BB962C8B-B14F-4D97-AF65-F5344CB8AC3E}">
        <p14:creationId xmlns:p14="http://schemas.microsoft.com/office/powerpoint/2010/main" val="597042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282A1-CC9B-02E0-049A-AF98134B4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A97570-7991-5E1D-C5ED-202670837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34506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Historical &amp; </a:t>
            </a:r>
            <a:br>
              <a:rPr lang="en-US" sz="3200" dirty="0">
                <a:latin typeface="Century Gothic" panose="020B0502020202020204" pitchFamily="34" charset="0"/>
              </a:rPr>
            </a:br>
            <a:r>
              <a:rPr lang="en-US" sz="3200" dirty="0">
                <a:latin typeface="Century Gothic" panose="020B0502020202020204" pitchFamily="34" charset="0"/>
              </a:rPr>
              <a:t>archival work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DD9298D9-FC55-AED8-5066-B955ADB2E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99" y="26267"/>
            <a:ext cx="3985746" cy="538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with his head in his mouth&#10;&#10;AI-generated content may be incorrect.">
            <a:extLst>
              <a:ext uri="{FF2B5EF4-FFF2-40B4-BE49-F238E27FC236}">
                <a16:creationId xmlns:a16="http://schemas.microsoft.com/office/drawing/2014/main" id="{864E7B75-3E2F-33FC-5291-7AB676009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381" y="26267"/>
            <a:ext cx="4217619" cy="2680612"/>
          </a:xfrm>
          <a:prstGeom prst="rect">
            <a:avLst/>
          </a:prstGeom>
        </p:spPr>
      </p:pic>
      <p:pic>
        <p:nvPicPr>
          <p:cNvPr id="3" name="Picture 2" descr="A person feeding a baby&#10;&#10;AI-generated content may be incorrect.">
            <a:extLst>
              <a:ext uri="{FF2B5EF4-FFF2-40B4-BE49-F238E27FC236}">
                <a16:creationId xmlns:a16="http://schemas.microsoft.com/office/drawing/2014/main" id="{23A782A5-42E5-FE79-0DC5-538651468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1782" y="2706879"/>
            <a:ext cx="4265860" cy="2680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A3B9EA-BEC3-D333-73E9-5463D4FE569D}"/>
              </a:ext>
            </a:extLst>
          </p:cNvPr>
          <p:cNvSpPr txBox="1"/>
          <p:nvPr/>
        </p:nvSpPr>
        <p:spPr>
          <a:xfrm>
            <a:off x="8127279" y="5562549"/>
            <a:ext cx="3954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https://</a:t>
            </a:r>
            <a:r>
              <a:rPr lang="en-US" sz="1400" dirty="0" err="1">
                <a:latin typeface="Century Gothic" panose="020B0502020202020204" pitchFamily="34" charset="0"/>
              </a:rPr>
              <a:t>archive.org</a:t>
            </a:r>
            <a:r>
              <a:rPr lang="en-US" sz="1400" dirty="0">
                <a:latin typeface="Century Gothic" panose="020B0502020202020204" pitchFamily="34" charset="0"/>
              </a:rPr>
              <a:t>/details/0904_Communication_and_Interaction_in_Three_Families_01_00_07_25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E4E0ED-D44B-8B35-E415-5EA93210B6F4}"/>
              </a:ext>
            </a:extLst>
          </p:cNvPr>
          <p:cNvSpPr txBox="1"/>
          <p:nvPr/>
        </p:nvSpPr>
        <p:spPr>
          <a:xfrm>
            <a:off x="3347903" y="5718698"/>
            <a:ext cx="43005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https://</a:t>
            </a:r>
            <a:r>
              <a:rPr lang="en-US" sz="1400" dirty="0" err="1">
                <a:latin typeface="Century Gothic" panose="020B0502020202020204" pitchFamily="34" charset="0"/>
              </a:rPr>
              <a:t>centerhistorypsychology.wordpress.com</a:t>
            </a:r>
            <a:r>
              <a:rPr lang="en-US" sz="1400" dirty="0">
                <a:latin typeface="Century Gothic" panose="020B0502020202020204" pitchFamily="34" charset="0"/>
              </a:rPr>
              <a:t>/2023/07/19/</a:t>
            </a:r>
            <a:r>
              <a:rPr lang="en-US" sz="1400" dirty="0" err="1">
                <a:latin typeface="Century Gothic" panose="020B0502020202020204" pitchFamily="34" charset="0"/>
              </a:rPr>
              <a:t>america</a:t>
            </a:r>
            <a:r>
              <a:rPr lang="en-US" sz="1400" dirty="0">
                <a:latin typeface="Century Gothic" panose="020B0502020202020204" pitchFamily="34" charset="0"/>
              </a:rPr>
              <a:t>-is-suffering-from-an-outbreak-of-psychology/</a:t>
            </a:r>
          </a:p>
        </p:txBody>
      </p:sp>
    </p:spTree>
    <p:extLst>
      <p:ext uri="{BB962C8B-B14F-4D97-AF65-F5344CB8AC3E}">
        <p14:creationId xmlns:p14="http://schemas.microsoft.com/office/powerpoint/2010/main" val="3571028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60A42-B5BB-C7BC-F5EB-8EFA6295D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053A-8E80-67F2-955F-E67652CE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68" y="1627230"/>
            <a:ext cx="11149263" cy="336186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1. Context</a:t>
            </a:r>
          </a:p>
        </p:txBody>
      </p:sp>
    </p:spTree>
    <p:extLst>
      <p:ext uri="{BB962C8B-B14F-4D97-AF65-F5344CB8AC3E}">
        <p14:creationId xmlns:p14="http://schemas.microsoft.com/office/powerpoint/2010/main" val="310435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C6B26-6EAE-19E6-E2A4-454B18250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01D365D-6015-2CC5-2D7C-75C6C3F4081B}"/>
              </a:ext>
            </a:extLst>
          </p:cNvPr>
          <p:cNvSpPr txBox="1">
            <a:spLocks/>
          </p:cNvSpPr>
          <p:nvPr/>
        </p:nvSpPr>
        <p:spPr>
          <a:xfrm>
            <a:off x="374013" y="612856"/>
            <a:ext cx="4334934" cy="2523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Fieldwork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E.g., participant-observer in community, ethnographic field notes, journals, diaries</a:t>
            </a:r>
          </a:p>
        </p:txBody>
      </p:sp>
      <p:pic>
        <p:nvPicPr>
          <p:cNvPr id="6" name="Picture 5" descr="A cartoon of a person with arrows pointing to the head&#10;&#10;AI-generated content may be incorrect.">
            <a:extLst>
              <a:ext uri="{FF2B5EF4-FFF2-40B4-BE49-F238E27FC236}">
                <a16:creationId xmlns:a16="http://schemas.microsoft.com/office/drawing/2014/main" id="{B9225D70-B688-46A1-712F-FCDBF8785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947" y="633046"/>
            <a:ext cx="7248591" cy="50057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275D47-3DB1-BADC-98D0-2982BBC08177}"/>
              </a:ext>
            </a:extLst>
          </p:cNvPr>
          <p:cNvSpPr txBox="1"/>
          <p:nvPr/>
        </p:nvSpPr>
        <p:spPr>
          <a:xfrm>
            <a:off x="797168" y="6053242"/>
            <a:ext cx="9589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https://</a:t>
            </a:r>
            <a:r>
              <a:rPr lang="en-US" dirty="0" err="1">
                <a:latin typeface="Century Gothic" panose="020B0502020202020204" pitchFamily="34" charset="0"/>
              </a:rPr>
              <a:t>www.simplypsychology.org</a:t>
            </a:r>
            <a:r>
              <a:rPr lang="en-US" dirty="0">
                <a:latin typeface="Century Gothic" panose="020B0502020202020204" pitchFamily="34" charset="0"/>
              </a:rPr>
              <a:t>/perception-</a:t>
            </a:r>
            <a:r>
              <a:rPr lang="en-US" dirty="0" err="1">
                <a:latin typeface="Century Gothic" panose="020B0502020202020204" pitchFamily="34" charset="0"/>
              </a:rPr>
              <a:t>theories.html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77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95F86-747C-E864-6FFD-5A178ACEE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6CC10-B546-1D87-0A3C-6A5D79C69224}"/>
              </a:ext>
            </a:extLst>
          </p:cNvPr>
          <p:cNvSpPr txBox="1">
            <a:spLocks/>
          </p:cNvSpPr>
          <p:nvPr/>
        </p:nvSpPr>
        <p:spPr>
          <a:xfrm>
            <a:off x="370752" y="671943"/>
            <a:ext cx="5843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latin typeface="Century Gothic" panose="020B0502020202020204" pitchFamily="34" charset="0"/>
              </a:rPr>
              <a:t>Arts-based </a:t>
            </a:r>
          </a:p>
          <a:p>
            <a:r>
              <a:rPr lang="en-US" b="1" i="1" dirty="0">
                <a:latin typeface="Century Gothic" panose="020B0502020202020204" pitchFamily="34" charset="0"/>
              </a:rPr>
              <a:t>research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02866-49F9-C7AF-671A-4E8F6001997C}"/>
              </a:ext>
            </a:extLst>
          </p:cNvPr>
          <p:cNvSpPr txBox="1"/>
          <p:nvPr/>
        </p:nvSpPr>
        <p:spPr>
          <a:xfrm>
            <a:off x="639943" y="2639735"/>
            <a:ext cx="84381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CA" dirty="0">
                <a:effectLst/>
                <a:latin typeface="Century Gothic" panose="020B0502020202020204" pitchFamily="34" charset="0"/>
              </a:rPr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entury Gothic" panose="020B0502020202020204" pitchFamily="34" charset="0"/>
              </a:rPr>
              <a:t>Poetry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entury Gothic" panose="020B0502020202020204" pitchFamily="34" charset="0"/>
              </a:rPr>
              <a:t>Drawing / painting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entury Gothic" panose="020B0502020202020204" pitchFamily="34" charset="0"/>
              </a:rPr>
              <a:t>Music-making</a:t>
            </a:r>
            <a:endParaRPr lang="en-CA" dirty="0">
              <a:effectLst/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effectLst/>
                <a:latin typeface="Century Gothic" panose="020B0502020202020204" pitchFamily="34" charset="0"/>
              </a:rPr>
              <a:t>Dance</a:t>
            </a:r>
            <a:endParaRPr lang="en-CA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effectLst/>
                <a:latin typeface="Century Gothic" panose="020B0502020202020204" pitchFamily="34" charset="0"/>
              </a:rPr>
              <a:t>Filmmaking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entury Gothic" panose="020B0502020202020204" pitchFamily="34" charset="0"/>
              </a:rPr>
              <a:t>Theatre</a:t>
            </a:r>
            <a:endParaRPr lang="en-CA" dirty="0">
              <a:effectLst/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5FC83F9F-CB9C-5946-A9A6-E15434303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225" y="-43995"/>
            <a:ext cx="2683933" cy="347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t with big eyes&#10;&#10;AI-generated content may be incorrect.">
            <a:extLst>
              <a:ext uri="{FF2B5EF4-FFF2-40B4-BE49-F238E27FC236}">
                <a16:creationId xmlns:a16="http://schemas.microsoft.com/office/drawing/2014/main" id="{D51A3CB1-97DC-E8B9-6D53-045D97426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158" y="-50122"/>
            <a:ext cx="2647056" cy="3476730"/>
          </a:xfrm>
          <a:prstGeom prst="rect">
            <a:avLst/>
          </a:prstGeom>
        </p:spPr>
      </p:pic>
      <p:pic>
        <p:nvPicPr>
          <p:cNvPr id="9" name="Picture 8" descr="A cat with a colorful pattern&#10;&#10;AI-generated content may be incorrect.">
            <a:extLst>
              <a:ext uri="{FF2B5EF4-FFF2-40B4-BE49-F238E27FC236}">
                <a16:creationId xmlns:a16="http://schemas.microsoft.com/office/drawing/2014/main" id="{5E8330D8-3066-B96B-B7AB-75239423D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473" y="-37843"/>
            <a:ext cx="2601180" cy="3392183"/>
          </a:xfrm>
          <a:prstGeom prst="rect">
            <a:avLst/>
          </a:prstGeom>
        </p:spPr>
      </p:pic>
      <p:pic>
        <p:nvPicPr>
          <p:cNvPr id="11" name="Picture 10" descr="A colorful art on a blue surface&#10;&#10;AI-generated content may be incorrect.">
            <a:extLst>
              <a:ext uri="{FF2B5EF4-FFF2-40B4-BE49-F238E27FC236}">
                <a16:creationId xmlns:a16="http://schemas.microsoft.com/office/drawing/2014/main" id="{32A8A2C6-03C4-A841-74EC-6EC8F96D9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0225" y="3396094"/>
            <a:ext cx="2632068" cy="3470603"/>
          </a:xfrm>
          <a:prstGeom prst="rect">
            <a:avLst/>
          </a:prstGeom>
        </p:spPr>
      </p:pic>
      <p:pic>
        <p:nvPicPr>
          <p:cNvPr id="13" name="Picture 12" descr="A colorful pattern on a blue surface&#10;&#10;AI-generated content may be incorrect.">
            <a:extLst>
              <a:ext uri="{FF2B5EF4-FFF2-40B4-BE49-F238E27FC236}">
                <a16:creationId xmlns:a16="http://schemas.microsoft.com/office/drawing/2014/main" id="{FCCDE6EE-B838-A189-167A-6D9E5A564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479" y="3342372"/>
            <a:ext cx="2672221" cy="3536293"/>
          </a:xfrm>
          <a:prstGeom prst="rect">
            <a:avLst/>
          </a:prstGeom>
        </p:spPr>
      </p:pic>
      <p:pic>
        <p:nvPicPr>
          <p:cNvPr id="15" name="Picture 14" descr="A colorful drawing on a white surface&#10;&#10;AI-generated content may be incorrect.">
            <a:extLst>
              <a:ext uri="{FF2B5EF4-FFF2-40B4-BE49-F238E27FC236}">
                <a16:creationId xmlns:a16="http://schemas.microsoft.com/office/drawing/2014/main" id="{3BFFA67C-2547-53DA-699C-18C1BD0B5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9558" y="3354341"/>
            <a:ext cx="2613523" cy="3524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27388A-134E-B7EF-043A-3C757F8DC3E4}"/>
              </a:ext>
            </a:extLst>
          </p:cNvPr>
          <p:cNvSpPr txBox="1"/>
          <p:nvPr/>
        </p:nvSpPr>
        <p:spPr>
          <a:xfrm>
            <a:off x="370752" y="5453570"/>
            <a:ext cx="2947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https://</a:t>
            </a:r>
            <a:r>
              <a:rPr lang="en-US" dirty="0" err="1">
                <a:latin typeface="Century Gothic" panose="020B0502020202020204" pitchFamily="34" charset="0"/>
              </a:rPr>
              <a:t>www.wikiart.org</a:t>
            </a:r>
            <a:r>
              <a:rPr lang="en-US" dirty="0">
                <a:latin typeface="Century Gothic" panose="020B0502020202020204" pitchFamily="34" charset="0"/>
              </a:rPr>
              <a:t>/</a:t>
            </a:r>
            <a:r>
              <a:rPr lang="en-US" dirty="0" err="1">
                <a:latin typeface="Century Gothic" panose="020B0502020202020204" pitchFamily="34" charset="0"/>
              </a:rPr>
              <a:t>en</a:t>
            </a:r>
            <a:r>
              <a:rPr lang="en-US" dirty="0">
                <a:latin typeface="Century Gothic" panose="020B0502020202020204" pitchFamily="34" charset="0"/>
              </a:rPr>
              <a:t>/louis-wain</a:t>
            </a:r>
          </a:p>
        </p:txBody>
      </p:sp>
    </p:spTree>
    <p:extLst>
      <p:ext uri="{BB962C8B-B14F-4D97-AF65-F5344CB8AC3E}">
        <p14:creationId xmlns:p14="http://schemas.microsoft.com/office/powerpoint/2010/main" val="1031030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4E680-8D0F-59B4-A4FE-C77F3259F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0EAEE-6A51-9553-0C06-663C30080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6" y="558800"/>
            <a:ext cx="10515600" cy="1325563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Body 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mapping</a:t>
            </a:r>
          </a:p>
        </p:txBody>
      </p:sp>
      <p:pic>
        <p:nvPicPr>
          <p:cNvPr id="8" name="Picture 7" descr="A drawing of a person with text&#10;&#10;AI-generated content may be incorrect.">
            <a:extLst>
              <a:ext uri="{FF2B5EF4-FFF2-40B4-BE49-F238E27FC236}">
                <a16:creationId xmlns:a16="http://schemas.microsoft.com/office/drawing/2014/main" id="{F256EDDC-A350-5A34-D958-776541619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955" y="0"/>
            <a:ext cx="6267311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2BBEE83-1713-209A-21A8-4D4CFF07CBD3}"/>
              </a:ext>
            </a:extLst>
          </p:cNvPr>
          <p:cNvSpPr txBox="1">
            <a:spLocks/>
          </p:cNvSpPr>
          <p:nvPr/>
        </p:nvSpPr>
        <p:spPr>
          <a:xfrm>
            <a:off x="719666" y="1704181"/>
            <a:ext cx="3666067" cy="3449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1. Interview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2. Body mapping session facilitated by exercises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ECD351-6AB1-1540-05DF-37E754024D8C}"/>
              </a:ext>
            </a:extLst>
          </p:cNvPr>
          <p:cNvSpPr txBox="1"/>
          <p:nvPr/>
        </p:nvSpPr>
        <p:spPr>
          <a:xfrm>
            <a:off x="719666" y="5153818"/>
            <a:ext cx="3471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https://</a:t>
            </a:r>
            <a:r>
              <a:rPr lang="en-US" dirty="0" err="1">
                <a:latin typeface="Century Gothic" panose="020B0502020202020204" pitchFamily="34" charset="0"/>
              </a:rPr>
              <a:t>www.migrationhealth.ca</a:t>
            </a:r>
            <a:r>
              <a:rPr lang="en-US" dirty="0">
                <a:latin typeface="Century Gothic" panose="020B0502020202020204" pitchFamily="34" charset="0"/>
              </a:rPr>
              <a:t>/sites/default/files/Body-</a:t>
            </a:r>
            <a:r>
              <a:rPr lang="en-US" dirty="0" err="1">
                <a:latin typeface="Century Gothic" panose="020B0502020202020204" pitchFamily="34" charset="0"/>
              </a:rPr>
              <a:t>map_storytelling_as_reseach_LQ.pdf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672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D18FD-EFB7-9BDA-E156-0C53C376B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a drawing of a person&#10;&#10;AI-generated content may be incorrect.">
            <a:extLst>
              <a:ext uri="{FF2B5EF4-FFF2-40B4-BE49-F238E27FC236}">
                <a16:creationId xmlns:a16="http://schemas.microsoft.com/office/drawing/2014/main" id="{1F0D0915-FA96-533D-EE15-7AC36884B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951" y="0"/>
            <a:ext cx="5124049" cy="6858000"/>
          </a:xfrm>
          <a:prstGeom prst="rect">
            <a:avLst/>
          </a:prstGeom>
        </p:spPr>
      </p:pic>
      <p:pic>
        <p:nvPicPr>
          <p:cNvPr id="6" name="Picture 5" descr="A collage of pictures of people and pictures of people&#10;&#10;AI-generated content may be incorrect.">
            <a:extLst>
              <a:ext uri="{FF2B5EF4-FFF2-40B4-BE49-F238E27FC236}">
                <a16:creationId xmlns:a16="http://schemas.microsoft.com/office/drawing/2014/main" id="{A7DB0848-0811-5D5D-1757-830F477B6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133" y="-27391"/>
            <a:ext cx="5825068" cy="6885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6EB4C-65D5-1933-C30D-968B534EE15D}"/>
              </a:ext>
            </a:extLst>
          </p:cNvPr>
          <p:cNvSpPr txBox="1"/>
          <p:nvPr/>
        </p:nvSpPr>
        <p:spPr>
          <a:xfrm>
            <a:off x="0" y="5325352"/>
            <a:ext cx="5414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0000"/>
                </a:highlight>
                <a:latin typeface="Century Gothic" panose="020B0502020202020204" pitchFamily="34" charset="0"/>
              </a:rPr>
              <a:t>https://</a:t>
            </a:r>
            <a:r>
              <a:rPr lang="en-US" dirty="0" err="1">
                <a:highlight>
                  <a:srgbClr val="000000"/>
                </a:highlight>
                <a:latin typeface="Century Gothic" panose="020B0502020202020204" pitchFamily="34" charset="0"/>
              </a:rPr>
              <a:t>www.migrationhealth.ca</a:t>
            </a:r>
            <a:r>
              <a:rPr lang="en-US" dirty="0">
                <a:highlight>
                  <a:srgbClr val="000000"/>
                </a:highlight>
                <a:latin typeface="Century Gothic" panose="020B0502020202020204" pitchFamily="34" charset="0"/>
              </a:rPr>
              <a:t>/sites/default/files/Body-</a:t>
            </a:r>
            <a:r>
              <a:rPr lang="en-US" dirty="0" err="1">
                <a:highlight>
                  <a:srgbClr val="000000"/>
                </a:highlight>
                <a:latin typeface="Century Gothic" panose="020B0502020202020204" pitchFamily="34" charset="0"/>
              </a:rPr>
              <a:t>map_storytelling_as_reseach_LQ.pdf</a:t>
            </a:r>
            <a:endParaRPr lang="en-US" dirty="0">
              <a:highlight>
                <a:srgbClr val="00000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93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48742-3CB8-E93D-D37E-34F04D80C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991D4-3B8A-3034-AD75-6F6827330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0"/>
            <a:ext cx="10515600" cy="1325563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Photovoice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803367-0782-DA59-09BD-9085D87E1252}"/>
              </a:ext>
            </a:extLst>
          </p:cNvPr>
          <p:cNvSpPr txBox="1"/>
          <p:nvPr/>
        </p:nvSpPr>
        <p:spPr>
          <a:xfrm>
            <a:off x="9272336" y="6212888"/>
            <a:ext cx="291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latin typeface="Century Gothic" panose="020B0502020202020204" pitchFamily="34" charset="0"/>
              </a:rPr>
              <a:t>Sutton-Brown 2014</a:t>
            </a:r>
            <a:endParaRPr lang="en-CA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33794" name="Picture 2" descr="What is Photovoice? - Photovoice Worldwide">
            <a:extLst>
              <a:ext uri="{FF2B5EF4-FFF2-40B4-BE49-F238E27FC236}">
                <a16:creationId xmlns:a16="http://schemas.microsoft.com/office/drawing/2014/main" id="{41797EFA-1417-FECE-696E-6E8312D1C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208" y="0"/>
            <a:ext cx="4951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029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FE180-CF8A-9057-C36E-0479FE30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C1A65E-4C77-6DA2-54D0-7ACF1989D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7" y="149215"/>
            <a:ext cx="12004144" cy="5774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7EF2EF-0318-BC4E-1AF9-3A0D7F431B98}"/>
              </a:ext>
            </a:extLst>
          </p:cNvPr>
          <p:cNvSpPr txBox="1"/>
          <p:nvPr/>
        </p:nvSpPr>
        <p:spPr>
          <a:xfrm>
            <a:off x="219403" y="6062454"/>
            <a:ext cx="11753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https://</a:t>
            </a:r>
            <a:r>
              <a:rPr lang="en-US" dirty="0" err="1">
                <a:latin typeface="Century Gothic" panose="020B0502020202020204" pitchFamily="34" charset="0"/>
              </a:rPr>
              <a:t>www.cambridgepublichealth.org</a:t>
            </a:r>
            <a:r>
              <a:rPr lang="en-US" dirty="0">
                <a:latin typeface="Century Gothic" panose="020B0502020202020204" pitchFamily="34" charset="0"/>
              </a:rPr>
              <a:t>/wp-content/uploads/2023/06/</a:t>
            </a:r>
            <a:r>
              <a:rPr lang="en-US" dirty="0" err="1">
                <a:latin typeface="Century Gothic" panose="020B0502020202020204" pitchFamily="34" charset="0"/>
              </a:rPr>
              <a:t>PhotoVoice</a:t>
            </a:r>
            <a:r>
              <a:rPr lang="en-US" dirty="0">
                <a:latin typeface="Century Gothic" panose="020B0502020202020204" pitchFamily="34" charset="0"/>
              </a:rPr>
              <a:t>-Digital-</a:t>
            </a:r>
            <a:r>
              <a:rPr lang="en-US" dirty="0" err="1">
                <a:latin typeface="Century Gothic" panose="020B0502020202020204" pitchFamily="34" charset="0"/>
              </a:rPr>
              <a:t>Presentation.pptx.pdf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91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76E64-159F-0F41-7FA9-266DCEBE8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B267-D88E-470D-67E4-4CA8B1D8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8272"/>
            <a:ext cx="11081085" cy="2389662"/>
          </a:xfrm>
        </p:spPr>
        <p:txBody>
          <a:bodyPr>
            <a:normAutofit fontScale="90000"/>
          </a:bodyPr>
          <a:lstStyle/>
          <a:p>
            <a:r>
              <a:rPr lang="en-US" i="1" dirty="0">
                <a:latin typeface="Century Gothic" panose="020B0502020202020204" pitchFamily="34" charset="0"/>
              </a:rPr>
              <a:t>Through her eyes: Photovoice as a research method for women with mental health challenges living in supportive housing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F5BBEA-7E99-8F76-B00F-6841F316D196}"/>
              </a:ext>
            </a:extLst>
          </p:cNvPr>
          <p:cNvSpPr txBox="1"/>
          <p:nvPr/>
        </p:nvSpPr>
        <p:spPr>
          <a:xfrm>
            <a:off x="8999621" y="6127163"/>
            <a:ext cx="291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Esposito 2023</a:t>
            </a:r>
          </a:p>
        </p:txBody>
      </p:sp>
    </p:spTree>
    <p:extLst>
      <p:ext uri="{BB962C8B-B14F-4D97-AF65-F5344CB8AC3E}">
        <p14:creationId xmlns:p14="http://schemas.microsoft.com/office/powerpoint/2010/main" val="8694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DFE21-2237-5C1D-D898-63A2A24A6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frigerator full of food&#10;&#10;AI-generated content may be incorrect.">
            <a:extLst>
              <a:ext uri="{FF2B5EF4-FFF2-40B4-BE49-F238E27FC236}">
                <a16:creationId xmlns:a16="http://schemas.microsoft.com/office/drawing/2014/main" id="{9F2E5807-99C7-F9D7-0A98-A791AB36C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337" y="744240"/>
            <a:ext cx="9114255" cy="53695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06FE25-F882-5216-BCB0-51BD776ED55F}"/>
              </a:ext>
            </a:extLst>
          </p:cNvPr>
          <p:cNvSpPr txBox="1"/>
          <p:nvPr/>
        </p:nvSpPr>
        <p:spPr>
          <a:xfrm>
            <a:off x="8999621" y="6284326"/>
            <a:ext cx="291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Esposito 2023</a:t>
            </a:r>
          </a:p>
        </p:txBody>
      </p:sp>
    </p:spTree>
    <p:extLst>
      <p:ext uri="{BB962C8B-B14F-4D97-AF65-F5344CB8AC3E}">
        <p14:creationId xmlns:p14="http://schemas.microsoft.com/office/powerpoint/2010/main" val="3470685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06D3A-E2DD-92CA-120E-4D3B8C6E9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ign on the wall&#10;&#10;AI-generated content may be incorrect.">
            <a:extLst>
              <a:ext uri="{FF2B5EF4-FFF2-40B4-BE49-F238E27FC236}">
                <a16:creationId xmlns:a16="http://schemas.microsoft.com/office/drawing/2014/main" id="{DCFBA35A-F622-6483-A9AC-6D1D018F4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46" y="813132"/>
            <a:ext cx="10324838" cy="4560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6F883C-7B04-13F6-5A02-9F51051254F0}"/>
              </a:ext>
            </a:extLst>
          </p:cNvPr>
          <p:cNvSpPr txBox="1"/>
          <p:nvPr/>
        </p:nvSpPr>
        <p:spPr>
          <a:xfrm>
            <a:off x="8999621" y="6284326"/>
            <a:ext cx="291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Esposito 2023</a:t>
            </a:r>
          </a:p>
        </p:txBody>
      </p:sp>
    </p:spTree>
    <p:extLst>
      <p:ext uri="{BB962C8B-B14F-4D97-AF65-F5344CB8AC3E}">
        <p14:creationId xmlns:p14="http://schemas.microsoft.com/office/powerpoint/2010/main" val="3933997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CE397-0F7C-8BC4-2C21-2526AFAEB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rown shirt&#10;&#10;AI-generated content may be incorrect.">
            <a:extLst>
              <a:ext uri="{FF2B5EF4-FFF2-40B4-BE49-F238E27FC236}">
                <a16:creationId xmlns:a16="http://schemas.microsoft.com/office/drawing/2014/main" id="{EE21D784-F8C0-2662-8B96-D5A948EC3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74" y="1018392"/>
            <a:ext cx="10346852" cy="4066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45F726-E4AE-31A0-1E5C-1B40C0F6C407}"/>
              </a:ext>
            </a:extLst>
          </p:cNvPr>
          <p:cNvSpPr txBox="1"/>
          <p:nvPr/>
        </p:nvSpPr>
        <p:spPr>
          <a:xfrm>
            <a:off x="8999621" y="6284326"/>
            <a:ext cx="291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Esposito 2023</a:t>
            </a:r>
          </a:p>
        </p:txBody>
      </p:sp>
    </p:spTree>
    <p:extLst>
      <p:ext uri="{BB962C8B-B14F-4D97-AF65-F5344CB8AC3E}">
        <p14:creationId xmlns:p14="http://schemas.microsoft.com/office/powerpoint/2010/main" val="409006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7FF90-A32D-0308-42A7-9DB4213A4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1BB14E-1970-DC49-D129-CFFE998DF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Data distinctions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4F0C3B7-D3B2-C0DA-B5A8-51D083470C5E}"/>
              </a:ext>
            </a:extLst>
          </p:cNvPr>
          <p:cNvSpPr txBox="1">
            <a:spLocks/>
          </p:cNvSpPr>
          <p:nvPr/>
        </p:nvSpPr>
        <p:spPr>
          <a:xfrm>
            <a:off x="6960269" y="1875354"/>
            <a:ext cx="4393532" cy="1510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>
                <a:latin typeface="Century Gothic" panose="020B0502020202020204" pitchFamily="34" charset="0"/>
              </a:rPr>
              <a:t>Qualitative: </a:t>
            </a:r>
          </a:p>
          <a:p>
            <a:pPr marL="0" indent="0">
              <a:buNone/>
            </a:pPr>
            <a:r>
              <a:rPr lang="en-US" sz="2200" dirty="0">
                <a:latin typeface="Century Gothic" panose="020B0502020202020204" pitchFamily="34" charset="0"/>
              </a:rPr>
              <a:t>“… </a:t>
            </a:r>
            <a:r>
              <a:rPr lang="en-CA" sz="2200" dirty="0">
                <a:effectLst/>
                <a:latin typeface="Century Gothic" panose="020B0502020202020204" pitchFamily="34" charset="0"/>
              </a:rPr>
              <a:t>typically descriptive and can be read or analysed via interpretation.”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2200" dirty="0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dirty="0">
              <a:effectLst/>
              <a:latin typeface="Century Gothic" panose="020B0502020202020204" pitchFamily="34" charset="0"/>
            </a:endParaRPr>
          </a:p>
          <a:p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7AC6C3-E466-C351-B3B1-9E08E4E519DB}"/>
              </a:ext>
            </a:extLst>
          </p:cNvPr>
          <p:cNvSpPr txBox="1"/>
          <p:nvPr/>
        </p:nvSpPr>
        <p:spPr>
          <a:xfrm>
            <a:off x="9577137" y="6308209"/>
            <a:ext cx="2406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CA" dirty="0">
                <a:effectLst/>
                <a:latin typeface="Century Gothic" panose="020B0502020202020204" pitchFamily="34" charset="0"/>
              </a:rPr>
              <a:t>Davila &amp; Hall 2022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0B20D7C-CCBC-6BB6-95B4-5F14FE17E4E1}"/>
              </a:ext>
            </a:extLst>
          </p:cNvPr>
          <p:cNvSpPr txBox="1">
            <a:spLocks/>
          </p:cNvSpPr>
          <p:nvPr/>
        </p:nvSpPr>
        <p:spPr>
          <a:xfrm>
            <a:off x="838201" y="1841485"/>
            <a:ext cx="4820652" cy="4651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>
                <a:latin typeface="Century Gothic" panose="020B0502020202020204" pitchFamily="34" charset="0"/>
              </a:rPr>
              <a:t>Quantitative: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latin typeface="Century Gothic" panose="020B0502020202020204" pitchFamily="34" charset="0"/>
              </a:rPr>
              <a:t>“… the kind of data that is in the </a:t>
            </a:r>
            <a:r>
              <a:rPr lang="en-CA" sz="2200" dirty="0">
                <a:effectLst/>
                <a:latin typeface="Century Gothic" panose="020B0502020202020204" pitchFamily="34" charset="0"/>
              </a:rPr>
              <a:t>form of discrete units that can be counted, categorized or analysed via</a:t>
            </a:r>
            <a:r>
              <a:rPr lang="en-CA" sz="2200" dirty="0">
                <a:latin typeface="Century Gothic" panose="020B0502020202020204" pitchFamily="34" charset="0"/>
              </a:rPr>
              <a:t> </a:t>
            </a:r>
            <a:r>
              <a:rPr lang="en-CA" sz="2200" dirty="0">
                <a:effectLst/>
                <a:latin typeface="Century Gothic" panose="020B0502020202020204" pitchFamily="34" charset="0"/>
              </a:rPr>
              <a:t>mathematical means.”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2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CA" sz="2200" dirty="0">
                <a:latin typeface="Century Gothic" panose="020B0502020202020204" pitchFamily="34" charset="0"/>
              </a:rPr>
              <a:t>E.g., </a:t>
            </a:r>
          </a:p>
          <a:p>
            <a:r>
              <a:rPr lang="en-CA" sz="2200" dirty="0">
                <a:latin typeface="Century Gothic" panose="020B0502020202020204" pitchFamily="34" charset="0"/>
              </a:rPr>
              <a:t>Frequency counts</a:t>
            </a:r>
            <a:endParaRPr lang="en-CA" sz="2200" dirty="0">
              <a:effectLst/>
              <a:latin typeface="Century Gothic" panose="020B0502020202020204" pitchFamily="34" charset="0"/>
            </a:endParaRPr>
          </a:p>
          <a:p>
            <a:r>
              <a:rPr lang="en-CA" sz="2200" dirty="0">
                <a:effectLst/>
                <a:latin typeface="Century Gothic" panose="020B0502020202020204" pitchFamily="34" charset="0"/>
              </a:rPr>
              <a:t>Survey scale data</a:t>
            </a:r>
          </a:p>
          <a:p>
            <a:r>
              <a:rPr lang="en-CA" sz="2200" dirty="0">
                <a:latin typeface="Century Gothic" panose="020B0502020202020204" pitchFamily="34" charset="0"/>
              </a:rPr>
              <a:t>Demographic data</a:t>
            </a:r>
            <a:endParaRPr lang="en-CA" sz="2200" dirty="0">
              <a:effectLst/>
              <a:latin typeface="Century Gothic" panose="020B0502020202020204" pitchFamily="34" charset="0"/>
            </a:endParaRPr>
          </a:p>
          <a:p>
            <a:r>
              <a:rPr lang="en-CA" sz="2200" dirty="0">
                <a:latin typeface="Century Gothic" panose="020B0502020202020204" pitchFamily="34" charset="0"/>
              </a:rPr>
              <a:t>Sensor data</a:t>
            </a:r>
            <a:endParaRPr lang="en-CA" sz="2200" dirty="0">
              <a:effectLst/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41816E-7CD8-0043-460E-C666269724A7}"/>
              </a:ext>
            </a:extLst>
          </p:cNvPr>
          <p:cNvCxnSpPr>
            <a:cxnSpLocks/>
          </p:cNvCxnSpPr>
          <p:nvPr/>
        </p:nvCxnSpPr>
        <p:spPr>
          <a:xfrm>
            <a:off x="6206289" y="1690688"/>
            <a:ext cx="0" cy="46175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1522DD-E517-03F2-B705-B1E7EDB9FEAC}"/>
              </a:ext>
            </a:extLst>
          </p:cNvPr>
          <p:cNvCxnSpPr>
            <a:cxnSpLocks/>
          </p:cNvCxnSpPr>
          <p:nvPr/>
        </p:nvCxnSpPr>
        <p:spPr>
          <a:xfrm flipH="1">
            <a:off x="838200" y="3889514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0198EBD-22ED-7DDC-EFD3-8145F9D8CAC1}"/>
              </a:ext>
            </a:extLst>
          </p:cNvPr>
          <p:cNvSpPr txBox="1"/>
          <p:nvPr/>
        </p:nvSpPr>
        <p:spPr>
          <a:xfrm>
            <a:off x="7106654" y="4120356"/>
            <a:ext cx="6096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CA" sz="2200" dirty="0">
                <a:effectLst/>
                <a:latin typeface="Century Gothic" panose="020B0502020202020204" pitchFamily="34" charset="0"/>
              </a:rPr>
              <a:t>E.g.,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>
                <a:effectLst/>
                <a:latin typeface="Century Gothic" panose="020B0502020202020204" pitchFamily="34" charset="0"/>
              </a:rPr>
              <a:t>Text</a:t>
            </a:r>
            <a:endParaRPr lang="en-CA" sz="22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>
                <a:effectLst/>
                <a:latin typeface="Century Gothic" panose="020B0502020202020204" pitchFamily="34" charset="0"/>
              </a:rPr>
              <a:t>Sound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>
                <a:latin typeface="Century Gothic" panose="020B0502020202020204" pitchFamily="34" charset="0"/>
              </a:rPr>
              <a:t>Image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>
                <a:effectLst/>
                <a:latin typeface="Century Gothic" panose="020B0502020202020204" pitchFamily="34" charset="0"/>
              </a:rPr>
              <a:t>Video, etc.</a:t>
            </a:r>
          </a:p>
        </p:txBody>
      </p:sp>
    </p:spTree>
    <p:extLst>
      <p:ext uri="{BB962C8B-B14F-4D97-AF65-F5344CB8AC3E}">
        <p14:creationId xmlns:p14="http://schemas.microsoft.com/office/powerpoint/2010/main" val="3710256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50057-345E-10F3-AEDF-5EB365871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inting&#10;&#10;AI-generated content may be incorrect.">
            <a:extLst>
              <a:ext uri="{FF2B5EF4-FFF2-40B4-BE49-F238E27FC236}">
                <a16:creationId xmlns:a16="http://schemas.microsoft.com/office/drawing/2014/main" id="{F9F6FC10-726B-CE84-FB57-E32F7D7EB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6" y="340625"/>
            <a:ext cx="10424761" cy="5388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FB91C-6DBC-CEED-933D-5C71E061E3A2}"/>
              </a:ext>
            </a:extLst>
          </p:cNvPr>
          <p:cNvSpPr txBox="1"/>
          <p:nvPr/>
        </p:nvSpPr>
        <p:spPr>
          <a:xfrm>
            <a:off x="8999621" y="6284326"/>
            <a:ext cx="291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Esposito 2023</a:t>
            </a:r>
          </a:p>
        </p:txBody>
      </p:sp>
    </p:spTree>
    <p:extLst>
      <p:ext uri="{BB962C8B-B14F-4D97-AF65-F5344CB8AC3E}">
        <p14:creationId xmlns:p14="http://schemas.microsoft.com/office/powerpoint/2010/main" val="2083596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36984-C7F4-361C-2DDB-6233FCC25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42C1B-9CDB-637D-FA01-CD949BB6463E}"/>
              </a:ext>
            </a:extLst>
          </p:cNvPr>
          <p:cNvSpPr txBox="1">
            <a:spLocks/>
          </p:cNvSpPr>
          <p:nvPr/>
        </p:nvSpPr>
        <p:spPr>
          <a:xfrm>
            <a:off x="1098885" y="342163"/>
            <a:ext cx="97776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871B32-8E02-9D22-C6C6-201C49209F48}"/>
              </a:ext>
            </a:extLst>
          </p:cNvPr>
          <p:cNvSpPr txBox="1">
            <a:spLocks/>
          </p:cNvSpPr>
          <p:nvPr/>
        </p:nvSpPr>
        <p:spPr>
          <a:xfrm>
            <a:off x="1315453" y="129246"/>
            <a:ext cx="97776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Interviewing linked to drawing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5EF4EE-4A8D-02F1-8863-6F93B31DFCDE}"/>
              </a:ext>
            </a:extLst>
          </p:cNvPr>
          <p:cNvSpPr txBox="1"/>
          <p:nvPr/>
        </p:nvSpPr>
        <p:spPr>
          <a:xfrm>
            <a:off x="9483139" y="5979818"/>
            <a:ext cx="2165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 err="1">
                <a:effectLst/>
                <a:latin typeface="Century Gothic" panose="020B0502020202020204" pitchFamily="34" charset="0"/>
              </a:rPr>
              <a:t>CohenMiller</a:t>
            </a:r>
            <a:r>
              <a:rPr lang="en-CA" dirty="0">
                <a:effectLst/>
                <a:latin typeface="Century Gothic" panose="020B0502020202020204" pitchFamily="34" charset="0"/>
              </a:rPr>
              <a:t> 2018</a:t>
            </a:r>
          </a:p>
        </p:txBody>
      </p:sp>
      <p:pic>
        <p:nvPicPr>
          <p:cNvPr id="9" name="Picture 8" descr="A drawing of a camel and mountains&#10;&#10;AI-generated content may be incorrect.">
            <a:extLst>
              <a:ext uri="{FF2B5EF4-FFF2-40B4-BE49-F238E27FC236}">
                <a16:creationId xmlns:a16="http://schemas.microsoft.com/office/drawing/2014/main" id="{350E3158-DB0A-8275-A4C8-FA9642DFF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240" y="1393571"/>
            <a:ext cx="7006444" cy="533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94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B3C4D-8022-9FE8-B917-DEAC36011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19AE62-1936-97B6-7C05-64F700D02C04}"/>
              </a:ext>
            </a:extLst>
          </p:cNvPr>
          <p:cNvSpPr txBox="1"/>
          <p:nvPr/>
        </p:nvSpPr>
        <p:spPr>
          <a:xfrm>
            <a:off x="8614611" y="6035501"/>
            <a:ext cx="291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Krantz 2014, 2016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120DCB-A83D-767B-FEDB-5C07BD975784}"/>
              </a:ext>
            </a:extLst>
          </p:cNvPr>
          <p:cNvSpPr txBox="1">
            <a:spLocks/>
          </p:cNvSpPr>
          <p:nvPr/>
        </p:nvSpPr>
        <p:spPr>
          <a:xfrm>
            <a:off x="838200" y="294036"/>
            <a:ext cx="77764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entury Gothic" panose="020B0502020202020204" pitchFamily="34" charset="0"/>
              </a:rPr>
              <a:t>Dance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7DB9D-4D82-4611-3B36-30D1F1353EA1}"/>
              </a:ext>
            </a:extLst>
          </p:cNvPr>
          <p:cNvSpPr txBox="1"/>
          <p:nvPr/>
        </p:nvSpPr>
        <p:spPr>
          <a:xfrm>
            <a:off x="838200" y="1902403"/>
            <a:ext cx="57488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latin typeface="Century Gothic" panose="020B0502020202020204" pitchFamily="34" charset="0"/>
              </a:rPr>
              <a:t>“Phenomenology of artistic practice”</a:t>
            </a:r>
          </a:p>
          <a:p>
            <a:endParaRPr lang="en-CA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latin typeface="Century Gothic" panose="020B0502020202020204" pitchFamily="34" charset="0"/>
              </a:rPr>
              <a:t>“… </a:t>
            </a:r>
            <a:r>
              <a:rPr lang="en-CA" sz="2000" dirty="0">
                <a:effectLst/>
                <a:latin typeface="Century Gothic" panose="020B0502020202020204" pitchFamily="34" charset="0"/>
              </a:rPr>
              <a:t>aims at an exploration of the lived experience of performative movemen</a:t>
            </a:r>
            <a:r>
              <a:rPr lang="en-CA" sz="2000" dirty="0">
                <a:latin typeface="Century Gothic" panose="020B0502020202020204" pitchFamily="34" charset="0"/>
              </a:rPr>
              <a:t>t.”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000" dirty="0">
              <a:latin typeface="Century Gothic" panose="020B0502020202020204" pitchFamily="34" charset="0"/>
            </a:endParaRPr>
          </a:p>
          <a:p>
            <a:r>
              <a:rPr lang="en-CA" sz="2000" dirty="0">
                <a:latin typeface="Century Gothic" panose="020B0502020202020204" pitchFamily="34" charset="0"/>
              </a:rPr>
              <a:t>Participants </a:t>
            </a:r>
            <a:r>
              <a:rPr lang="en-CA" sz="2000" dirty="0">
                <a:effectLst/>
                <a:latin typeface="Century Gothic" panose="020B0502020202020204" pitchFamily="34" charset="0"/>
              </a:rPr>
              <a:t>asked to</a:t>
            </a:r>
            <a:r>
              <a:rPr lang="en-CA" sz="2000" dirty="0">
                <a:latin typeface="Century Gothic" panose="020B0502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latin typeface="Century Gothic" panose="020B0502020202020204" pitchFamily="34" charset="0"/>
              </a:rPr>
              <a:t>E</a:t>
            </a:r>
            <a:r>
              <a:rPr lang="en-CA" sz="2000" dirty="0">
                <a:effectLst/>
                <a:latin typeface="Century Gothic" panose="020B0502020202020204" pitchFamily="34" charset="0"/>
              </a:rPr>
              <a:t>xpress through performative movement their experiences of why dance is important for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latin typeface="Century Gothic" panose="020B0502020202020204" pitchFamily="34" charset="0"/>
              </a:rPr>
              <a:t>Express this experience of dance in a poem and a picture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latin typeface="Century Gothic" panose="020B0502020202020204" pitchFamily="34" charset="0"/>
              </a:rPr>
              <a:t>Interview</a:t>
            </a:r>
          </a:p>
        </p:txBody>
      </p:sp>
      <p:pic>
        <p:nvPicPr>
          <p:cNvPr id="12" name="Picture 11" descr="A drawing of a butterfly&#10;&#10;AI-generated content may be incorrect.">
            <a:extLst>
              <a:ext uri="{FF2B5EF4-FFF2-40B4-BE49-F238E27FC236}">
                <a16:creationId xmlns:a16="http://schemas.microsoft.com/office/drawing/2014/main" id="{CB7717C7-98DB-5DD7-1FD2-9AECAF5B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94036"/>
            <a:ext cx="4439653" cy="54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37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77414-E8AE-301C-7943-870544A63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1A8AD7-F36A-68BB-D779-0499B47FA738}"/>
              </a:ext>
            </a:extLst>
          </p:cNvPr>
          <p:cNvSpPr txBox="1"/>
          <p:nvPr/>
        </p:nvSpPr>
        <p:spPr>
          <a:xfrm>
            <a:off x="7918922" y="3234125"/>
            <a:ext cx="54440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https://</a:t>
            </a:r>
            <a:r>
              <a:rPr lang="en-US" dirty="0" err="1">
                <a:latin typeface="Century Gothic" panose="020B0502020202020204" pitchFamily="34" charset="0"/>
              </a:rPr>
              <a:t>desieros.com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n-CA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0F3230-0ABE-4391-2C7B-0769E952D84D}"/>
              </a:ext>
            </a:extLst>
          </p:cNvPr>
          <p:cNvSpPr txBox="1">
            <a:spLocks/>
          </p:cNvSpPr>
          <p:nvPr/>
        </p:nvSpPr>
        <p:spPr>
          <a:xfrm>
            <a:off x="690983" y="606602"/>
            <a:ext cx="54440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entury Gothic" panose="020B0502020202020204" pitchFamily="34" charset="0"/>
              </a:rPr>
              <a:t>Arts-based phenomenology (Gupta, 2024a)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EA1129-FA98-D1B8-226B-37D918308737}"/>
              </a:ext>
            </a:extLst>
          </p:cNvPr>
          <p:cNvSpPr txBox="1"/>
          <p:nvPr/>
        </p:nvSpPr>
        <p:spPr>
          <a:xfrm>
            <a:off x="690983" y="2172296"/>
            <a:ext cx="62399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latin typeface="Century Gothic" panose="020B0502020202020204" pitchFamily="34" charset="0"/>
              </a:rPr>
              <a:t>Painting (e.g., Gupta, 2024b)</a:t>
            </a:r>
          </a:p>
          <a:p>
            <a:endParaRPr lang="en-CA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latin typeface="Century Gothic" panose="020B0502020202020204" pitchFamily="34" charset="0"/>
              </a:rPr>
              <a:t>Collect participant’s written descriptions of reclaiming erotic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latin typeface="Century Gothic" panose="020B0502020202020204" pitchFamily="34" charset="0"/>
              </a:rPr>
              <a:t>Hermeneutic data interpretation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latin typeface="Century Gothic" panose="020B0502020202020204" pitchFamily="34" charset="0"/>
              </a:rPr>
              <a:t>Express the thematic findings for each pt as symbolic imagery via folk paintings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latin typeface="Century Gothic" panose="020B0502020202020204" pitchFamily="34" charset="0"/>
              </a:rPr>
              <a:t>Showcase to public online and via in-person art exhibitions</a:t>
            </a:r>
          </a:p>
        </p:txBody>
      </p:sp>
    </p:spTree>
    <p:extLst>
      <p:ext uri="{BB962C8B-B14F-4D97-AF65-F5344CB8AC3E}">
        <p14:creationId xmlns:p14="http://schemas.microsoft.com/office/powerpoint/2010/main" val="2277248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9FA97-AD97-FCE3-23C2-B75EABF81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7C3B0C-0560-5086-1D84-807529521BD5}"/>
              </a:ext>
            </a:extLst>
          </p:cNvPr>
          <p:cNvSpPr txBox="1"/>
          <p:nvPr/>
        </p:nvSpPr>
        <p:spPr>
          <a:xfrm>
            <a:off x="368078" y="6354807"/>
            <a:ext cx="4523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Gupta 2019, 2020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B71F5C-25D7-B7A3-158E-DA09D7CC8E1A}"/>
              </a:ext>
            </a:extLst>
          </p:cNvPr>
          <p:cNvSpPr txBox="1">
            <a:spLocks/>
          </p:cNvSpPr>
          <p:nvPr/>
        </p:nvSpPr>
        <p:spPr>
          <a:xfrm>
            <a:off x="897466" y="1043408"/>
            <a:ext cx="59351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entury Gothic" panose="020B0502020202020204" pitchFamily="34" charset="0"/>
              </a:rPr>
              <a:t>Arts-based phenomenology: cinematic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C6B17C-EA43-FFF8-AFAC-4D69FF2409D6}"/>
              </a:ext>
            </a:extLst>
          </p:cNvPr>
          <p:cNvSpPr txBox="1"/>
          <p:nvPr/>
        </p:nvSpPr>
        <p:spPr>
          <a:xfrm>
            <a:off x="702732" y="2782937"/>
            <a:ext cx="461433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A" dirty="0">
                <a:latin typeface="Century Gothic" panose="020B0502020202020204" pitchFamily="34" charset="0"/>
              </a:rPr>
              <a:t>Select a sociocultural phenomenon for consciousness-raising</a:t>
            </a:r>
          </a:p>
          <a:p>
            <a:pPr marL="342900" indent="-342900">
              <a:buFont typeface="+mj-lt"/>
              <a:buAutoNum type="arabicPeriod"/>
            </a:pPr>
            <a:endParaRPr lang="en-CA" dirty="0"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>
                <a:latin typeface="Century Gothic" panose="020B0502020202020204" pitchFamily="34" charset="0"/>
              </a:rPr>
              <a:t>Collect participants’ anecdotes of lived experience</a:t>
            </a:r>
          </a:p>
          <a:p>
            <a:pPr marL="342900" indent="-342900">
              <a:buFont typeface="+mj-lt"/>
              <a:buAutoNum type="arabicPeriod"/>
            </a:pPr>
            <a:endParaRPr lang="en-CA" dirty="0"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>
                <a:latin typeface="Century Gothic" panose="020B0502020202020204" pitchFamily="34" charset="0"/>
              </a:rPr>
              <a:t>Code and thematize the data</a:t>
            </a:r>
          </a:p>
          <a:p>
            <a:pPr marL="342900" indent="-342900">
              <a:buFont typeface="+mj-lt"/>
              <a:buAutoNum type="arabicPeriod"/>
            </a:pPr>
            <a:endParaRPr lang="en-CA" dirty="0"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>
                <a:latin typeface="Century Gothic" panose="020B0502020202020204" pitchFamily="34" charset="0"/>
              </a:rPr>
              <a:t>Translate data into cinematic language</a:t>
            </a:r>
          </a:p>
          <a:p>
            <a:pPr marL="342900" indent="-342900">
              <a:buFont typeface="+mj-lt"/>
              <a:buAutoNum type="arabicPeriod"/>
            </a:pPr>
            <a:endParaRPr lang="en-CA" dirty="0"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>
                <a:latin typeface="Century Gothic" panose="020B0502020202020204" pitchFamily="34" charset="0"/>
              </a:rPr>
              <a:t>Produce the film</a:t>
            </a:r>
          </a:p>
        </p:txBody>
      </p:sp>
      <p:pic>
        <p:nvPicPr>
          <p:cNvPr id="6" name="Picture 5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695B8164-8B7A-565B-7465-90EF0241E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666" y="81290"/>
            <a:ext cx="5509684" cy="2289082"/>
          </a:xfrm>
          <a:prstGeom prst="rect">
            <a:avLst/>
          </a:prstGeom>
        </p:spPr>
      </p:pic>
      <p:pic>
        <p:nvPicPr>
          <p:cNvPr id="9" name="Picture 8" descr="A foggy landscape with trees and wires&#10;&#10;AI-generated content may be incorrect.">
            <a:extLst>
              <a:ext uri="{FF2B5EF4-FFF2-40B4-BE49-F238E27FC236}">
                <a16:creationId xmlns:a16="http://schemas.microsoft.com/office/drawing/2014/main" id="{A14AC505-B149-728F-F7BD-C8ED61428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123" y="2368971"/>
            <a:ext cx="5077226" cy="2156291"/>
          </a:xfrm>
          <a:prstGeom prst="rect">
            <a:avLst/>
          </a:prstGeom>
        </p:spPr>
      </p:pic>
      <p:pic>
        <p:nvPicPr>
          <p:cNvPr id="11" name="Picture 10" descr="A group of people holding torches&#10;&#10;AI-generated content may be incorrect.">
            <a:extLst>
              <a:ext uri="{FF2B5EF4-FFF2-40B4-BE49-F238E27FC236}">
                <a16:creationId xmlns:a16="http://schemas.microsoft.com/office/drawing/2014/main" id="{048C67BB-54F4-1764-5608-4A07E4C17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733" y="4487629"/>
            <a:ext cx="6161616" cy="21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937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0BBC0-6906-D550-5979-54E0B3DD0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E80CBA-F761-8516-05E8-9461C7D7855A}"/>
              </a:ext>
            </a:extLst>
          </p:cNvPr>
          <p:cNvSpPr txBox="1"/>
          <p:nvPr/>
        </p:nvSpPr>
        <p:spPr>
          <a:xfrm>
            <a:off x="7395411" y="6284326"/>
            <a:ext cx="4523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effectLst/>
                <a:latin typeface="Century Gothic" panose="020B0502020202020204" pitchFamily="34" charset="0"/>
              </a:rPr>
              <a:t>Bagamoyo College of Arts et al. </a:t>
            </a:r>
            <a:r>
              <a:rPr lang="en-CA" dirty="0">
                <a:latin typeface="Century Gothic" panose="020B0502020202020204" pitchFamily="34" charset="0"/>
              </a:rPr>
              <a:t>2002</a:t>
            </a:r>
            <a:endParaRPr lang="en-CA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E1BF74-AB64-22E6-5D36-6396EE9EA5BE}"/>
              </a:ext>
            </a:extLst>
          </p:cNvPr>
          <p:cNvSpPr txBox="1">
            <a:spLocks/>
          </p:cNvSpPr>
          <p:nvPr/>
        </p:nvSpPr>
        <p:spPr>
          <a:xfrm>
            <a:off x="838200" y="336883"/>
            <a:ext cx="81614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entury Gothic" panose="020B0502020202020204" pitchFamily="34" charset="0"/>
              </a:rPr>
              <a:t>Theatre</a:t>
            </a:r>
          </a:p>
        </p:txBody>
      </p:sp>
      <p:pic>
        <p:nvPicPr>
          <p:cNvPr id="3" name="Picture 2" descr="A flowchart of a group of events&#10;&#10;AI-generated content may be incorrect.">
            <a:extLst>
              <a:ext uri="{FF2B5EF4-FFF2-40B4-BE49-F238E27FC236}">
                <a16:creationId xmlns:a16="http://schemas.microsoft.com/office/drawing/2014/main" id="{120B4B1C-B060-3EC1-9C62-F2B614F1C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568" y="795535"/>
            <a:ext cx="7200232" cy="48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69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56AA7-DC34-060D-0073-EB8812011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FCAC2-4A11-4BC4-7522-A0A5F5E8D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638" y="24106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4. Conclusion</a:t>
            </a:r>
          </a:p>
        </p:txBody>
      </p:sp>
    </p:spTree>
    <p:extLst>
      <p:ext uri="{BB962C8B-B14F-4D97-AF65-F5344CB8AC3E}">
        <p14:creationId xmlns:p14="http://schemas.microsoft.com/office/powerpoint/2010/main" val="2970336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E6B8F-E97B-AE8D-4C3D-A12251368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C0D835-2135-DD6C-9937-F47E8F25E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633" y="257517"/>
            <a:ext cx="9537700" cy="5438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4CE94-D04C-ADF2-0215-B45AAE3163B7}"/>
              </a:ext>
            </a:extLst>
          </p:cNvPr>
          <p:cNvSpPr txBox="1"/>
          <p:nvPr/>
        </p:nvSpPr>
        <p:spPr>
          <a:xfrm>
            <a:off x="9101367" y="5930023"/>
            <a:ext cx="397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effectLst/>
                <a:latin typeface="Century Gothic" panose="020B0502020202020204" pitchFamily="34" charset="0"/>
              </a:rPr>
              <a:t>AlSughayer</a:t>
            </a:r>
            <a:r>
              <a:rPr lang="en-CA" dirty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0562985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BDAD3-2694-9432-09CD-9A7D6530E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uman Body Outline Images – Browse 1,126,509 Stock Photos, Vectors, and  Video | Adobe Stock">
            <a:extLst>
              <a:ext uri="{FF2B5EF4-FFF2-40B4-BE49-F238E27FC236}">
                <a16:creationId xmlns:a16="http://schemas.microsoft.com/office/drawing/2014/main" id="{C41DD84E-E464-18CF-5CD3-E8FABE507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3" y="0"/>
            <a:ext cx="5693777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eart symbol - Wikipedia">
            <a:extLst>
              <a:ext uri="{FF2B5EF4-FFF2-40B4-BE49-F238E27FC236}">
                <a16:creationId xmlns:a16="http://schemas.microsoft.com/office/drawing/2014/main" id="{9A99DED9-363A-9980-5E55-33B474F7A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172" y="1780049"/>
            <a:ext cx="730278" cy="73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A932C6-79FC-1960-67B3-04D05C0303B4}"/>
              </a:ext>
            </a:extLst>
          </p:cNvPr>
          <p:cNvSpPr txBox="1"/>
          <p:nvPr/>
        </p:nvSpPr>
        <p:spPr>
          <a:xfrm>
            <a:off x="5791199" y="283207"/>
            <a:ext cx="63033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effectLst/>
                <a:latin typeface="Century Gothic" panose="020B0502020202020204" pitchFamily="34" charset="0"/>
              </a:rPr>
              <a:t>Consider various visual methodologies to approach a phenomenon</a:t>
            </a:r>
          </a:p>
          <a:p>
            <a:endParaRPr lang="en-CA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effectLst/>
                <a:latin typeface="Century Gothic" panose="020B0502020202020204" pitchFamily="34" charset="0"/>
              </a:rPr>
              <a:t>De-centering </a:t>
            </a:r>
            <a:r>
              <a:rPr lang="en-CA" sz="1400" dirty="0" err="1">
                <a:effectLst/>
                <a:latin typeface="Century Gothic" panose="020B0502020202020204" pitchFamily="34" charset="0"/>
              </a:rPr>
              <a:t>scriptocentrism</a:t>
            </a:r>
            <a:endParaRPr lang="en-CA" sz="1400" dirty="0">
              <a:effectLst/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effectLst/>
                <a:latin typeface="Century Gothic" panose="020B0502020202020204" pitchFamily="34" charset="0"/>
              </a:rPr>
              <a:t>No observer-independent visualizations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effectLst/>
              <a:latin typeface="Century Gothic" panose="020B0502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66F68E-3DEA-CE10-DA4E-0C3BC00E643D}"/>
              </a:ext>
            </a:extLst>
          </p:cNvPr>
          <p:cNvCxnSpPr/>
          <p:nvPr/>
        </p:nvCxnSpPr>
        <p:spPr>
          <a:xfrm>
            <a:off x="-635112" y="1545403"/>
            <a:ext cx="12039600" cy="0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48F0D85-4CAC-CE43-4EBD-649AF3A9D798}"/>
              </a:ext>
            </a:extLst>
          </p:cNvPr>
          <p:cNvSpPr txBox="1"/>
          <p:nvPr/>
        </p:nvSpPr>
        <p:spPr>
          <a:xfrm>
            <a:off x="312260" y="1339912"/>
            <a:ext cx="55202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ln>
                  <a:solidFill>
                    <a:sysClr val="windowText" lastClr="000000"/>
                  </a:solidFill>
                </a:ln>
                <a:effectLst/>
                <a:latin typeface="Century Gothic" panose="020B0502020202020204" pitchFamily="34" charset="0"/>
              </a:rPr>
              <a:t>The words we say are part of the moving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n>
                <a:solidFill>
                  <a:sysClr val="windowText" lastClr="000000"/>
                </a:solidFill>
              </a:ln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B57563-35DE-28E2-25C8-5BFDCF861FDA}"/>
              </a:ext>
            </a:extLst>
          </p:cNvPr>
          <p:cNvSpPr txBox="1"/>
          <p:nvPr/>
        </p:nvSpPr>
        <p:spPr>
          <a:xfrm>
            <a:off x="5940322" y="1929311"/>
            <a:ext cx="587370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Century Gothic" panose="020B0502020202020204" pitchFamily="34" charset="0"/>
              </a:rPr>
              <a:t>Participants as co-researchers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effectLst/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effectLst/>
                <a:latin typeface="Century Gothic" panose="020B0502020202020204" pitchFamily="34" charset="0"/>
              </a:rPr>
              <a:t>Re-think standard visualizations</a:t>
            </a:r>
            <a:endParaRPr lang="en-CA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effectLst/>
                <a:latin typeface="Century Gothic" panose="020B0502020202020204" pitchFamily="34" charset="0"/>
              </a:rPr>
              <a:t>Bring visualizations to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Century Gothic" panose="020B0502020202020204" pitchFamily="34" charset="0"/>
              </a:rPr>
              <a:t>Do justice to participants’ voices/narratives and corporeality as they lend to understanding the phenomenon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Century Gothic" panose="020B0502020202020204" pitchFamily="34" charset="0"/>
              </a:rPr>
              <a:t>Culture, spirituality, religion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Century Gothic" panose="020B0502020202020204" pitchFamily="34" charset="0"/>
              </a:rPr>
              <a:t>Aesthetic reactions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Century Gothic" panose="020B0502020202020204" pitchFamily="34" charset="0"/>
              </a:rPr>
              <a:t>Visualizations for social advocacy and justice</a:t>
            </a:r>
          </a:p>
          <a:p>
            <a:endParaRPr lang="en-CA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3904B5-7AFB-70FD-DAC6-DF227A829D32}"/>
              </a:ext>
            </a:extLst>
          </p:cNvPr>
          <p:cNvSpPr txBox="1"/>
          <p:nvPr/>
        </p:nvSpPr>
        <p:spPr>
          <a:xfrm>
            <a:off x="190443" y="2372959"/>
            <a:ext cx="5520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Emotion at the heart of qualitative research</a:t>
            </a:r>
          </a:p>
        </p:txBody>
      </p:sp>
      <p:pic>
        <p:nvPicPr>
          <p:cNvPr id="32778" name="Picture 10" descr="The Hidden Complexities of Jazz — Division of Humanities and Fine Arts">
            <a:extLst>
              <a:ext uri="{FF2B5EF4-FFF2-40B4-BE49-F238E27FC236}">
                <a16:creationId xmlns:a16="http://schemas.microsoft.com/office/drawing/2014/main" id="{D20D3EB3-70BF-52FA-13EC-1AD837C1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93" y="4175498"/>
            <a:ext cx="2278807" cy="13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0" name="Picture 12" descr="7,200+ Ballerina Cartoon Stock Illustrations, Royalty-Free Vector Graphics  &amp; Clip Art - iStock | Dancer, Ballet drawing, Ballet">
            <a:extLst>
              <a:ext uri="{FF2B5EF4-FFF2-40B4-BE49-F238E27FC236}">
                <a16:creationId xmlns:a16="http://schemas.microsoft.com/office/drawing/2014/main" id="{1F034423-AD99-5170-8587-FC3DDBEE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5" y="3729213"/>
            <a:ext cx="1571040" cy="217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B72E2B-B95E-AFB5-4E79-DF5016C07AE3}"/>
              </a:ext>
            </a:extLst>
          </p:cNvPr>
          <p:cNvSpPr txBox="1"/>
          <p:nvPr/>
        </p:nvSpPr>
        <p:spPr>
          <a:xfrm>
            <a:off x="2400469" y="98541"/>
            <a:ext cx="1375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</a:rPr>
              <a:t>Dialogue</a:t>
            </a:r>
            <a:endParaRPr lang="en-US" b="1" dirty="0">
              <a:solidFill>
                <a:schemeClr val="bg1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3E1077-AEB0-F507-075A-D386EFA1A14B}"/>
              </a:ext>
            </a:extLst>
          </p:cNvPr>
          <p:cNvSpPr txBox="1"/>
          <p:nvPr/>
        </p:nvSpPr>
        <p:spPr>
          <a:xfrm>
            <a:off x="2165378" y="482941"/>
            <a:ext cx="1731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</a:rPr>
              <a:t>Interpretation</a:t>
            </a:r>
            <a:endParaRPr lang="en-US" b="1" dirty="0">
              <a:solidFill>
                <a:schemeClr val="bg1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C54407-25C1-779C-E31A-763771709095}"/>
              </a:ext>
            </a:extLst>
          </p:cNvPr>
          <p:cNvSpPr txBox="1"/>
          <p:nvPr/>
        </p:nvSpPr>
        <p:spPr>
          <a:xfrm>
            <a:off x="2222668" y="909220"/>
            <a:ext cx="1731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Century Gothic" panose="020B0502020202020204" pitchFamily="34" charset="0"/>
              </a:rPr>
              <a:t>Imagination</a:t>
            </a:r>
            <a:endParaRPr lang="en-US" b="1" dirty="0">
              <a:solidFill>
                <a:schemeClr val="bg1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pic>
        <p:nvPicPr>
          <p:cNvPr id="22" name="Picture 21" descr="A black and white drawing of hands holding each other&#10;&#10;AI-generated content may be incorrect.">
            <a:extLst>
              <a:ext uri="{FF2B5EF4-FFF2-40B4-BE49-F238E27FC236}">
                <a16:creationId xmlns:a16="http://schemas.microsoft.com/office/drawing/2014/main" id="{E2A0B7CA-6DC1-4BC8-236E-C686C2D07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245" y="2869393"/>
            <a:ext cx="931221" cy="112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603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EAD65-CDA8-BCE6-33A9-2B249C8B7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4878B-10AE-A0E4-6D83-B585A82A8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2" y="322003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Thank you for your ears </a:t>
            </a:r>
            <a:br>
              <a:rPr lang="en-US" dirty="0">
                <a:latin typeface="Century Gothic" panose="020B0502020202020204" pitchFamily="34" charset="0"/>
              </a:rPr>
            </a:br>
            <a:br>
              <a:rPr lang="en-US" dirty="0">
                <a:latin typeface="Century Gothic" panose="020B0502020202020204" pitchFamily="34" charset="0"/>
              </a:rPr>
            </a:b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634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88C56-D698-27DE-F7DC-5D52262C2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221BB-B78A-8760-30FE-26F0CCE90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Mixed-methods 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FB056-75F0-970F-CA19-3E18E1AEE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301" y="2122679"/>
            <a:ext cx="5257800" cy="4351338"/>
          </a:xfrm>
        </p:spPr>
        <p:txBody>
          <a:bodyPr>
            <a:normAutofit/>
          </a:bodyPr>
          <a:lstStyle/>
          <a:p>
            <a:pPr marL="15875" indent="-15875">
              <a:buNone/>
            </a:pPr>
            <a:r>
              <a:rPr lang="en-CA" sz="2400" dirty="0">
                <a:effectLst/>
                <a:latin typeface="Century Gothic" panose="020B0502020202020204" pitchFamily="34" charset="0"/>
              </a:rPr>
              <a:t>Integrating qualitative and quantitative data into a unified study</a:t>
            </a:r>
          </a:p>
          <a:p>
            <a:pPr>
              <a:buNone/>
            </a:pPr>
            <a:endParaRPr lang="en-CA" sz="2400" dirty="0"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CA" sz="2400" dirty="0">
                <a:latin typeface="Century Gothic" panose="020B0502020202020204" pitchFamily="34" charset="0"/>
              </a:rPr>
              <a:t>at different research stages:</a:t>
            </a:r>
          </a:p>
          <a:p>
            <a:r>
              <a:rPr lang="en-CA" sz="2400" dirty="0">
                <a:latin typeface="Century Gothic" panose="020B0502020202020204" pitchFamily="34" charset="0"/>
              </a:rPr>
              <a:t>C</a:t>
            </a:r>
            <a:r>
              <a:rPr lang="en-CA" sz="2400" dirty="0">
                <a:effectLst/>
                <a:latin typeface="Century Gothic" panose="020B0502020202020204" pitchFamily="34" charset="0"/>
              </a:rPr>
              <a:t>ollection</a:t>
            </a:r>
          </a:p>
          <a:p>
            <a:r>
              <a:rPr lang="en-CA" sz="2400" dirty="0">
                <a:latin typeface="Century Gothic" panose="020B0502020202020204" pitchFamily="34" charset="0"/>
              </a:rPr>
              <a:t>Analysis</a:t>
            </a:r>
          </a:p>
          <a:p>
            <a:r>
              <a:rPr lang="en-CA" sz="2400" dirty="0">
                <a:latin typeface="Century Gothic" panose="020B0502020202020204" pitchFamily="34" charset="0"/>
              </a:rPr>
              <a:t>Visualization</a:t>
            </a:r>
          </a:p>
          <a:p>
            <a:r>
              <a:rPr lang="en-CA" sz="2400" dirty="0">
                <a:effectLst/>
                <a:latin typeface="Century Gothic" panose="020B0502020202020204" pitchFamily="34" charset="0"/>
              </a:rPr>
              <a:t>Discussion*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451E93-44CC-28A3-DEF6-CB453E7E368B}"/>
              </a:ext>
            </a:extLst>
          </p:cNvPr>
          <p:cNvSpPr txBox="1"/>
          <p:nvPr/>
        </p:nvSpPr>
        <p:spPr>
          <a:xfrm>
            <a:off x="93494" y="63616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CA" dirty="0" err="1">
                <a:effectLst/>
                <a:latin typeface="Century Gothic" panose="020B0502020202020204" pitchFamily="34" charset="0"/>
              </a:rPr>
              <a:t>Tashakkori</a:t>
            </a:r>
            <a:r>
              <a:rPr lang="en-CA" dirty="0">
                <a:effectLst/>
                <a:latin typeface="Century Gothic" panose="020B0502020202020204" pitchFamily="34" charset="0"/>
              </a:rPr>
              <a:t> &amp; Creswell, 2007; </a:t>
            </a:r>
            <a:r>
              <a:rPr lang="en-CA" b="0" i="0" dirty="0">
                <a:effectLst/>
                <a:latin typeface="Century Gothic" panose="020B0502020202020204" pitchFamily="34" charset="0"/>
              </a:rPr>
              <a:t>Bartholomew et al., 2018</a:t>
            </a:r>
            <a:endParaRPr lang="en-CA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6" name="Picture 5" descr="A butterfly on a grid&#10;&#10;AI-generated content may be incorrect.">
            <a:extLst>
              <a:ext uri="{FF2B5EF4-FFF2-40B4-BE49-F238E27FC236}">
                <a16:creationId xmlns:a16="http://schemas.microsoft.com/office/drawing/2014/main" id="{1B0F503D-7FFA-1554-ADE2-399FC6645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986" y="0"/>
            <a:ext cx="5909015" cy="6906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3BF5C8-CC3E-30C7-CA7F-224002082B0D}"/>
              </a:ext>
            </a:extLst>
          </p:cNvPr>
          <p:cNvSpPr txBox="1"/>
          <p:nvPr/>
        </p:nvSpPr>
        <p:spPr>
          <a:xfrm>
            <a:off x="10122569" y="6473742"/>
            <a:ext cx="1732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000000"/>
                </a:highlight>
                <a:latin typeface="Century Gothic" panose="020B0502020202020204" pitchFamily="34" charset="0"/>
              </a:rPr>
              <a:t>Bateson 1979</a:t>
            </a:r>
            <a:endParaRPr lang="en-US" b="1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571656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CB6F1-0B44-3470-C1D5-407FE0F9B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259FF-EF94-1454-03FD-0B506D7C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7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BF2E5-43EB-EC0D-8527-5879B755A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7980"/>
            <a:ext cx="10515600" cy="4876580"/>
          </a:xfrm>
        </p:spPr>
        <p:txBody>
          <a:bodyPr>
            <a:noAutofit/>
          </a:bodyPr>
          <a:lstStyle/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Abba N, Chadwick P, Stevenson C. Responding mindfully to distressing psychosis: A grounded theory analysis. Psychotherapy Research. 2008;18(1):77-87.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Aguinaldo JP. The Interactional Organization of HIV-Positive Disclosures. Thinking Differently about HIV/AIDS: Contributions from Critical Social Science. 2019:134.</a:t>
            </a:r>
          </a:p>
          <a:p>
            <a:pPr fontAlgn="t"/>
            <a:r>
              <a:rPr lang="en-CA" sz="1000" b="0" u="none" strike="noStrike" dirty="0" err="1">
                <a:effectLst/>
                <a:latin typeface="Century Gothic" panose="020B0502020202020204" pitchFamily="34" charset="0"/>
              </a:rPr>
              <a:t>AlSughayer</a:t>
            </a:r>
            <a:r>
              <a:rPr lang="en-CA" sz="1000" b="0" u="none" strike="noStrike" dirty="0">
                <a:effectLst/>
                <a:latin typeface="Century Gothic" panose="020B0502020202020204" pitchFamily="34" charset="0"/>
              </a:rPr>
              <a:t> F. Within context: Exploring visualization and qualitative research (Doctoral dissertation). 2017.</a:t>
            </a:r>
            <a:endParaRPr lang="en-CA" sz="1000" b="0" dirty="0">
              <a:effectLst/>
              <a:latin typeface="Century Gothic" panose="020B0502020202020204" pitchFamily="34" charset="0"/>
            </a:endParaRP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Aspinall P. 'You're there to support someone regardless': a thematic analysis of staff experiences of working in homeless hostels (Doctoral dissertation, University of the West of England). 2023.</a:t>
            </a:r>
          </a:p>
          <a:p>
            <a:pPr fontAlgn="t"/>
            <a:r>
              <a:rPr lang="en-CA" sz="1000" b="0" u="none" strike="noStrike" dirty="0">
                <a:effectLst/>
                <a:latin typeface="Century Gothic" panose="020B0502020202020204" pitchFamily="34" charset="0"/>
              </a:rPr>
              <a:t>Bagamoyo College of Arts BC, Centre TT, </a:t>
            </a:r>
            <a:r>
              <a:rPr lang="en-CA" sz="1000" b="0" u="none" strike="noStrike" dirty="0" err="1">
                <a:effectLst/>
                <a:latin typeface="Century Gothic" panose="020B0502020202020204" pitchFamily="34" charset="0"/>
              </a:rPr>
              <a:t>Mabala</a:t>
            </a:r>
            <a:r>
              <a:rPr lang="en-CA" sz="1000" b="0" u="none" strike="noStrike" dirty="0">
                <a:effectLst/>
                <a:latin typeface="Century Gothic" panose="020B0502020202020204" pitchFamily="34" charset="0"/>
              </a:rPr>
              <a:t> R, Allen KB. Participatory action research on HIV/AIDS through a popular theatre approach in Tanzania. Evaluation and Program Planning. 2002;25(4):333-9.</a:t>
            </a:r>
            <a:endParaRPr lang="en-CA" sz="1000" b="0" dirty="0">
              <a:effectLst/>
              <a:latin typeface="Century Gothic" panose="020B0502020202020204" pitchFamily="34" charset="0"/>
            </a:endParaRP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Barnes DB, Murphy S. Reproductive decisions for women with HIV: Motherhood's role in envisioning a future. Qualitative Health Research. 2009;19(4):481-91.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Bartholomew TT, Lockard AJ. Mixed methods in psychotherapy research: A review of method (ology) integration in psychotherapy science. Journal of Clinical Psychology. 2018;74(10):1687-709.</a:t>
            </a:r>
          </a:p>
          <a:p>
            <a:pPr fontAlgn="t"/>
            <a:r>
              <a:rPr lang="en-CA" sz="1000" dirty="0">
                <a:latin typeface="Century Gothic" panose="020B0502020202020204" pitchFamily="34" charset="0"/>
              </a:rPr>
              <a:t>Bateson G. Mind and nature: a necessary unity. New York: Dutton; 1979.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Carr T. Mapping the processes and qualities of spiritual nursing care. Qualitative Health </a:t>
            </a:r>
            <a:r>
              <a:rPr lang="en-CA" sz="1000" dirty="0">
                <a:latin typeface="Century Gothic" panose="020B0502020202020204" pitchFamily="34" charset="0"/>
              </a:rPr>
              <a:t>R</a:t>
            </a:r>
            <a:r>
              <a:rPr lang="en-CA" sz="1000" b="0" dirty="0">
                <a:effectLst/>
                <a:latin typeface="Century Gothic" panose="020B0502020202020204" pitchFamily="34" charset="0"/>
              </a:rPr>
              <a:t>esearch. 2008;18(5):686-700.</a:t>
            </a:r>
            <a:endParaRPr lang="en-CA" sz="1000" dirty="0">
              <a:latin typeface="Century Gothic" panose="020B0502020202020204" pitchFamily="34" charset="0"/>
            </a:endParaRP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Cheyney MJ. Homebirth as systems-challenging praxis: knowledge, power, and intimacy in the birthplace. Qual Health Research 2008; 18 (2): 254-67.</a:t>
            </a:r>
          </a:p>
          <a:p>
            <a:pPr fontAlgn="t"/>
            <a:r>
              <a:rPr lang="en-CA" sz="1000" b="0" dirty="0" err="1">
                <a:effectLst/>
                <a:latin typeface="Century Gothic" panose="020B0502020202020204" pitchFamily="34" charset="0"/>
              </a:rPr>
              <a:t>CohenMiller</a:t>
            </a:r>
            <a:r>
              <a:rPr lang="en-CA" sz="1000" b="0" dirty="0">
                <a:effectLst/>
                <a:latin typeface="Century Gothic" panose="020B0502020202020204" pitchFamily="34" charset="0"/>
              </a:rPr>
              <a:t> AS. Visual arts as a tool for phenomenology. </a:t>
            </a:r>
            <a:r>
              <a:rPr lang="en-CA" sz="1000" b="0" dirty="0" err="1">
                <a:effectLst/>
                <a:latin typeface="Century Gothic" panose="020B0502020202020204" pitchFamily="34" charset="0"/>
              </a:rPr>
              <a:t>InForum</a:t>
            </a:r>
            <a:r>
              <a:rPr lang="en-CA" sz="1000" b="0" dirty="0">
                <a:effectLst/>
                <a:latin typeface="Century Gothic" panose="020B0502020202020204" pitchFamily="34" charset="0"/>
              </a:rPr>
              <a:t> Qualitative </a:t>
            </a:r>
            <a:r>
              <a:rPr lang="en-CA" sz="1000" b="0" dirty="0" err="1">
                <a:effectLst/>
                <a:latin typeface="Century Gothic" panose="020B0502020202020204" pitchFamily="34" charset="0"/>
              </a:rPr>
              <a:t>Sozialforschung</a:t>
            </a:r>
            <a:r>
              <a:rPr lang="en-CA" sz="1000" b="0" dirty="0">
                <a:effectLst/>
                <a:latin typeface="Century Gothic" panose="020B0502020202020204" pitchFamily="34" charset="0"/>
              </a:rPr>
              <a:t>/Forum: Qualitative Social Research 2018 (Vol. 19, No. 1, p. 22). DEU.</a:t>
            </a:r>
            <a:endParaRPr lang="en-CA" sz="1000" dirty="0">
              <a:latin typeface="Century Gothic" panose="020B0502020202020204" pitchFamily="34" charset="0"/>
            </a:endParaRP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Dixson AD. Extending the metaphor: Notions of jazz in portraiture. Qualitative Inquiry. 2005;11(1):106-37.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Eriksson UB, </a:t>
            </a:r>
            <a:r>
              <a:rPr lang="en-CA" sz="1000" b="0" dirty="0" err="1">
                <a:effectLst/>
                <a:latin typeface="Century Gothic" panose="020B0502020202020204" pitchFamily="34" charset="0"/>
              </a:rPr>
              <a:t>Starrin</a:t>
            </a:r>
            <a:r>
              <a:rPr lang="en-CA" sz="1000" b="0" dirty="0">
                <a:effectLst/>
                <a:latin typeface="Century Gothic" panose="020B0502020202020204" pitchFamily="34" charset="0"/>
              </a:rPr>
              <a:t> B, Janson S. Long-term sickness absence due to burnout: absentees' experiences. Qualitative Health Research. 2008;18(5):620-32.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Esposito A. Through Her Eyes: Photovoice as a Research Method for Women with Mental Health Challenges Living in Supportive Housing (Doctoral dissertation). 2023.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Franz L, Carter T, Leiner AS, Bergner E, Thompson NJ, Compton MT. Stigma and treatment delay in first‐episode psychosis: a grounded theory study. Early Intervention in </a:t>
            </a:r>
            <a:r>
              <a:rPr lang="en-CA" sz="1000" dirty="0">
                <a:latin typeface="Century Gothic" panose="020B0502020202020204" pitchFamily="34" charset="0"/>
              </a:rPr>
              <a:t>P</a:t>
            </a:r>
            <a:r>
              <a:rPr lang="en-CA" sz="1000" b="0" dirty="0">
                <a:effectLst/>
                <a:latin typeface="Century Gothic" panose="020B0502020202020204" pitchFamily="34" charset="0"/>
              </a:rPr>
              <a:t>sychiatry. 2010;4(1):47-56.</a:t>
            </a:r>
          </a:p>
          <a:p>
            <a:pPr fontAlgn="t"/>
            <a:r>
              <a:rPr lang="en-CA" sz="1000" b="0" i="0" dirty="0">
                <a:effectLst/>
                <a:latin typeface="Century Gothic" panose="020B0502020202020204" pitchFamily="34" charset="0"/>
              </a:rPr>
              <a:t>Gupta N. The Phenomenological Film Collective: Introducing a cinematic‐phenomenological research method for social advocacy filmmaking. Social and Personality Psychology Compass. 2019;13(4):e12445.</a:t>
            </a:r>
          </a:p>
          <a:p>
            <a:pPr fontAlgn="t"/>
            <a:r>
              <a:rPr lang="en-CA" sz="1000" b="0" i="0" dirty="0">
                <a:effectLst/>
                <a:latin typeface="Century Gothic" panose="020B0502020202020204" pitchFamily="34" charset="0"/>
              </a:rPr>
              <a:t>Gupta N. Illuminating the trauma of the LGBTQ closet: A cinematic-phenomenological study and film about existential rights. Qualitative Research in Psychology. 2020;19(3):632-57.</a:t>
            </a:r>
          </a:p>
        </p:txBody>
      </p:sp>
    </p:spTree>
    <p:extLst>
      <p:ext uri="{BB962C8B-B14F-4D97-AF65-F5344CB8AC3E}">
        <p14:creationId xmlns:p14="http://schemas.microsoft.com/office/powerpoint/2010/main" val="19897263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B4DE9-3BBA-7827-0BC0-3A4567D6F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1B017-6786-BBCA-B3C6-D42DE5EC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7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30F4F-98C6-FFCF-C8FF-9E5B530B1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7980"/>
            <a:ext cx="10515600" cy="5496340"/>
          </a:xfrm>
        </p:spPr>
        <p:txBody>
          <a:bodyPr>
            <a:noAutofit/>
          </a:bodyPr>
          <a:lstStyle/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Gupta N, Zieske C. Arts-based phenomenological research: Theory and praxis. Qualitative Psychology. 2024a;11(1):95.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Gupta N. DESI EROS: Reclaiming South Asian erotic power through arts-based phenomenology and Hindu epistemology. Qualitative Psychology. 2024b;11(1):127.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Hall PA, Dávila P. Critical Visualization: Rethinking the Representation of Data. Bloomsbury Publishing; 2022.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Horne G, Seymour J, Payne S. Maintaining integrity in the face of death: a grounded theory to explain the perspectives of people affected by lung cancer about the expression of wishes for end of life care. International Journal of Nursing </a:t>
            </a:r>
            <a:r>
              <a:rPr lang="en-CA" sz="1000" dirty="0">
                <a:latin typeface="Century Gothic" panose="020B0502020202020204" pitchFamily="34" charset="0"/>
              </a:rPr>
              <a:t>S</a:t>
            </a:r>
            <a:r>
              <a:rPr lang="en-CA" sz="1000" b="0" dirty="0">
                <a:effectLst/>
                <a:latin typeface="Century Gothic" panose="020B0502020202020204" pitchFamily="34" charset="0"/>
              </a:rPr>
              <a:t>tudies. 2012;49(6):718-26.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Krantz G. Using the phenomenology of artistic practice to explore and compare teaching. Research in Comparative and International Education. 2016;11(4):406-21.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Krantz G. Students' experiences of dance: a hermeneutic phenomenological study (Doctoral dissertation, University of Plymouth).</a:t>
            </a:r>
            <a:r>
              <a:rPr lang="en-CA" sz="1000" dirty="0">
                <a:latin typeface="Century Gothic" panose="020B0502020202020204" pitchFamily="34" charset="0"/>
              </a:rPr>
              <a:t> 2014.</a:t>
            </a:r>
            <a:endParaRPr lang="en-CA" sz="1000" b="0" dirty="0">
              <a:effectLst/>
              <a:latin typeface="Century Gothic" panose="020B0502020202020204" pitchFamily="34" charset="0"/>
            </a:endParaRP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Lingard L, Schryer CF, Spafford MM, Campbell SL. Negotiating the politics of identity in an interdisciplinary research team. Qualitative Research. 2007;7(4):501-19.</a:t>
            </a:r>
          </a:p>
          <a:p>
            <a:pPr fontAlgn="t"/>
            <a:r>
              <a:rPr lang="en-CA" sz="1000" dirty="0">
                <a:latin typeface="Century Gothic" panose="020B0502020202020204" pitchFamily="34" charset="0"/>
              </a:rPr>
              <a:t>Marecek J. Dancing through minefields: Toward a qualitative stance in psychology. In: Camic PM, Rhodes JE, Yardley L, editors. Qualitative Research in Psychology: Expanding Perspectives in Methodology and Design. Washington, DC: American Psychological Association; 2003. p. 49–69. 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Peters LM, Samuel VM, Hobson CW. Shining a light on the experiences of staff working with young homeless people: A grounded theory study. Children and Youth </a:t>
            </a:r>
            <a:r>
              <a:rPr lang="en-CA" sz="1000" dirty="0">
                <a:latin typeface="Century Gothic" panose="020B0502020202020204" pitchFamily="34" charset="0"/>
              </a:rPr>
              <a:t>S</a:t>
            </a:r>
            <a:r>
              <a:rPr lang="en-CA" sz="1000" b="0" dirty="0">
                <a:effectLst/>
                <a:latin typeface="Century Gothic" panose="020B0502020202020204" pitchFamily="34" charset="0"/>
              </a:rPr>
              <a:t>ervices </a:t>
            </a:r>
            <a:r>
              <a:rPr lang="en-CA" sz="1000" dirty="0">
                <a:latin typeface="Century Gothic" panose="020B0502020202020204" pitchFamily="34" charset="0"/>
              </a:rPr>
              <a:t>R</a:t>
            </a:r>
            <a:r>
              <a:rPr lang="en-CA" sz="1000" b="0" dirty="0">
                <a:effectLst/>
                <a:latin typeface="Century Gothic" panose="020B0502020202020204" pitchFamily="34" charset="0"/>
              </a:rPr>
              <a:t>eview. 2021;121:105843.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Roffman AE. Is anger a thing-to-be-managed?. Psychotherapy: Theory, Research, Practice, Training. 2004;41(2):161.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Smallwood S. Understanding the role of stigma in women’s help-seeking behaviours for postpartum emotional difficulties: a grounded theory study (Doctoral dissertation, London Metropolitan University). 2017.</a:t>
            </a:r>
          </a:p>
          <a:p>
            <a:pPr fontAlgn="t"/>
            <a:r>
              <a:rPr lang="en-CA" sz="1000" b="0" dirty="0" err="1">
                <a:effectLst/>
                <a:latin typeface="Century Gothic" panose="020B0502020202020204" pitchFamily="34" charset="0"/>
              </a:rPr>
              <a:t>Sandelowski</a:t>
            </a:r>
            <a:r>
              <a:rPr lang="en-CA" sz="1000" b="0" dirty="0">
                <a:effectLst/>
                <a:latin typeface="Century Gothic" panose="020B0502020202020204" pitchFamily="34" charset="0"/>
              </a:rPr>
              <a:t> M. Whatever happened to qualitative description?. Research in Nursing &amp; Health. 2000;23(4):334-40.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Shellenberger S. Use of the Genogram with Families for Assessment and Treatment. Handbook of EMDR and family therapy processes. 2007:76-94.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 Sousanis N. Unflattening. Harvard University Press; 2015.</a:t>
            </a:r>
          </a:p>
          <a:p>
            <a:pPr fontAlgn="t"/>
            <a:r>
              <a:rPr lang="en-CA" sz="1000" b="0" dirty="0">
                <a:effectLst/>
                <a:latin typeface="Century Gothic" panose="020B0502020202020204" pitchFamily="34" charset="0"/>
              </a:rPr>
              <a:t>Sutton-Brown CA. Photovoice: A methodological guide. Photography and culture. 2014;7(2):169-85.</a:t>
            </a:r>
          </a:p>
          <a:p>
            <a:pPr fontAlgn="t"/>
            <a:r>
              <a:rPr lang="en-CA" sz="1000" b="0" dirty="0" err="1">
                <a:effectLst/>
                <a:latin typeface="Century Gothic" panose="020B0502020202020204" pitchFamily="34" charset="0"/>
              </a:rPr>
              <a:t>Tashakkori</a:t>
            </a:r>
            <a:r>
              <a:rPr lang="en-CA" sz="1000" b="0" dirty="0">
                <a:effectLst/>
                <a:latin typeface="Century Gothic" panose="020B0502020202020204" pitchFamily="34" charset="0"/>
              </a:rPr>
              <a:t> A, Creswell JW. Exploring the nature of research questions in mixed methods research. Journal of Mixed </a:t>
            </a:r>
            <a:r>
              <a:rPr lang="en-CA" sz="1000" dirty="0">
                <a:latin typeface="Century Gothic" panose="020B0502020202020204" pitchFamily="34" charset="0"/>
              </a:rPr>
              <a:t>M</a:t>
            </a:r>
            <a:r>
              <a:rPr lang="en-CA" sz="1000" b="0" dirty="0">
                <a:effectLst/>
                <a:latin typeface="Century Gothic" panose="020B0502020202020204" pitchFamily="34" charset="0"/>
              </a:rPr>
              <a:t>ethods Research. 2007;1(3):207-11.</a:t>
            </a:r>
          </a:p>
          <a:p>
            <a:pPr fontAlgn="t"/>
            <a:r>
              <a:rPr lang="en-CA" sz="1000" b="0" dirty="0" err="1">
                <a:effectLst/>
                <a:latin typeface="Century Gothic" panose="020B0502020202020204" pitchFamily="34" charset="0"/>
              </a:rPr>
              <a:t>Verdinelli</a:t>
            </a:r>
            <a:r>
              <a:rPr lang="en-CA" sz="1000" b="0" dirty="0">
                <a:effectLst/>
                <a:latin typeface="Century Gothic" panose="020B0502020202020204" pitchFamily="34" charset="0"/>
              </a:rPr>
              <a:t> S, </a:t>
            </a:r>
            <a:r>
              <a:rPr lang="en-CA" sz="1000" b="0" dirty="0" err="1">
                <a:effectLst/>
                <a:latin typeface="Century Gothic" panose="020B0502020202020204" pitchFamily="34" charset="0"/>
              </a:rPr>
              <a:t>Scagnoli</a:t>
            </a:r>
            <a:r>
              <a:rPr lang="en-CA" sz="1000" b="0" dirty="0">
                <a:effectLst/>
                <a:latin typeface="Century Gothic" panose="020B0502020202020204" pitchFamily="34" charset="0"/>
              </a:rPr>
              <a:t> NI. Data display in qualitative research. International Journal of Qualitative </a:t>
            </a:r>
            <a:r>
              <a:rPr lang="en-CA" sz="1000" dirty="0">
                <a:latin typeface="Century Gothic" panose="020B0502020202020204" pitchFamily="34" charset="0"/>
              </a:rPr>
              <a:t>M</a:t>
            </a:r>
            <a:r>
              <a:rPr lang="en-CA" sz="1000" b="0" dirty="0">
                <a:effectLst/>
                <a:latin typeface="Century Gothic" panose="020B0502020202020204" pitchFamily="34" charset="0"/>
              </a:rPr>
              <a:t>ethods. 2013;12(1):359-81.</a:t>
            </a:r>
          </a:p>
          <a:p>
            <a:pPr>
              <a:buNone/>
            </a:pPr>
            <a:br>
              <a:rPr lang="en-CA" sz="1000" dirty="0">
                <a:latin typeface="Century Gothic" panose="020B0502020202020204" pitchFamily="34" charset="0"/>
              </a:rPr>
            </a:br>
            <a:endParaRPr lang="en-US" sz="1000" dirty="0">
              <a:latin typeface="Century Gothic" panose="020B0502020202020204" pitchFamily="34" charset="0"/>
            </a:endParaRPr>
          </a:p>
          <a:p>
            <a:endParaRPr lang="en-U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84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2EE69-62A4-43E9-BCB6-E389E7B93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E1481-A472-5E44-2A9D-6FEF86CF6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21253" cy="1325563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Qualitative 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38731-8DD3-34B3-E48A-EDE3DE0C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2296"/>
            <a:ext cx="4792579" cy="4351338"/>
          </a:xfrm>
        </p:spPr>
        <p:txBody>
          <a:bodyPr>
            <a:normAutofit/>
          </a:bodyPr>
          <a:lstStyle/>
          <a:p>
            <a:r>
              <a:rPr lang="en-CA" dirty="0">
                <a:latin typeface="Century Gothic" panose="020B0502020202020204" pitchFamily="34" charset="0"/>
              </a:rPr>
              <a:t>Metaphor: portraiture (Dixson, 2005)</a:t>
            </a:r>
          </a:p>
          <a:p>
            <a:pPr marL="0" indent="0">
              <a:buNone/>
            </a:pPr>
            <a:endParaRPr lang="en-CA" dirty="0">
              <a:latin typeface="Century Gothic" panose="020B0502020202020204" pitchFamily="34" charset="0"/>
            </a:endParaRPr>
          </a:p>
          <a:p>
            <a:r>
              <a:rPr lang="en-CA" dirty="0">
                <a:latin typeface="Century Gothic" panose="020B0502020202020204" pitchFamily="34" charset="0"/>
              </a:rPr>
              <a:t>Qualitative descriptive – Interpretive description</a:t>
            </a:r>
          </a:p>
          <a:p>
            <a:pPr marL="0" indent="0">
              <a:buNone/>
            </a:pPr>
            <a:endParaRPr lang="en-CA" dirty="0">
              <a:latin typeface="Century Gothic" panose="020B0502020202020204" pitchFamily="34" charset="0"/>
            </a:endParaRPr>
          </a:p>
          <a:p>
            <a:r>
              <a:rPr lang="en-CA" dirty="0">
                <a:effectLst/>
                <a:latin typeface="Century Gothic" panose="020B0502020202020204" pitchFamily="34" charset="0"/>
              </a:rPr>
              <a:t>Active reflexivity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70B095-8CA6-AE16-D372-CC3024509A07}"/>
              </a:ext>
            </a:extLst>
          </p:cNvPr>
          <p:cNvSpPr txBox="1"/>
          <p:nvPr/>
        </p:nvSpPr>
        <p:spPr>
          <a:xfrm>
            <a:off x="7652084" y="6308209"/>
            <a:ext cx="4347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CA" dirty="0" err="1">
                <a:latin typeface="Century Gothic" panose="020B0502020202020204" pitchFamily="34" charset="0"/>
              </a:rPr>
              <a:t>Sandelowski</a:t>
            </a:r>
            <a:r>
              <a:rPr lang="en-CA" dirty="0">
                <a:latin typeface="Century Gothic" panose="020B0502020202020204" pitchFamily="34" charset="0"/>
              </a:rPr>
              <a:t>, 2000; </a:t>
            </a:r>
            <a:r>
              <a:rPr lang="en-CA" dirty="0">
                <a:effectLst/>
                <a:latin typeface="Century Gothic" panose="020B0502020202020204" pitchFamily="34" charset="0"/>
              </a:rPr>
              <a:t>Marecek, 2003 </a:t>
            </a:r>
          </a:p>
        </p:txBody>
      </p:sp>
      <p:pic>
        <p:nvPicPr>
          <p:cNvPr id="9" name="Picture 8" descr="A person wearing glasses and a tie&#10;&#10;AI-generated content may be incorrect.">
            <a:extLst>
              <a:ext uri="{FF2B5EF4-FFF2-40B4-BE49-F238E27FC236}">
                <a16:creationId xmlns:a16="http://schemas.microsoft.com/office/drawing/2014/main" id="{0E3C3CC5-C5E6-A2ED-AFB1-68B6F2217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326" y="1738448"/>
            <a:ext cx="3112170" cy="4061272"/>
          </a:xfrm>
          <a:prstGeom prst="rect">
            <a:avLst/>
          </a:prstGeom>
        </p:spPr>
      </p:pic>
      <p:pic>
        <p:nvPicPr>
          <p:cNvPr id="6156" name="Picture 12" descr="David Hockney | Biography, Art, Paintings, Exhibition, Landscapes, Pool,  Books, &amp; Facts | Britannica">
            <a:extLst>
              <a:ext uri="{FF2B5EF4-FFF2-40B4-BE49-F238E27FC236}">
                <a16:creationId xmlns:a16="http://schemas.microsoft.com/office/drawing/2014/main" id="{2EEB347D-8A50-7D63-22ED-42C02F261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20" y="1738447"/>
            <a:ext cx="3057714" cy="406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707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B2F14-B849-CD85-D8C0-C9FDB001B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6D70F-D079-FD2A-739F-9BA5DAC3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042" y="2541629"/>
            <a:ext cx="912795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2. Mainstream</a:t>
            </a:r>
          </a:p>
        </p:txBody>
      </p:sp>
    </p:spTree>
    <p:extLst>
      <p:ext uri="{BB962C8B-B14F-4D97-AF65-F5344CB8AC3E}">
        <p14:creationId xmlns:p14="http://schemas.microsoft.com/office/powerpoint/2010/main" val="472437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B4D46-9FD0-3BD8-26F0-6A865686F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A02E3-4FEC-30E4-DE10-91C47C147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758" y="1534439"/>
            <a:ext cx="4182980" cy="486393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000" b="1" i="1" dirty="0">
                <a:latin typeface="Century Gothic" panose="020B0502020202020204" pitchFamily="34" charset="0"/>
              </a:rPr>
              <a:t>Collection </a:t>
            </a:r>
          </a:p>
          <a:p>
            <a:pPr>
              <a:lnSpc>
                <a:spcPct val="17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Surveys</a:t>
            </a:r>
          </a:p>
          <a:p>
            <a:pPr>
              <a:lnSpc>
                <a:spcPct val="17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Ecological momentary assessment</a:t>
            </a:r>
          </a:p>
          <a:p>
            <a:pPr>
              <a:lnSpc>
                <a:spcPct val="17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Diary </a:t>
            </a:r>
          </a:p>
          <a:p>
            <a:pPr>
              <a:lnSpc>
                <a:spcPct val="17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Group methods</a:t>
            </a:r>
          </a:p>
          <a:p>
            <a:pPr>
              <a:lnSpc>
                <a:spcPct val="17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Filming</a:t>
            </a:r>
          </a:p>
          <a:p>
            <a:pPr>
              <a:lnSpc>
                <a:spcPct val="17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Interview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E59D29E-1E1A-3418-42EF-66A25EA4267C}"/>
              </a:ext>
            </a:extLst>
          </p:cNvPr>
          <p:cNvSpPr txBox="1">
            <a:spLocks/>
          </p:cNvSpPr>
          <p:nvPr/>
        </p:nvSpPr>
        <p:spPr>
          <a:xfrm>
            <a:off x="7812506" y="1534439"/>
            <a:ext cx="4716379" cy="4302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1" i="1" dirty="0">
                <a:latin typeface="Century Gothic" panose="020B0502020202020204" pitchFamily="34" charset="0"/>
              </a:rPr>
              <a:t>Analysis</a:t>
            </a:r>
          </a:p>
          <a:p>
            <a:pPr marL="0" indent="0">
              <a:buNone/>
            </a:pPr>
            <a:endParaRPr lang="en-US" sz="1900" b="1" i="1" dirty="0">
              <a:latin typeface="Century Gothic" panose="020B0502020202020204" pitchFamily="34" charset="0"/>
            </a:endParaRPr>
          </a:p>
          <a:p>
            <a:pPr lvl="1"/>
            <a:r>
              <a:rPr lang="en-US" sz="1900" dirty="0">
                <a:latin typeface="Century Gothic" panose="020B0502020202020204" pitchFamily="34" charset="0"/>
              </a:rPr>
              <a:t>Thematic analysis</a:t>
            </a:r>
          </a:p>
          <a:p>
            <a:pPr lvl="1"/>
            <a:endParaRPr lang="en-US" sz="1900" dirty="0">
              <a:latin typeface="Century Gothic" panose="020B0502020202020204" pitchFamily="34" charset="0"/>
            </a:endParaRPr>
          </a:p>
          <a:p>
            <a:pPr lvl="1"/>
            <a:r>
              <a:rPr lang="en-US" sz="1900" dirty="0">
                <a:latin typeface="Century Gothic" panose="020B0502020202020204" pitchFamily="34" charset="0"/>
              </a:rPr>
              <a:t>Results write-up</a:t>
            </a:r>
          </a:p>
          <a:p>
            <a:pPr lvl="1"/>
            <a:endParaRPr lang="en-US" sz="1900" dirty="0">
              <a:latin typeface="Century Gothic" panose="020B0502020202020204" pitchFamily="34" charset="0"/>
            </a:endParaRPr>
          </a:p>
          <a:p>
            <a:pPr lvl="1"/>
            <a:r>
              <a:rPr lang="en-US" sz="1900" dirty="0">
                <a:latin typeface="Century Gothic" panose="020B0502020202020204" pitchFamily="34" charset="0"/>
              </a:rPr>
              <a:t>Narrative discussion</a:t>
            </a:r>
          </a:p>
          <a:p>
            <a:pPr lvl="1"/>
            <a:endParaRPr lang="en-US" sz="1900" dirty="0">
              <a:latin typeface="Century Gothic" panose="020B0502020202020204" pitchFamily="34" charset="0"/>
            </a:endParaRPr>
          </a:p>
          <a:p>
            <a:pPr lvl="1"/>
            <a:r>
              <a:rPr lang="en-US" sz="1900" dirty="0">
                <a:latin typeface="Century Gothic" panose="020B0502020202020204" pitchFamily="34" charset="0"/>
              </a:rPr>
              <a:t>Visual displays (</a:t>
            </a:r>
            <a:r>
              <a:rPr lang="en-US" sz="1900" dirty="0" err="1">
                <a:latin typeface="Century Gothic" panose="020B0502020202020204" pitchFamily="34" charset="0"/>
              </a:rPr>
              <a:t>Verdinelli</a:t>
            </a:r>
            <a:r>
              <a:rPr lang="en-US" sz="1900" dirty="0">
                <a:latin typeface="Century Gothic" panose="020B0502020202020204" pitchFamily="34" charset="0"/>
              </a:rPr>
              <a:t> &amp; </a:t>
            </a:r>
            <a:r>
              <a:rPr lang="en-US" sz="1900" dirty="0" err="1">
                <a:latin typeface="Century Gothic" panose="020B0502020202020204" pitchFamily="34" charset="0"/>
              </a:rPr>
              <a:t>Scagnoli</a:t>
            </a:r>
            <a:r>
              <a:rPr lang="en-US" sz="1900" dirty="0">
                <a:latin typeface="Century Gothic" panose="020B0502020202020204" pitchFamily="34" charset="0"/>
              </a:rPr>
              <a:t>, 2013)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559F72-A839-7394-50A6-23E97CAC79D5}"/>
              </a:ext>
            </a:extLst>
          </p:cNvPr>
          <p:cNvSpPr txBox="1">
            <a:spLocks/>
          </p:cNvSpPr>
          <p:nvPr/>
        </p:nvSpPr>
        <p:spPr>
          <a:xfrm>
            <a:off x="4443664" y="740363"/>
            <a:ext cx="2963780" cy="540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Century Gothic" panose="020B0502020202020204" pitchFamily="34" charset="0"/>
              </a:rPr>
              <a:t>Commonplace</a:t>
            </a:r>
          </a:p>
        </p:txBody>
      </p:sp>
      <p:pic>
        <p:nvPicPr>
          <p:cNvPr id="7172" name="Picture 4" descr="2,700+ Analog Signal Stock Illustrations, Royalty-Free Vector Graphics &amp;  Clip Art - iStock">
            <a:extLst>
              <a:ext uri="{FF2B5EF4-FFF2-40B4-BE49-F238E27FC236}">
                <a16:creationId xmlns:a16="http://schemas.microsoft.com/office/drawing/2014/main" id="{C47290FA-2640-2439-A60D-D6D1E9D2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35" y="3128142"/>
            <a:ext cx="3329309" cy="194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DFC0C1-B7B1-7C7D-FE88-9827081B2AEC}"/>
              </a:ext>
            </a:extLst>
          </p:cNvPr>
          <p:cNvSpPr txBox="1"/>
          <p:nvPr/>
        </p:nvSpPr>
        <p:spPr>
          <a:xfrm>
            <a:off x="5128894" y="3914524"/>
            <a:ext cx="6264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highlight>
                  <a:srgbClr val="000000"/>
                </a:highlight>
                <a:latin typeface="Century Gothic" panose="020B0502020202020204" pitchFamily="34" charset="0"/>
              </a:rPr>
              <a:t>Processing</a:t>
            </a:r>
            <a:endParaRPr lang="en-US" dirty="0">
              <a:highlight>
                <a:srgbClr val="000000"/>
              </a:highlight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ADB4BC-E46E-3118-3A0A-05C92744FCC4}"/>
              </a:ext>
            </a:extLst>
          </p:cNvPr>
          <p:cNvCxnSpPr>
            <a:cxnSpLocks/>
          </p:cNvCxnSpPr>
          <p:nvPr/>
        </p:nvCxnSpPr>
        <p:spPr>
          <a:xfrm>
            <a:off x="3946012" y="1534439"/>
            <a:ext cx="0" cy="46888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138EDB7-E24C-537B-23D8-E8277B779778}"/>
              </a:ext>
            </a:extLst>
          </p:cNvPr>
          <p:cNvCxnSpPr>
            <a:cxnSpLocks/>
          </p:cNvCxnSpPr>
          <p:nvPr/>
        </p:nvCxnSpPr>
        <p:spPr>
          <a:xfrm>
            <a:off x="7626015" y="1605763"/>
            <a:ext cx="0" cy="46175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487C8B4-7FDF-00B7-1E31-EE37826F4C27}"/>
              </a:ext>
            </a:extLst>
          </p:cNvPr>
          <p:cNvSpPr txBox="1"/>
          <p:nvPr/>
        </p:nvSpPr>
        <p:spPr>
          <a:xfrm>
            <a:off x="4577733" y="1834804"/>
            <a:ext cx="2330111" cy="369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highlight>
                  <a:srgbClr val="000000"/>
                </a:highlight>
                <a:latin typeface="Century Gothic" panose="020B0502020202020204" pitchFamily="34" charset="0"/>
              </a:rPr>
              <a:t>Audio, Video, Text</a:t>
            </a:r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80B27F-572B-2D57-6D85-EEB9335793D3}"/>
              </a:ext>
            </a:extLst>
          </p:cNvPr>
          <p:cNvSpPr txBox="1"/>
          <p:nvPr/>
        </p:nvSpPr>
        <p:spPr>
          <a:xfrm>
            <a:off x="5433983" y="6096304"/>
            <a:ext cx="2330111" cy="369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highlight>
                  <a:srgbClr val="000000"/>
                </a:highlight>
                <a:latin typeface="Century Gothic" panose="020B0502020202020204" pitchFamily="34" charset="0"/>
              </a:rPr>
              <a:t>Text</a:t>
            </a:r>
            <a:endParaRPr lang="en-US" dirty="0">
              <a:highlight>
                <a:srgbClr val="000000"/>
              </a:highlight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EBF95D3-56A0-ED67-50A3-931BEF5D170C}"/>
              </a:ext>
            </a:extLst>
          </p:cNvPr>
          <p:cNvCxnSpPr>
            <a:cxnSpLocks/>
          </p:cNvCxnSpPr>
          <p:nvPr/>
        </p:nvCxnSpPr>
        <p:spPr>
          <a:xfrm>
            <a:off x="5742788" y="2316841"/>
            <a:ext cx="0" cy="1224454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E9C70FB-8D29-FCC6-21FD-9E00B07AB756}"/>
              </a:ext>
            </a:extLst>
          </p:cNvPr>
          <p:cNvCxnSpPr>
            <a:cxnSpLocks/>
          </p:cNvCxnSpPr>
          <p:nvPr/>
        </p:nvCxnSpPr>
        <p:spPr>
          <a:xfrm>
            <a:off x="5742788" y="4858020"/>
            <a:ext cx="0" cy="1224454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911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8F8AE-512B-CA83-BB2D-8FA9F7AC8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E11238-9738-C0F0-2BF7-1400DA9BB97E}"/>
              </a:ext>
            </a:extLst>
          </p:cNvPr>
          <p:cNvSpPr txBox="1">
            <a:spLocks/>
          </p:cNvSpPr>
          <p:nvPr/>
        </p:nvSpPr>
        <p:spPr>
          <a:xfrm>
            <a:off x="383079" y="649886"/>
            <a:ext cx="3270659" cy="540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Century Gothic" panose="020B0502020202020204" pitchFamily="34" charset="0"/>
              </a:rPr>
              <a:t>Typical transcript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B3AB0E-77E5-18EA-BFEA-7F74AE6F6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45" y="0"/>
            <a:ext cx="3893919" cy="6877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C808FD-586D-8313-38E1-2AC0789E3B08}"/>
              </a:ext>
            </a:extLst>
          </p:cNvPr>
          <p:cNvSpPr txBox="1"/>
          <p:nvPr/>
        </p:nvSpPr>
        <p:spPr>
          <a:xfrm>
            <a:off x="9881937" y="6340294"/>
            <a:ext cx="3192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latin typeface="Century Gothic" panose="020B0502020202020204" pitchFamily="34" charset="0"/>
              </a:rPr>
              <a:t>Roffman 2004</a:t>
            </a:r>
            <a:endParaRPr lang="en-CA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603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12913</TotalTime>
  <Words>1748</Words>
  <Application>Microsoft Macintosh PowerPoint</Application>
  <PresentationFormat>Widescreen</PresentationFormat>
  <Paragraphs>282</Paragraphs>
  <Slides>51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Aptos</vt:lpstr>
      <vt:lpstr>Aptos Display</vt:lpstr>
      <vt:lpstr>Arial</vt:lpstr>
      <vt:lpstr>Century Gothic</vt:lpstr>
      <vt:lpstr>Helvetica</vt:lpstr>
      <vt:lpstr>Times New Roman</vt:lpstr>
      <vt:lpstr>Office Theme</vt:lpstr>
      <vt:lpstr>Qualitative Data Visualization of Lived Experience</vt:lpstr>
      <vt:lpstr>Order</vt:lpstr>
      <vt:lpstr>1. Context</vt:lpstr>
      <vt:lpstr>Data distinctions</vt:lpstr>
      <vt:lpstr>Mixed-methods  integration</vt:lpstr>
      <vt:lpstr>Qualitative stance</vt:lpstr>
      <vt:lpstr>2. Mainstream</vt:lpstr>
      <vt:lpstr>PowerPoint Presentation</vt:lpstr>
      <vt:lpstr>PowerPoint Presentation</vt:lpstr>
      <vt:lpstr>Visualizing results and analysis</vt:lpstr>
      <vt:lpstr>Boxed  display</vt:lpstr>
      <vt:lpstr>Matrix or table</vt:lpstr>
      <vt:lpstr>Taxonomy</vt:lpstr>
      <vt:lpstr>Taxonomy</vt:lpstr>
      <vt:lpstr>Ladder or step-by-step process</vt:lpstr>
      <vt:lpstr>Flow chart</vt:lpstr>
      <vt:lpstr>Network</vt:lpstr>
      <vt:lpstr>PowerPoint Presentation</vt:lpstr>
      <vt:lpstr>Venn diagram</vt:lpstr>
      <vt:lpstr>Metaphorical visual display</vt:lpstr>
      <vt:lpstr>Metaphorical visual display</vt:lpstr>
      <vt:lpstr>Metaphorical visual display</vt:lpstr>
      <vt:lpstr>3. Peripheral</vt:lpstr>
      <vt:lpstr>Broadening transcription</vt:lpstr>
      <vt:lpstr>PowerPoint Presentation</vt:lpstr>
      <vt:lpstr>PowerPoint Presentation</vt:lpstr>
      <vt:lpstr>PowerPoint Presentation</vt:lpstr>
      <vt:lpstr>Broadening data collection and analysis</vt:lpstr>
      <vt:lpstr>Historical &amp;  archival work</vt:lpstr>
      <vt:lpstr>PowerPoint Presentation</vt:lpstr>
      <vt:lpstr>PowerPoint Presentation</vt:lpstr>
      <vt:lpstr>Body  mapping</vt:lpstr>
      <vt:lpstr>PowerPoint Presentation</vt:lpstr>
      <vt:lpstr>Photovoice</vt:lpstr>
      <vt:lpstr>PowerPoint Presentation</vt:lpstr>
      <vt:lpstr>Through her eyes: Photovoice as a research method for women with mental health challenges living in supportive housing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Conclusion</vt:lpstr>
      <vt:lpstr>PowerPoint Presentation</vt:lpstr>
      <vt:lpstr>PowerPoint Presentation</vt:lpstr>
      <vt:lpstr>Thank you for your ears   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Sami Harb</dc:creator>
  <cp:lastModifiedBy>Sami Harb</cp:lastModifiedBy>
  <cp:revision>63</cp:revision>
  <dcterms:created xsi:type="dcterms:W3CDTF">2025-03-30T22:50:26Z</dcterms:created>
  <dcterms:modified xsi:type="dcterms:W3CDTF">2025-04-15T16:00:51Z</dcterms:modified>
</cp:coreProperties>
</file>