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5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AE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662-E2E6-47BC-B493-3EA4FCF734B6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FD65-5602-4172-B54C-6A65165A1845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90DE-8138-4626-BC3F-DF68A3BD09D8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8E3F-75DF-45E8-9F6B-4F2E22494A32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81400"/>
            <a:ext cx="7772400" cy="1219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DA82-3E7C-4CFB-A30B-53D3893EF32E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D8AD-4C83-4D73-AEE7-5E801ED5356C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93DB-DD64-49D6-A5C2-F6ACE2B1530B}" type="datetime1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4C3-7A0F-4E28-9A06-985C13FFBB01}" type="datetime1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B2D3-0011-41C0-B2C5-6B713844DB1C}" type="datetime1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19A-9EFD-417C-93CE-FC2F485F3533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954C-8CD1-4968-8DFE-C7948C62F830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092D-FE75-4F27-B0C3-A897761F708C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7604-93B8-4136-B9BD-D1CE89E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SzPct val="11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20A9CA9-3696-4DDF-AFB8-516AFBEE39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96800"/>
            <a:ext cx="7772400" cy="2161000"/>
          </a:xfrm>
        </p:spPr>
        <p:txBody>
          <a:bodyPr anchor="ctr">
            <a:normAutofit/>
          </a:bodyPr>
          <a:lstStyle/>
          <a:p>
            <a:r>
              <a:rPr lang="en-US" altLang="en-US" sz="4800" dirty="0"/>
              <a:t>Travels in 3D space</a:t>
            </a:r>
            <a:br>
              <a:rPr lang="en-US" altLang="en-US" dirty="0"/>
            </a:br>
            <a:r>
              <a:rPr lang="en-US" altLang="en-US" sz="3600" dirty="0"/>
              <a:t>Data ellipsoids, biplots, and </a:t>
            </a:r>
            <a:r>
              <a:rPr lang="en-US" altLang="en-US" sz="3600" dirty="0" err="1"/>
              <a:t>rgl</a:t>
            </a:r>
            <a:r>
              <a:rPr lang="en-US" altLang="en-US" sz="3600" dirty="0"/>
              <a:t> movies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42DF58C-7F01-432C-B79A-DFD228F82A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0100" y="5334000"/>
            <a:ext cx="7543800" cy="1066800"/>
          </a:xfrm>
        </p:spPr>
        <p:txBody>
          <a:bodyPr/>
          <a:lstStyle/>
          <a:p>
            <a:r>
              <a:rPr lang="en-US" altLang="en-US" sz="2800" dirty="0"/>
              <a:t>Michael Friendly</a:t>
            </a:r>
          </a:p>
          <a:p>
            <a:r>
              <a:rPr lang="en-US" altLang="en-US" sz="2800" dirty="0"/>
              <a:t>datavis.ca                         @</a:t>
            </a:r>
            <a:r>
              <a:rPr lang="en-US" altLang="en-US" sz="2800" dirty="0" err="1"/>
              <a:t>datavisFriendly</a:t>
            </a:r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B708883-4DBD-4E76-A238-5E2F73BF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60426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D03B4-1711-4C6E-A26A-D9745942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89" y="381000"/>
            <a:ext cx="360426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ax, vector graphics, tool, pinwheel&#10;&#10;Description automatically generated">
            <a:extLst>
              <a:ext uri="{FF2B5EF4-FFF2-40B4-BE49-F238E27FC236}">
                <a16:creationId xmlns:a16="http://schemas.microsoft.com/office/drawing/2014/main" id="{AB14219B-676B-4092-A18C-42D197546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27" y="5999252"/>
            <a:ext cx="350996" cy="285750"/>
          </a:xfrm>
          <a:prstGeom prst="rect">
            <a:avLst/>
          </a:prstGeom>
        </p:spPr>
      </p:pic>
      <p:pic>
        <p:nvPicPr>
          <p:cNvPr id="1026" name="Picture 2" descr="Free Icons in SVG and PNG">
            <a:extLst>
              <a:ext uri="{FF2B5EF4-FFF2-40B4-BE49-F238E27FC236}">
                <a16:creationId xmlns:a16="http://schemas.microsoft.com/office/drawing/2014/main" id="{9A6F8A97-69C1-4E86-A13A-3663C6F9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0" y="5919242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101D9F5E-F424-487A-9F80-89F3FC65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Biplot movie: rotation to PC coordinates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D039D606-6505-4A97-B16B-29B1A20DCF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D21E3A83-651A-474F-B265-FD35BB57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8001000" cy="7302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1400" dirty="0" err="1">
                <a:latin typeface="Courier New" panose="02070309020205020404" pitchFamily="49" charset="0"/>
              </a:rPr>
              <a:t>interp</a:t>
            </a:r>
            <a:r>
              <a:rPr lang="en-US" altLang="en-US" sz="1400" dirty="0">
                <a:latin typeface="Courier New" panose="02070309020205020404" pitchFamily="49" charset="0"/>
              </a:rPr>
              <a:t> &lt;-par3dinterp( </a:t>
            </a:r>
            <a:r>
              <a:rPr lang="en-US" altLang="en-US" sz="1400" dirty="0" err="1">
                <a:latin typeface="Courier New" panose="02070309020205020404" pitchFamily="49" charset="0"/>
              </a:rPr>
              <a:t>userMatrix</a:t>
            </a:r>
            <a:r>
              <a:rPr lang="en-US" altLang="en-US" sz="1400" dirty="0">
                <a:latin typeface="Courier New" panose="02070309020205020404" pitchFamily="49" charset="0"/>
              </a:rPr>
              <a:t>=list(M1, M2), </a:t>
            </a:r>
          </a:p>
          <a:p>
            <a:r>
              <a:rPr lang="en-US" altLang="en-US" sz="1400" dirty="0">
                <a:latin typeface="Courier New" panose="02070309020205020404" pitchFamily="49" charset="0"/>
              </a:rPr>
              <a:t>                      extrapolate="constant", method="linear")</a:t>
            </a:r>
          </a:p>
          <a:p>
            <a:r>
              <a:rPr lang="en-US" altLang="en-US" sz="1400" dirty="0">
                <a:latin typeface="Courier New" panose="02070309020205020404" pitchFamily="49" charset="0"/>
              </a:rPr>
              <a:t>movie3d(</a:t>
            </a:r>
            <a:r>
              <a:rPr lang="en-US" altLang="en-US" sz="1400" dirty="0" err="1">
                <a:latin typeface="Courier New" panose="02070309020205020404" pitchFamily="49" charset="0"/>
              </a:rPr>
              <a:t>interp</a:t>
            </a:r>
            <a:r>
              <a:rPr lang="en-US" altLang="en-US" sz="1400" dirty="0">
                <a:latin typeface="Courier New" panose="02070309020205020404" pitchFamily="49" charset="0"/>
              </a:rPr>
              <a:t>, duration=4, fps=8, movie="biplot3d-iris")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E77CB34C-4BDB-4824-A8CA-7B5C9BE41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Grand tour: Interpolation thru multiple views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FA657D51-1BF3-4360-BF5F-67CA0A598D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9200"/>
            <a:ext cx="81534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4B38FB6A-D858-4F0B-9D6D-F1E8165B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8534400" cy="7302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1400" dirty="0">
                <a:latin typeface="Courier New" panose="02070309020205020404" pitchFamily="49" charset="0"/>
              </a:rPr>
              <a:t>interp3 &lt;-par3dinterp(</a:t>
            </a:r>
            <a:r>
              <a:rPr lang="en-US" altLang="en-US" sz="1400" dirty="0" err="1">
                <a:latin typeface="Courier New" panose="02070309020205020404" pitchFamily="49" charset="0"/>
              </a:rPr>
              <a:t>userMatrix</a:t>
            </a:r>
            <a:r>
              <a:rPr lang="en-US" altLang="en-US" sz="1400" dirty="0">
                <a:latin typeface="Courier New" panose="02070309020205020404" pitchFamily="49" charset="0"/>
              </a:rPr>
              <a:t>=list(M1, M2, M3, M4, M3, M2, M1),  </a:t>
            </a:r>
          </a:p>
          <a:p>
            <a:r>
              <a:rPr lang="en-US" altLang="en-US" sz="1400" dirty="0">
                <a:latin typeface="Courier New" panose="02070309020205020404" pitchFamily="49" charset="0"/>
              </a:rPr>
              <a:t>                      extrapolate="constant", method="linear" )</a:t>
            </a:r>
          </a:p>
          <a:p>
            <a:r>
              <a:rPr lang="en-US" altLang="en-US" sz="1400" dirty="0">
                <a:latin typeface="Courier New" panose="02070309020205020404" pitchFamily="49" charset="0"/>
              </a:rPr>
              <a:t>movie3d(interp3, duration=6, fps=8, movie="biplot3d-iris3", </a:t>
            </a:r>
            <a:r>
              <a:rPr lang="en-US" altLang="en-US" sz="1400" dirty="0" err="1">
                <a:latin typeface="Courier New" panose="02070309020205020404" pitchFamily="49" charset="0"/>
              </a:rPr>
              <a:t>dir</a:t>
            </a:r>
            <a:r>
              <a:rPr lang="en-US" altLang="en-US" sz="1400" dirty="0">
                <a:latin typeface="Courier New" panose="02070309020205020404" pitchFamily="49" charset="0"/>
              </a:rPr>
              <a:t>="../</a:t>
            </a:r>
            <a:r>
              <a:rPr lang="en-US" altLang="en-US" sz="1400" dirty="0" err="1">
                <a:latin typeface="Courier New" panose="02070309020205020404" pitchFamily="49" charset="0"/>
              </a:rPr>
              <a:t>anim</a:t>
            </a:r>
            <a:r>
              <a:rPr lang="en-US" altLang="en-US" sz="1400" dirty="0">
                <a:latin typeface="Courier New" panose="02070309020205020404" pitchFamily="49" charset="0"/>
              </a:rPr>
              <a:t>")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76045C50-3479-4389-9B59-8BCE06C5A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 in PCA space: bpca package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92DD3FC0-A73C-4400-A37C-500FE23842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CB8F533-079D-4C37-A48E-F9A3B37C3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Prelude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9F5460-8BC7-417F-9C93-E0F0FF844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Multivariate data often needs &gt; 2D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Usually reduced to multiple 2D views (</a:t>
            </a:r>
            <a:r>
              <a:rPr lang="en-US" altLang="en-US" sz="2400" dirty="0" err="1"/>
              <a:t>scatplot</a:t>
            </a:r>
            <a:r>
              <a:rPr lang="en-US" altLang="en-US" sz="2400" dirty="0"/>
              <a:t> matrix)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Static 3D visualization often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Badly rendered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Lacks control of perspective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Lacks direct manipulation of viewpoint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Dynamic 3D visualization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err="1"/>
              <a:t>ggobi</a:t>
            </a:r>
            <a:r>
              <a:rPr lang="en-US" altLang="en-US" sz="2400" dirty="0"/>
              <a:t> / </a:t>
            </a:r>
            <a:r>
              <a:rPr lang="en-US" altLang="en-US" sz="2400" dirty="0" err="1"/>
              <a:t>rggobi</a:t>
            </a:r>
            <a:r>
              <a:rPr lang="en-US" altLang="en-US" sz="2400" dirty="0"/>
              <a:t> – powerful dynamic graphics, but crummy rendering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err="1"/>
              <a:t>rgl</a:t>
            </a:r>
            <a:r>
              <a:rPr lang="en-US" altLang="en-US" sz="2400" dirty="0"/>
              <a:t> – beautiful rendering, good interactive control of perspective, viewpoint, etc., weak 3D “tours”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Goal: Explore 3D vis &amp; animation with </a:t>
            </a:r>
            <a:r>
              <a:rPr lang="en-US" altLang="en-US" sz="2800" dirty="0" err="1"/>
              <a:t>rgl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AE78-6FAE-4E5E-8F17-7327726B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animation: 2D +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DA970-1FD8-4E45-B4FA-654A5A214C50}"/>
              </a:ext>
            </a:extLst>
          </p:cNvPr>
          <p:cNvSpPr txBox="1"/>
          <p:nvPr/>
        </p:nvSpPr>
        <p:spPr>
          <a:xfrm>
            <a:off x="304800" y="1143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PC1 is the direction along which points have max. 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Equivalently, the perp. deviations from the line have min. residual 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12009-E164-4984-B302-A408A1C75D38}"/>
              </a:ext>
            </a:extLst>
          </p:cNvPr>
          <p:cNvSpPr txBox="1"/>
          <p:nvPr/>
        </p:nvSpPr>
        <p:spPr>
          <a:xfrm>
            <a:off x="304800" y="2438400"/>
            <a:ext cx="3124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PCA by springs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Imagine each </a:t>
            </a:r>
            <a:r>
              <a:rPr lang="en-US" dirty="0" err="1"/>
              <a:t>pt</a:t>
            </a:r>
            <a:r>
              <a:rPr lang="en-US" dirty="0"/>
              <a:t> connected to a possible PC1 line by springs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Force ~ deviation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Forces balance, naturally seek the min. residual SS position.</a:t>
            </a:r>
          </a:p>
          <a:p>
            <a:endParaRPr lang="en-US" dirty="0"/>
          </a:p>
          <a:p>
            <a:r>
              <a:rPr lang="en-US" dirty="0"/>
              <a:t>Voila, QED!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visual proof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D1715E8-C30E-4100-A80A-BB4C49CC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61" y="2438400"/>
            <a:ext cx="4833358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3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0E918FC6-C67D-4EA5-9F6A-121AD3EBE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Iris data: rgl:::plot3d()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9E8B977F-1D5E-46F7-93E0-F2EBC48B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6318"/>
            <a:ext cx="7569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BA4C061C-E79C-4421-A9EB-0F87603A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19800"/>
            <a:ext cx="7924800" cy="67786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200" dirty="0">
                <a:latin typeface="Courier New" panose="02070309020205020404" pitchFamily="49" charset="0"/>
              </a:rPr>
              <a:t>data(iris); library(</a:t>
            </a:r>
            <a:r>
              <a:rPr lang="en-US" altLang="en-US" sz="1200" dirty="0" err="1">
                <a:latin typeface="Courier New" panose="02070309020205020404" pitchFamily="49" charset="0"/>
              </a:rPr>
              <a:t>rgl</a:t>
            </a:r>
            <a:r>
              <a:rPr lang="en-US" altLang="en-US" sz="12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10000"/>
              </a:spcBef>
            </a:pPr>
            <a:r>
              <a:rPr lang="en-US" altLang="en-US" sz="1200" dirty="0">
                <a:latin typeface="Courier New" panose="02070309020205020404" pitchFamily="49" charset="0"/>
              </a:rPr>
              <a:t>col &lt;-c("blue", "green", "red")[</a:t>
            </a:r>
            <a:r>
              <a:rPr lang="en-US" altLang="en-US" sz="1200" dirty="0" err="1">
                <a:latin typeface="Courier New" panose="02070309020205020404" pitchFamily="49" charset="0"/>
              </a:rPr>
              <a:t>iris$Species</a:t>
            </a:r>
            <a:r>
              <a:rPr lang="en-US" altLang="en-US" sz="1200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10000"/>
              </a:spcBef>
            </a:pPr>
            <a:r>
              <a:rPr lang="en-US" altLang="en-US" sz="1200" dirty="0">
                <a:latin typeface="Courier New" panose="02070309020205020404" pitchFamily="49" charset="0"/>
              </a:rPr>
              <a:t>plot3d(iris, type="s", size=0.4, col=col, </a:t>
            </a:r>
            <a:r>
              <a:rPr lang="en-US" altLang="en-US" sz="1200" dirty="0" err="1">
                <a:latin typeface="Courier New" panose="02070309020205020404" pitchFamily="49" charset="0"/>
              </a:rPr>
              <a:t>cex</a:t>
            </a:r>
            <a:r>
              <a:rPr lang="en-US" altLang="en-US" sz="1200" dirty="0">
                <a:latin typeface="Courier New" panose="02070309020205020404" pitchFamily="49" charset="0"/>
              </a:rPr>
              <a:t>=2, box=FALSE, aspect="iso")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768E99-1EDC-4E0E-8325-E20F6CB5C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 data ellipse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C1F11B2-4FDB-4A14-935C-8D9F2F1F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6318"/>
            <a:ext cx="7569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F50D47D9-2620-4DB3-97BF-B93E4F0F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7924800" cy="4762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200" dirty="0" err="1">
                <a:latin typeface="Courier New" panose="02070309020205020404" pitchFamily="49" charset="0"/>
              </a:rPr>
              <a:t>cov</a:t>
            </a:r>
            <a:r>
              <a:rPr lang="en-US" altLang="en-US" sz="1200" dirty="0">
                <a:latin typeface="Courier New" panose="02070309020205020404" pitchFamily="49" charset="0"/>
              </a:rPr>
              <a:t> &lt;- </a:t>
            </a:r>
            <a:r>
              <a:rPr lang="en-US" altLang="en-US" sz="1200" dirty="0" err="1">
                <a:latin typeface="Courier New" panose="02070309020205020404" pitchFamily="49" charset="0"/>
              </a:rPr>
              <a:t>cov</a:t>
            </a:r>
            <a:r>
              <a:rPr lang="en-US" altLang="en-US" sz="1200" dirty="0">
                <a:latin typeface="Courier New" panose="02070309020205020404" pitchFamily="49" charset="0"/>
              </a:rPr>
              <a:t>(iris); mu &lt;- mean(iris)</a:t>
            </a:r>
          </a:p>
          <a:p>
            <a:pPr>
              <a:spcBef>
                <a:spcPct val="10000"/>
              </a:spcBef>
            </a:pPr>
            <a:r>
              <a:rPr lang="en-US" altLang="en-US" sz="1200" dirty="0">
                <a:latin typeface="Courier New" panose="02070309020205020404" pitchFamily="49" charset="0"/>
              </a:rPr>
              <a:t>plot3d( ellipse3d(</a:t>
            </a:r>
            <a:r>
              <a:rPr lang="en-US" altLang="en-US" sz="1200" dirty="0" err="1">
                <a:latin typeface="Courier New" panose="02070309020205020404" pitchFamily="49" charset="0"/>
              </a:rPr>
              <a:t>cov</a:t>
            </a:r>
            <a:r>
              <a:rPr lang="en-US" altLang="en-US" sz="1200" dirty="0">
                <a:latin typeface="Courier New" panose="02070309020205020404" pitchFamily="49" charset="0"/>
              </a:rPr>
              <a:t>, </a:t>
            </a:r>
            <a:r>
              <a:rPr lang="en-US" altLang="en-US" sz="1200" dirty="0" err="1">
                <a:latin typeface="Courier New" panose="02070309020205020404" pitchFamily="49" charset="0"/>
              </a:rPr>
              <a:t>centre</a:t>
            </a:r>
            <a:r>
              <a:rPr lang="en-US" altLang="en-US" sz="1200" dirty="0">
                <a:latin typeface="Courier New" panose="02070309020205020404" pitchFamily="49" charset="0"/>
              </a:rPr>
              <a:t>=mu, level=0.68), col="gray", alpha=0.2,  add = TRUE)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6EB9F54D-F3AB-4CD0-9D1B-5DED35834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 PC axes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BE4836FF-8E07-41DF-BEEB-EB560089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86318"/>
            <a:ext cx="7569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D3FC9517-6ECB-47B0-B554-553F652F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43600"/>
            <a:ext cx="7620000" cy="762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1400" dirty="0">
                <a:latin typeface="Courier New" panose="02070309020205020404" pitchFamily="49" charset="0"/>
              </a:rPr>
              <a:t>source("c:/R/functions/ellipse3d.axes.R")</a:t>
            </a:r>
          </a:p>
          <a:p>
            <a:r>
              <a:rPr lang="en-US" altLang="en-US" sz="1400" dirty="0">
                <a:latin typeface="Courier New" panose="02070309020205020404" pitchFamily="49" charset="0"/>
              </a:rPr>
              <a:t>axes &lt;- ellipse3d.axes(</a:t>
            </a:r>
            <a:r>
              <a:rPr lang="en-US" altLang="en-US" sz="1400" dirty="0" err="1">
                <a:latin typeface="Courier New" panose="02070309020205020404" pitchFamily="49" charset="0"/>
              </a:rPr>
              <a:t>cov</a:t>
            </a:r>
            <a:r>
              <a:rPr lang="en-US" altLang="en-US" sz="1400" dirty="0">
                <a:latin typeface="Courier New" panose="02070309020205020404" pitchFamily="49" charset="0"/>
              </a:rPr>
              <a:t>, </a:t>
            </a:r>
            <a:r>
              <a:rPr lang="en-US" altLang="en-US" sz="1400" dirty="0" err="1">
                <a:latin typeface="Courier New" panose="02070309020205020404" pitchFamily="49" charset="0"/>
              </a:rPr>
              <a:t>centre</a:t>
            </a:r>
            <a:r>
              <a:rPr lang="en-US" altLang="en-US" sz="1400" dirty="0">
                <a:latin typeface="Courier New" panose="02070309020205020404" pitchFamily="49" charset="0"/>
              </a:rPr>
              <a:t>=mu, level=0.72, labels=TRUE)</a:t>
            </a:r>
          </a:p>
          <a:p>
            <a:r>
              <a:rPr lang="en-US" altLang="en-US" sz="1600" dirty="0">
                <a:latin typeface="Courier New" panose="02070309020205020404" pitchFamily="49" charset="0"/>
              </a:rPr>
              <a:t>M1 &lt;- par3d("</a:t>
            </a:r>
            <a:r>
              <a:rPr lang="en-US" altLang="en-US" sz="1600" dirty="0" err="1">
                <a:latin typeface="Courier New" panose="02070309020205020404" pitchFamily="49" charset="0"/>
              </a:rPr>
              <a:t>userMatrix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051E72-E9E3-4205-A84D-8D8F6EC64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Rotate to show PC1 &amp; PC2: Biplot view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0EF69AE-E8FD-4026-A341-7D722A5C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569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98DD30E6-64CB-462C-B06B-E1A41A80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6705600" cy="5810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1600" dirty="0">
                <a:latin typeface="Courier New" panose="02070309020205020404" pitchFamily="49" charset="0"/>
              </a:rPr>
              <a:t># hand rotate / zoom, then save current position</a:t>
            </a:r>
          </a:p>
          <a:p>
            <a:r>
              <a:rPr lang="en-US" altLang="en-US" sz="1600" dirty="0">
                <a:latin typeface="Courier New" panose="02070309020205020404" pitchFamily="49" charset="0"/>
              </a:rPr>
              <a:t>M2 &lt;- par3d("</a:t>
            </a:r>
            <a:r>
              <a:rPr lang="en-US" altLang="en-US" sz="1600" dirty="0" err="1">
                <a:latin typeface="Courier New" panose="02070309020205020404" pitchFamily="49" charset="0"/>
              </a:rPr>
              <a:t>userMatrix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57D67B-E399-460C-AB52-07EAC3F728E9}"/>
              </a:ext>
            </a:extLst>
          </p:cNvPr>
          <p:cNvSpPr txBox="1"/>
          <p:nvPr/>
        </p:nvSpPr>
        <p:spPr>
          <a:xfrm>
            <a:off x="393843" y="1190625"/>
            <a:ext cx="250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NB: In PCA space, scores are uncorrelated!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7797E1D-290B-4300-A82C-75719728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Rotate to show PC1 &amp; PC3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6E25CA0-DF04-40A2-8DD6-011AC22E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8128"/>
            <a:ext cx="7569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36578DA2-6067-4140-ADD9-F4098357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0"/>
            <a:ext cx="6781800" cy="33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latin typeface="Courier New" panose="02070309020205020404" pitchFamily="49" charset="0"/>
              </a:rPr>
              <a:t>M3 &lt;- par3d("</a:t>
            </a:r>
            <a:r>
              <a:rPr lang="en-US" altLang="en-US" sz="1600" dirty="0" err="1">
                <a:latin typeface="Courier New" panose="02070309020205020404" pitchFamily="49" charset="0"/>
              </a:rPr>
              <a:t>userMatrix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4BB22CA-FDF9-4E62-BB37-225E981C4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Rotate to show PC2 &amp; PC3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5A3C9B2-DA70-4AA5-996F-6644BD63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914400"/>
            <a:ext cx="7569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B31AD08B-53C8-42CE-A6A9-3D2AE8DA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096000"/>
            <a:ext cx="4343400" cy="3365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Courier New" panose="02070309020205020404" pitchFamily="49" charset="0"/>
              </a:rPr>
              <a:t>M4 &lt;- par3d("</a:t>
            </a:r>
            <a:r>
              <a:rPr lang="en-US" altLang="en-US" sz="1600" dirty="0" err="1">
                <a:latin typeface="Courier New" panose="02070309020205020404" pitchFamily="49" charset="0"/>
              </a:rPr>
              <a:t>userMatrix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476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CHF</vt:lpstr>
      <vt:lpstr>Travels in 3D space Data ellipsoids, biplots, and rgl movies</vt:lpstr>
      <vt:lpstr>Prelude</vt:lpstr>
      <vt:lpstr>PCA animation: 2D + time</vt:lpstr>
      <vt:lpstr>Iris data: rgl:::plot3d()</vt:lpstr>
      <vt:lpstr>Add data ellipse</vt:lpstr>
      <vt:lpstr>Add PC axes</vt:lpstr>
      <vt:lpstr>Rotate to show PC1 &amp; PC2: Biplot view</vt:lpstr>
      <vt:lpstr>Rotate to show PC1 &amp; PC3</vt:lpstr>
      <vt:lpstr>Rotate to show PC2 &amp; PC3</vt:lpstr>
      <vt:lpstr>Biplot movie: rotation to PC coordinates</vt:lpstr>
      <vt:lpstr>Grand tour: Interpolation thru multiple views</vt:lpstr>
      <vt:lpstr>View in PCA space: bpca package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animations</dc:title>
  <dc:creator>Psychology</dc:creator>
  <cp:lastModifiedBy>Michael L Friendly</cp:lastModifiedBy>
  <cp:revision>31</cp:revision>
  <dcterms:created xsi:type="dcterms:W3CDTF">2008-10-02T15:42:27Z</dcterms:created>
  <dcterms:modified xsi:type="dcterms:W3CDTF">2021-03-15T17:43:02Z</dcterms:modified>
</cp:coreProperties>
</file>