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8"/>
  </p:notesMasterIdLst>
  <p:handoutMasterIdLst>
    <p:handoutMasterId r:id="rId69"/>
  </p:handoutMasterIdLst>
  <p:sldIdLst>
    <p:sldId id="256" r:id="rId2"/>
    <p:sldId id="257" r:id="rId3"/>
    <p:sldId id="258" r:id="rId4"/>
    <p:sldId id="356" r:id="rId5"/>
    <p:sldId id="259" r:id="rId6"/>
    <p:sldId id="260" r:id="rId7"/>
    <p:sldId id="338" r:id="rId8"/>
    <p:sldId id="268" r:id="rId9"/>
    <p:sldId id="364" r:id="rId10"/>
    <p:sldId id="359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9" r:id="rId19"/>
    <p:sldId id="368" r:id="rId20"/>
    <p:sldId id="270" r:id="rId21"/>
    <p:sldId id="271" r:id="rId22"/>
    <p:sldId id="272" r:id="rId23"/>
    <p:sldId id="340" r:id="rId24"/>
    <p:sldId id="273" r:id="rId25"/>
    <p:sldId id="274" r:id="rId26"/>
    <p:sldId id="369" r:id="rId27"/>
    <p:sldId id="275" r:id="rId28"/>
    <p:sldId id="276" r:id="rId29"/>
    <p:sldId id="281" r:id="rId30"/>
    <p:sldId id="335" r:id="rId31"/>
    <p:sldId id="277" r:id="rId32"/>
    <p:sldId id="278" r:id="rId33"/>
    <p:sldId id="279" r:id="rId34"/>
    <p:sldId id="280" r:id="rId35"/>
    <p:sldId id="282" r:id="rId36"/>
    <p:sldId id="362" r:id="rId37"/>
    <p:sldId id="341" r:id="rId38"/>
    <p:sldId id="342" r:id="rId39"/>
    <p:sldId id="343" r:id="rId40"/>
    <p:sldId id="355" r:id="rId41"/>
    <p:sldId id="344" r:id="rId42"/>
    <p:sldId id="283" r:id="rId43"/>
    <p:sldId id="286" r:id="rId44"/>
    <p:sldId id="345" r:id="rId45"/>
    <p:sldId id="284" r:id="rId46"/>
    <p:sldId id="285" r:id="rId47"/>
    <p:sldId id="288" r:id="rId48"/>
    <p:sldId id="290" r:id="rId49"/>
    <p:sldId id="337" r:id="rId50"/>
    <p:sldId id="361" r:id="rId51"/>
    <p:sldId id="363" r:id="rId52"/>
    <p:sldId id="365" r:id="rId53"/>
    <p:sldId id="370" r:id="rId54"/>
    <p:sldId id="366" r:id="rId55"/>
    <p:sldId id="367" r:id="rId56"/>
    <p:sldId id="332" r:id="rId57"/>
    <p:sldId id="333" r:id="rId58"/>
    <p:sldId id="334" r:id="rId59"/>
    <p:sldId id="325" r:id="rId60"/>
    <p:sldId id="318" r:id="rId61"/>
    <p:sldId id="319" r:id="rId62"/>
    <p:sldId id="324" r:id="rId63"/>
    <p:sldId id="357" r:id="rId64"/>
    <p:sldId id="336" r:id="rId65"/>
    <p:sldId id="358" r:id="rId66"/>
    <p:sldId id="339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DEFF45C-7225-4D7D-BA5D-7817B3A9A8CA}">
          <p14:sldIdLst>
            <p14:sldId id="256"/>
          </p14:sldIdLst>
        </p14:section>
        <p14:section name="Introduction" id="{C1ACA334-276F-4B0A-9366-C6FEE178BE68}">
          <p14:sldIdLst>
            <p14:sldId id="257"/>
            <p14:sldId id="258"/>
            <p14:sldId id="356"/>
            <p14:sldId id="259"/>
            <p14:sldId id="260"/>
            <p14:sldId id="338"/>
            <p14:sldId id="268"/>
            <p14:sldId id="364"/>
          </p14:sldIdLst>
        </p14:section>
        <p14:section name="What is" id="{3D6C153D-3321-4390-B79E-5CE0E6971929}">
          <p14:sldIdLst>
            <p14:sldId id="359"/>
            <p14:sldId id="261"/>
            <p14:sldId id="262"/>
            <p14:sldId id="263"/>
            <p14:sldId id="264"/>
            <p14:sldId id="265"/>
            <p14:sldId id="266"/>
            <p14:sldId id="267"/>
            <p14:sldId id="269"/>
            <p14:sldId id="368"/>
            <p14:sldId id="270"/>
            <p14:sldId id="271"/>
            <p14:sldId id="272"/>
            <p14:sldId id="340"/>
          </p14:sldIdLst>
        </p14:section>
        <p14:section name="Methods" id="{CD6C1471-5C70-410E-AC60-643F713C6A29}">
          <p14:sldIdLst>
            <p14:sldId id="273"/>
            <p14:sldId id="274"/>
            <p14:sldId id="369"/>
            <p14:sldId id="275"/>
            <p14:sldId id="276"/>
            <p14:sldId id="281"/>
            <p14:sldId id="335"/>
          </p14:sldIdLst>
        </p14:section>
        <p14:section name="Graphical methods" id="{2A84C71C-4A94-45C8-A7C3-6AC447570178}">
          <p14:sldIdLst>
            <p14:sldId id="277"/>
            <p14:sldId id="278"/>
            <p14:sldId id="279"/>
            <p14:sldId id="280"/>
            <p14:sldId id="282"/>
            <p14:sldId id="362"/>
            <p14:sldId id="341"/>
            <p14:sldId id="342"/>
            <p14:sldId id="343"/>
            <p14:sldId id="355"/>
          </p14:sldIdLst>
        </p14:section>
        <p14:section name="Effect ordering" id="{A4DD5BD0-F1FF-49ED-A56D-A793AC80B9F7}">
          <p14:sldIdLst>
            <p14:sldId id="344"/>
            <p14:sldId id="283"/>
            <p14:sldId id="286"/>
            <p14:sldId id="345"/>
            <p14:sldId id="284"/>
            <p14:sldId id="285"/>
          </p14:sldIdLst>
        </p14:section>
        <p14:section name="Visual tables" id="{721D9B52-BD22-463D-8A4E-9824D6EB88F6}">
          <p14:sldIdLst>
            <p14:sldId id="288"/>
            <p14:sldId id="290"/>
            <p14:sldId id="337"/>
            <p14:sldId id="361"/>
          </p14:sldIdLst>
        </p14:section>
        <p14:section name="Graphical ideas" id="{A443A2C1-AB4D-4FAA-A892-C407BA11A0B9}">
          <p14:sldIdLst>
            <p14:sldId id="363"/>
            <p14:sldId id="365"/>
            <p14:sldId id="370"/>
            <p14:sldId id="366"/>
            <p14:sldId id="367"/>
          </p14:sldIdLst>
        </p14:section>
        <p14:section name="Data, pictures, models" id="{44A7DE1F-F367-4B49-B28A-18C6E8D72B81}">
          <p14:sldIdLst>
            <p14:sldId id="332"/>
            <p14:sldId id="333"/>
            <p14:sldId id="334"/>
            <p14:sldId id="325"/>
            <p14:sldId id="318"/>
            <p14:sldId id="319"/>
            <p14:sldId id="324"/>
            <p14:sldId id="357"/>
            <p14:sldId id="336"/>
            <p14:sldId id="358"/>
            <p14:sldId id="3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08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880"/>
    </p:cViewPr>
  </p:sorterViewPr>
  <p:notesViewPr>
    <p:cSldViewPr>
      <p:cViewPr varScale="1">
        <p:scale>
          <a:sx n="87" d="100"/>
          <a:sy n="87" d="100"/>
        </p:scale>
        <p:origin x="-2040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D4FA9-F3CE-45B3-A980-C331C6F1EF6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D5E95-8CAD-4274-BFFA-CD87442DE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69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68E6B-2B58-4827-9AA6-AB8949EE5698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9FAFA-867C-401E-8BFE-A74C92B6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95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9FAFA-867C-401E-8BFE-A74C92B6CF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9FAFA-867C-401E-8BFE-A74C92B6CF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63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139DA5-5EF3-4D66-8AE7-7945AF959C12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56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15FE66C-0560-491B-B74C-DD265CE1C878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57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A15731D-AA58-4F5C-AD9C-2D2EC6841EDF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58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Methods for studying gender or racial discrimination in hiring, promotion, salary are now well developed. </a:t>
            </a:r>
          </a:p>
          <a:p>
            <a:r>
              <a:rPr lang="en-US" dirty="0"/>
              <a:t>Many universities and large corporations have mechanisms for equity, affirmative action and, in the case of salary, anomaly adjustment.</a:t>
            </a:r>
          </a:p>
          <a:p>
            <a:endParaRPr lang="en-US" dirty="0"/>
          </a:p>
          <a:p>
            <a:r>
              <a:rPr lang="en-US" dirty="0"/>
              <a:t>An initial salvo that got wide attention was a 1975 study on graduate admissions by Peter Bickel and others.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20828-1A1A-4225-BE3A-F8540A5E614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99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20828-1A1A-4225-BE3A-F8540A5E614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53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20828-1A1A-4225-BE3A-F8540A5E6146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03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20828-1A1A-4225-BE3A-F8540A5E6146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27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00206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3657-2200-4D14-82C0-10C39B0F0F06}" type="datetime1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6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AF55-A85E-4993-914E-FC1E5AA7DF24}" type="datetime1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8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6E07-E1DB-44A4-A5E5-9F4B54E8C933}" type="datetime1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79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20000"/>
              <a:defRPr sz="2800"/>
            </a:lvl1pPr>
            <a:lvl2pPr>
              <a:defRPr sz="2400"/>
            </a:lvl2pPr>
            <a:lvl3pPr marL="1143000" indent="-228600">
              <a:buClr>
                <a:srgbClr val="00B0F0"/>
              </a:buClr>
              <a:buSzPct val="110000"/>
              <a:buFont typeface="Arial" panose="020B0604020202020204" pitchFamily="34" charset="0"/>
              <a:buChar char="•"/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AD17-B813-4477-8AFE-B1860CC59113}" type="datetime1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5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5C0D-5C9E-48CC-8D31-F42D19FA8F7A}" type="datetime1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1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7551-0F2B-4F09-86FD-F7994CE83DC5}" type="datetime1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01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D2B2-4200-46B9-96C3-02A55D5FAA00}" type="datetime1">
              <a:rPr lang="en-US" smtClean="0"/>
              <a:t>12/15/2025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76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7722-74E8-497F-A072-89677A2C2373}" type="datetime1">
              <a:rPr lang="en-US" smtClean="0"/>
              <a:t>12/15/2025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6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6212E-B46B-426F-AE59-AA326827D9E0}" type="datetime1">
              <a:rPr lang="en-US" smtClean="0"/>
              <a:t>12/15/2025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9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81E8-09EA-4684-A39F-38DE1E49D20C}" type="datetime1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09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CC5F-056C-4047-9A5C-9F5B4BED129B}" type="datetime1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37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71053-07BD-4A17-AC24-0A22EAA36098}" type="datetime1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225AB-15B9-4C79-A121-04D1DC7E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2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70C0"/>
        </a:buClr>
        <a:buSzPct val="115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0000"/>
        </a:buClr>
        <a:buSzPct val="11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riendly.github.io/psy6136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bsky.app/profile/datavisfriendly.bsky.socia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vis.ca/papers/amstat95.pdf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riendly.github.io/psy6136/schedule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doi.org/10.1177/15291006211051956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vis.ca/papers/corrgram.pdf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36/bmj.m3223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png"/><Relationship Id="rId4" Type="http://schemas.openxmlformats.org/officeDocument/2006/relationships/hyperlink" Target="http://www.aviz.fr/bertifier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s://friendly.github.io/psy6136/schedule.html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www.taylorfrancis.com/books/mono/10.1201/b19022/discrete-data-analysis-michael-friendly-david-mey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iendly.github.io/psy6136/papers/YorkBookstore-PSYC6136.docx" TargetMode="External"/><Relationship Id="rId5" Type="http://schemas.openxmlformats.org/officeDocument/2006/relationships/hyperlink" Target="https://bit.ly/3Wzqv0n" TargetMode="External"/><Relationship Id="rId4" Type="http://schemas.openxmlformats.org/officeDocument/2006/relationships/hyperlink" Target="https://ddar.datavis.ca/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bsky.app/profile/xangregg.bsky.social/post/3m7dttgtggs2a" TargetMode="External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tischcollege.tufts.edu/research-faculty/research-centers/cooperative-election-study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dit.com/r/writing/comments/3vf1g1/causes_of_death_in_shakespeares_plays/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bsky.app/profile/infobeautiful.bsky.social/post/3m7ispw2gyh2j" TargetMode="External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pn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ocserv.socsci.mcmaster.ca/jfox/Books/Companion/" TargetMode="External"/><Relationship Id="rId2" Type="http://schemas.openxmlformats.org/officeDocument/2006/relationships/hyperlink" Target="https://bityl.co/FG9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riendly.github.io/psy6136/about.html#assign" TargetMode="External"/><Relationship Id="rId2" Type="http://schemas.openxmlformats.org/officeDocument/2006/relationships/hyperlink" Target="https://friendly.github.io/psy6136/schedul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iendly.github.io/psy6136/about.html#evaluation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cran.r-project.org/" TargetMode="External"/><Relationship Id="rId7" Type="http://schemas.openxmlformats.org/officeDocument/2006/relationships/hyperlink" Target="https://friendly.github.io/psy6136/R/install-vcd-pkgs.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hyperlink" Target="https://www.rstudio.com/products/rstudio/" TargetMode="Externa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riendly/my6136/archive/refs/heads/master.zip" TargetMode="External"/><Relationship Id="rId2" Type="http://schemas.openxmlformats.org/officeDocument/2006/relationships/hyperlink" Target="https://github.com/friendly/my6136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hyperlink" Target="https://github.com/friendly/my6136.g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7772400" cy="1470025"/>
          </a:xfrm>
        </p:spPr>
        <p:txBody>
          <a:bodyPr/>
          <a:lstStyle/>
          <a:p>
            <a:r>
              <a:rPr lang="en-US" dirty="0"/>
              <a:t>Categorical Data Analysis</a:t>
            </a:r>
            <a:br>
              <a:rPr lang="en-US" dirty="0"/>
            </a:br>
            <a:r>
              <a:rPr lang="en-US" sz="3200" dirty="0"/>
              <a:t>Course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Michael Friendly</a:t>
            </a:r>
          </a:p>
          <a:p>
            <a:r>
              <a:rPr lang="en-US" dirty="0"/>
              <a:t>Psych 6136</a:t>
            </a:r>
          </a:p>
          <a:p>
            <a:pPr lvl="0"/>
            <a:r>
              <a:rPr lang="en-US" sz="2200" dirty="0">
                <a:solidFill>
                  <a:prstClr val="black">
                    <a:tint val="75000"/>
                  </a:prstClr>
                </a:solidFill>
                <a:hlinkClick r:id="rId3"/>
              </a:rPr>
              <a:t>http://friendly.github.io/psy6136</a:t>
            </a:r>
            <a:endParaRPr lang="en-US" sz="2200" dirty="0">
              <a:solidFill>
                <a:prstClr val="black">
                  <a:tint val="75000"/>
                </a:prstClr>
              </a:solidFill>
            </a:endParaRPr>
          </a:p>
          <a:p>
            <a:pPr lvl="0"/>
            <a:r>
              <a:rPr lang="en-US" sz="2200" dirty="0">
                <a:solidFill>
                  <a:prstClr val="black">
                    <a:tint val="75000"/>
                  </a:prstClr>
                </a:solidFill>
                <a:hlinkClick r:id="rId4"/>
              </a:rPr>
              <a:t>@datavisFriendly </a:t>
            </a:r>
            <a:r>
              <a:rPr lang="en-US" sz="2200" dirty="0">
                <a:solidFill>
                  <a:prstClr val="black">
                    <a:tint val="75000"/>
                  </a:prstClr>
                </a:solidFill>
              </a:rPr>
              <a:t>|| #psy6136</a:t>
            </a:r>
          </a:p>
          <a:p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0F6C6BF-0447-4881-AAF9-FBDBDBD465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93580"/>
            <a:ext cx="7198764" cy="1892420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93954C02-1023-4830-9FBD-BCB524918B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72" y="4578350"/>
            <a:ext cx="1495928" cy="1730890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D6C99A87-168D-40AD-BE2A-0DC5681CE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8350"/>
            <a:ext cx="1495928" cy="1730890"/>
          </a:xfrm>
          <a:prstGeom prst="rect">
            <a:avLst/>
          </a:prstGeom>
        </p:spPr>
      </p:pic>
      <p:pic>
        <p:nvPicPr>
          <p:cNvPr id="4" name="Picture 2" descr="C:\Dropbox\Twitter\twitter2.png">
            <a:extLst>
              <a:ext uri="{FF2B5EF4-FFF2-40B4-BE49-F238E27FC236}">
                <a16:creationId xmlns:a16="http://schemas.microsoft.com/office/drawing/2014/main" id="{85CF8872-A8A2-FBD2-452E-AFBB07DFD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66" y="6019800"/>
            <a:ext cx="269677" cy="21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465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D32D3-49CE-92D3-6217-2B649C339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Categorical data analysis: History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2C6215-C8EF-D34D-91BE-935179DE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Categorical data analysis is a relatively recent arrival</a:t>
            </a:r>
          </a:p>
          <a:p>
            <a:pPr lvl="1"/>
            <a:r>
              <a:rPr lang="en-CA" dirty="0"/>
              <a:t>1888 – Galton introduces the concept of correlation</a:t>
            </a:r>
          </a:p>
          <a:p>
            <a:pPr lvl="1"/>
            <a:r>
              <a:rPr lang="en-CA" dirty="0"/>
              <a:t>1908 – Student's t-distribution for the mean of small samples</a:t>
            </a:r>
          </a:p>
          <a:p>
            <a:pPr lvl="1"/>
            <a:r>
              <a:rPr lang="en-CA" dirty="0"/>
              <a:t>1931 – L. L. </a:t>
            </a:r>
            <a:r>
              <a:rPr lang="en-CA" dirty="0" err="1"/>
              <a:t>Thrustone</a:t>
            </a:r>
            <a:r>
              <a:rPr lang="en-CA" dirty="0"/>
              <a:t>: Multiple factor analysis</a:t>
            </a:r>
          </a:p>
          <a:p>
            <a:pPr lvl="1"/>
            <a:r>
              <a:rPr lang="en-CA" dirty="0"/>
              <a:t>1935 – R. A. Fisher's Design of Experiments – ANOVA</a:t>
            </a:r>
          </a:p>
          <a:p>
            <a:pPr lvl="1"/>
            <a:r>
              <a:rPr lang="en-CA" dirty="0"/>
              <a:t>. . . (time passes)</a:t>
            </a:r>
          </a:p>
          <a:p>
            <a:pPr marL="457200" lvl="1" indent="0">
              <a:buNone/>
            </a:pPr>
            <a:endParaRPr lang="en-CA" dirty="0"/>
          </a:p>
          <a:p>
            <a:pPr lvl="1"/>
            <a:r>
              <a:rPr lang="en-CA" dirty="0"/>
              <a:t>1972 – </a:t>
            </a:r>
            <a:r>
              <a:rPr lang="en-CA" dirty="0" err="1"/>
              <a:t>Nelder</a:t>
            </a:r>
            <a:r>
              <a:rPr lang="en-CA" dirty="0"/>
              <a:t> &amp; Wedderburn develop the central ideas of </a:t>
            </a:r>
            <a:r>
              <a:rPr lang="en-CA" dirty="0">
                <a:solidFill>
                  <a:srgbClr val="0070C0"/>
                </a:solidFill>
              </a:rPr>
              <a:t>generalized linear models </a:t>
            </a:r>
            <a:r>
              <a:rPr lang="en-CA" dirty="0"/>
              <a:t>(logistic &amp; poison regression)</a:t>
            </a:r>
          </a:p>
          <a:p>
            <a:pPr lvl="1"/>
            <a:r>
              <a:rPr lang="en-CA" dirty="0"/>
              <a:t>1973 – J-P. </a:t>
            </a:r>
            <a:r>
              <a:rPr lang="en-CA" dirty="0" err="1"/>
              <a:t>Benzecri</a:t>
            </a:r>
            <a:r>
              <a:rPr lang="en-CA" dirty="0"/>
              <a:t>: Correspondence analysis (analysis des </a:t>
            </a:r>
            <a:r>
              <a:rPr lang="en-CA" dirty="0" err="1"/>
              <a:t>donnés</a:t>
            </a:r>
            <a:r>
              <a:rPr lang="en-CA" dirty="0"/>
              <a:t>)</a:t>
            </a:r>
          </a:p>
          <a:p>
            <a:pPr lvl="1"/>
            <a:r>
              <a:rPr lang="en-CA" dirty="0"/>
              <a:t>1974 – Bishop , Fienberg, Holland introduce the </a:t>
            </a:r>
            <a:r>
              <a:rPr lang="en-CA" dirty="0">
                <a:solidFill>
                  <a:srgbClr val="0070C0"/>
                </a:solidFill>
              </a:rPr>
              <a:t>loglinear model</a:t>
            </a:r>
            <a:r>
              <a:rPr lang="en-CA" dirty="0"/>
              <a:t> for discrete data, ANOVA for log(Freq)</a:t>
            </a:r>
          </a:p>
          <a:p>
            <a:pPr lvl="1"/>
            <a:r>
              <a:rPr lang="en-CA" dirty="0"/>
              <a:t>1984 – Leo Goodman enhanced loglinear models for complex data: RC models, mobility tables, panel data, 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D776BD-9668-B1E7-2FE8-973F2E3E4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3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457C1-C4F3-4D51-8F6C-90FD0E5AA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categorical data?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2F5FE0-E7BF-4EC6-86DF-AF52E2AB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96DE98-2AB7-448F-B5DB-BCB8B9447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8142857" cy="2933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08D334-2823-4AFD-AF3C-B20205C5DD78}"/>
              </a:ext>
            </a:extLst>
          </p:cNvPr>
          <p:cNvSpPr txBox="1"/>
          <p:nvPr/>
        </p:nvSpPr>
        <p:spPr>
          <a:xfrm>
            <a:off x="457200" y="46482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Questions: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Which of these are </a:t>
            </a:r>
            <a:r>
              <a:rPr lang="en-US" dirty="0">
                <a:solidFill>
                  <a:srgbClr val="0070C0"/>
                </a:solidFill>
              </a:rPr>
              <a:t>ordered</a:t>
            </a:r>
            <a:r>
              <a:rPr lang="en-US" dirty="0"/>
              <a:t> (ordinal)?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Which could be treated as </a:t>
            </a:r>
            <a:r>
              <a:rPr lang="en-US" dirty="0">
                <a:solidFill>
                  <a:srgbClr val="0070C0"/>
                </a:solidFill>
              </a:rPr>
              <a:t>numeric</a:t>
            </a:r>
            <a:r>
              <a:rPr lang="en-US" dirty="0"/>
              <a:t>? How?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Which have </a:t>
            </a:r>
            <a:r>
              <a:rPr lang="en-US" dirty="0">
                <a:solidFill>
                  <a:srgbClr val="0070C0"/>
                </a:solidFill>
              </a:rPr>
              <a:t>missing categories</a:t>
            </a:r>
            <a:r>
              <a:rPr lang="en-US" dirty="0"/>
              <a:t>, sometimes ignored, or treated as “Other”</a:t>
            </a:r>
          </a:p>
        </p:txBody>
      </p:sp>
    </p:spTree>
    <p:extLst>
      <p:ext uri="{BB962C8B-B14F-4D97-AF65-F5344CB8AC3E}">
        <p14:creationId xmlns:p14="http://schemas.microsoft.com/office/powerpoint/2010/main" val="90889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1FFA9-EBC1-48F8-9DC2-A24540941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Categorical data: Structures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2EA834-894B-46BA-90ED-9599CD3B0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Categorical (frequency) data appears in various forms</a:t>
            </a:r>
          </a:p>
          <a:p>
            <a:r>
              <a:rPr lang="en-US" dirty="0">
                <a:solidFill>
                  <a:srgbClr val="0070C0"/>
                </a:solidFill>
              </a:rPr>
              <a:t>Tables</a:t>
            </a:r>
            <a:r>
              <a:rPr lang="en-US" dirty="0"/>
              <a:t>: often the result of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table() </a:t>
            </a:r>
            <a:r>
              <a:rPr lang="en-US" dirty="0"/>
              <a:t>or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xtabs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/>
              <a:t>1-way</a:t>
            </a:r>
          </a:p>
          <a:p>
            <a:pPr lvl="1"/>
            <a:r>
              <a:rPr lang="en-US" dirty="0"/>
              <a:t>2-way – 2 × 2, r × c</a:t>
            </a:r>
          </a:p>
          <a:p>
            <a:pPr lvl="1"/>
            <a:r>
              <a:rPr lang="en-US" dirty="0"/>
              <a:t>3-way</a:t>
            </a:r>
          </a:p>
          <a:p>
            <a:r>
              <a:rPr lang="en-US" dirty="0">
                <a:solidFill>
                  <a:srgbClr val="0070C0"/>
                </a:solidFill>
              </a:rPr>
              <a:t>Matrices</a:t>
            </a:r>
            <a:r>
              <a:rPr lang="en-US" dirty="0"/>
              <a:t>: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matrix()</a:t>
            </a:r>
            <a:r>
              <a:rPr lang="en-US" dirty="0"/>
              <a:t>, </a:t>
            </a:r>
            <a:r>
              <a:rPr lang="en-US" sz="2400" dirty="0"/>
              <a:t>with row &amp; col names</a:t>
            </a:r>
          </a:p>
          <a:p>
            <a:r>
              <a:rPr lang="en-US" dirty="0">
                <a:solidFill>
                  <a:srgbClr val="0070C0"/>
                </a:solidFill>
              </a:rPr>
              <a:t>Arrays</a:t>
            </a:r>
            <a:r>
              <a:rPr lang="en-US" dirty="0"/>
              <a:t>: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array()</a:t>
            </a:r>
            <a:r>
              <a:rPr lang="en-US" dirty="0"/>
              <a:t>, with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dimnames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solidFill>
                  <a:srgbClr val="0070C0"/>
                </a:solidFill>
              </a:rPr>
              <a:t>Data frames</a:t>
            </a:r>
          </a:p>
          <a:p>
            <a:pPr lvl="1"/>
            <a:r>
              <a:rPr lang="en-US" dirty="0"/>
              <a:t>Case form (individual observations)</a:t>
            </a:r>
          </a:p>
          <a:p>
            <a:pPr lvl="1"/>
            <a:r>
              <a:rPr lang="en-US" dirty="0"/>
              <a:t>Frequency form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E2336D-784A-4D7D-976B-7BADA87D7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5DE91BFC-9F87-4193-A6A9-B615D3D77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20" y="2286000"/>
            <a:ext cx="1828800" cy="1284732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3ABC27B4-2C56-4C32-967B-4BF3B0C7C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562" y="3570732"/>
            <a:ext cx="1418876" cy="13752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4EADF6-B57A-48BA-89B1-A1B264E36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5085393"/>
            <a:ext cx="1423733" cy="12592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02B28A-83AD-2E20-6DCF-5BFFA3B328C0}"/>
              </a:ext>
            </a:extLst>
          </p:cNvPr>
          <p:cNvSpPr txBox="1"/>
          <p:nvPr/>
        </p:nvSpPr>
        <p:spPr>
          <a:xfrm>
            <a:off x="6553200" y="2743200"/>
            <a:ext cx="1418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margins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94D29A7-0CE5-7F49-558E-740F58A67261}"/>
              </a:ext>
            </a:extLst>
          </p:cNvPr>
          <p:cNvCxnSpPr>
            <a:cxnSpLocks/>
          </p:cNvCxnSpPr>
          <p:nvPr/>
        </p:nvCxnSpPr>
        <p:spPr>
          <a:xfrm flipH="1">
            <a:off x="6096000" y="2895600"/>
            <a:ext cx="457200" cy="762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E797AEC-6116-4128-23E4-C4728889E076}"/>
              </a:ext>
            </a:extLst>
          </p:cNvPr>
          <p:cNvCxnSpPr>
            <a:stCxn id="7" idx="1"/>
          </p:cNvCxnSpPr>
          <p:nvPr/>
        </p:nvCxnSpPr>
        <p:spPr>
          <a:xfrm flipH="1">
            <a:off x="6172200" y="2897089"/>
            <a:ext cx="381000" cy="30331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18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9EC63-42D9-4357-A57F-D5C34C525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1-way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5A4B7-1FF0-4C74-886A-CA477EA88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Unordered</a:t>
            </a:r>
            <a:r>
              <a:rPr lang="en-US" dirty="0"/>
              <a:t> factors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0F2D6-B33F-4E37-97FF-B18565324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C6115E-E230-4334-8294-AEC2507A46CB}"/>
              </a:ext>
            </a:extLst>
          </p:cNvPr>
          <p:cNvSpPr txBox="1"/>
          <p:nvPr/>
        </p:nvSpPr>
        <p:spPr>
          <a:xfrm>
            <a:off x="838200" y="1905000"/>
            <a:ext cx="45720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Black  Brown   Red  Blond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    108    286    71    127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   0.18   0.48  0.12   0.21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FAF77A-BF3E-403F-BC18-7CC6FA3588BB}"/>
              </a:ext>
            </a:extLst>
          </p:cNvPr>
          <p:cNvSpPr txBox="1"/>
          <p:nvPr/>
        </p:nvSpPr>
        <p:spPr>
          <a:xfrm>
            <a:off x="838200" y="3200400"/>
            <a:ext cx="48768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BQ   Cons Green Liberal    NDP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n  104    392   126     404    174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%  0.087  0.33  0.1    0.34   0.14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52F454-8D31-4ADB-9C35-3C8A6BC0A45A}"/>
              </a:ext>
            </a:extLst>
          </p:cNvPr>
          <p:cNvSpPr txBox="1"/>
          <p:nvPr/>
        </p:nvSpPr>
        <p:spPr>
          <a:xfrm>
            <a:off x="762000" y="45720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Questions: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Are all hair colors equally likely?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Aside from Brown hair, are others equally likely?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 there a diff in voting intentions for Liberal vs. Conservative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3C384E-D6C5-46F9-8CC6-0D30BA25FF14}"/>
              </a:ext>
            </a:extLst>
          </p:cNvPr>
          <p:cNvSpPr txBox="1"/>
          <p:nvPr/>
        </p:nvSpPr>
        <p:spPr>
          <a:xfrm>
            <a:off x="6553200" y="2057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Hair color of 592 students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6D1A8B-4DE5-48D5-B703-0DF8024689DF}"/>
              </a:ext>
            </a:extLst>
          </p:cNvPr>
          <p:cNvSpPr txBox="1"/>
          <p:nvPr/>
        </p:nvSpPr>
        <p:spPr>
          <a:xfrm>
            <a:off x="6629400" y="3152775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Voting intentions in Harris-Decima poll, 8/21/08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50B89A-A5A0-44E6-845C-62C6D0A3BB74}"/>
              </a:ext>
            </a:extLst>
          </p:cNvPr>
          <p:cNvSpPr/>
          <p:nvPr/>
        </p:nvSpPr>
        <p:spPr>
          <a:xfrm>
            <a:off x="2085475" y="3200399"/>
            <a:ext cx="762000" cy="923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9DB773-14CD-4FBE-B12B-792658596DAE}"/>
              </a:ext>
            </a:extLst>
          </p:cNvPr>
          <p:cNvSpPr/>
          <p:nvPr/>
        </p:nvSpPr>
        <p:spPr>
          <a:xfrm>
            <a:off x="3581400" y="3169782"/>
            <a:ext cx="1071212" cy="923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4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0" grpId="0"/>
      <p:bldP spid="5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55A51-C397-4A03-80DD-09F995D64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1-way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43AB8-1223-4D9F-8F08-8237AB0A4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1346"/>
          </a:xfrm>
        </p:spPr>
        <p:txBody>
          <a:bodyPr>
            <a:normAutofit/>
          </a:bodyPr>
          <a:lstStyle/>
          <a:p>
            <a:r>
              <a:rPr lang="en-US" sz="2400" dirty="0"/>
              <a:t>Even here, simple graphs are more informative than tables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8C3D7-9B35-4135-8505-2321C310A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169E413C-1877-49A9-9F00-1443554F1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2196548"/>
            <a:ext cx="3306305" cy="3657600"/>
          </a:xfrm>
          <a:prstGeom prst="rect">
            <a:avLst/>
          </a:prstGeom>
        </p:spPr>
      </p:pic>
      <p:pic>
        <p:nvPicPr>
          <p:cNvPr id="8" name="Picture 7" descr="Chart, bar chart, histogram&#10;&#10;Description automatically generated">
            <a:extLst>
              <a:ext uri="{FF2B5EF4-FFF2-40B4-BE49-F238E27FC236}">
                <a16:creationId xmlns:a16="http://schemas.microsoft.com/office/drawing/2014/main" id="{44125E1C-329E-48A9-A04B-D16696085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096" y="2196548"/>
            <a:ext cx="3263286" cy="3657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3C8D49-BF94-4EFA-A144-F84F0A74C35C}"/>
              </a:ext>
            </a:extLst>
          </p:cNvPr>
          <p:cNvSpPr txBox="1"/>
          <p:nvPr/>
        </p:nvSpPr>
        <p:spPr>
          <a:xfrm>
            <a:off x="685800" y="5854148"/>
            <a:ext cx="746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these don’t really answer the questions. Why?</a:t>
            </a:r>
          </a:p>
        </p:txBody>
      </p:sp>
    </p:spTree>
    <p:extLst>
      <p:ext uri="{BB962C8B-B14F-4D97-AF65-F5344CB8AC3E}">
        <p14:creationId xmlns:p14="http://schemas.microsoft.com/office/powerpoint/2010/main" val="285140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42FA3-0EE3-422A-A514-F5A93F1E4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1-way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0286-8A73-4B3C-A3B8-19636A592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Ordered</a:t>
            </a:r>
            <a:r>
              <a:rPr lang="en-US" dirty="0"/>
              <a:t>, quantitative factors</a:t>
            </a:r>
          </a:p>
          <a:p>
            <a:pPr lvl="1"/>
            <a:r>
              <a:rPr lang="en-US" sz="2000" dirty="0"/>
              <a:t>Number of sons in Saxony families with 12 children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0A753-02A0-47B6-96EC-C1D222E45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005F27-2CFD-47FA-97D5-65F031AD2274}"/>
              </a:ext>
            </a:extLst>
          </p:cNvPr>
          <p:cNvSpPr txBox="1"/>
          <p:nvPr/>
        </p:nvSpPr>
        <p:spPr>
          <a:xfrm>
            <a:off x="457200" y="2133600"/>
            <a:ext cx="8229600" cy="1323439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data(Saxony, package="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Saxony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nMales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0    1    2    3    4    5    6    7    8    9   10   11   12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3   24  104  286  670 1033 1343 1112  829  478  181   45    7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F682CF-8D43-4EE0-9811-02179361B9EB}"/>
              </a:ext>
            </a:extLst>
          </p:cNvPr>
          <p:cNvSpPr txBox="1"/>
          <p:nvPr/>
        </p:nvSpPr>
        <p:spPr>
          <a:xfrm>
            <a:off x="533400" y="4038600"/>
            <a:ext cx="807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Questions: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is the </a:t>
            </a:r>
            <a:r>
              <a:rPr lang="en-US" dirty="0">
                <a:solidFill>
                  <a:srgbClr val="FF0000"/>
                </a:solidFill>
              </a:rPr>
              <a:t>form</a:t>
            </a:r>
            <a:r>
              <a:rPr lang="en-US" dirty="0"/>
              <a:t> of this distribution?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 it useful to think of this as a </a:t>
            </a:r>
            <a:r>
              <a:rPr lang="en-US" dirty="0">
                <a:solidFill>
                  <a:srgbClr val="FF0000"/>
                </a:solidFill>
              </a:rPr>
              <a:t>binomial distribution</a:t>
            </a:r>
            <a:r>
              <a:rPr lang="en-US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so, is </a:t>
            </a:r>
            <a:r>
              <a:rPr lang="en-US" dirty="0" err="1"/>
              <a:t>Pr</a:t>
            </a:r>
            <a:r>
              <a:rPr lang="en-US" dirty="0"/>
              <a:t>(male) = 0.5 reasonable to describe the data?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could families have &gt; 10 children?</a:t>
            </a:r>
          </a:p>
        </p:txBody>
      </p:sp>
    </p:spTree>
    <p:extLst>
      <p:ext uri="{BB962C8B-B14F-4D97-AF65-F5344CB8AC3E}">
        <p14:creationId xmlns:p14="http://schemas.microsoft.com/office/powerpoint/2010/main" val="2154742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C3F47-8819-40D6-8443-89C4322A5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1-way tables: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1142B-F8CD-407A-A210-40413510A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524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For a particular distribution in mind:</a:t>
            </a:r>
          </a:p>
          <a:p>
            <a:pPr lvl="1"/>
            <a:r>
              <a:rPr lang="en-US" sz="2000" dirty="0"/>
              <a:t>Plot the data together with the fitted frequencies</a:t>
            </a:r>
          </a:p>
          <a:p>
            <a:pPr lvl="1"/>
            <a:r>
              <a:rPr lang="en-US" sz="2000" dirty="0"/>
              <a:t>Better still: </a:t>
            </a:r>
            <a:r>
              <a:rPr lang="en-US" sz="2000" b="1" dirty="0">
                <a:solidFill>
                  <a:srgbClr val="FF0000"/>
                </a:solidFill>
              </a:rPr>
              <a:t>hanging rootogram</a:t>
            </a:r>
            <a:r>
              <a:rPr lang="en-US" sz="2000" dirty="0"/>
              <a:t>: </a:t>
            </a:r>
            <a:r>
              <a:rPr lang="en-US" sz="2000" dirty="0" err="1"/>
              <a:t>freq</a:t>
            </a:r>
            <a:r>
              <a:rPr lang="en-US" sz="2000" dirty="0"/>
              <a:t> on sqrt scale; hang bars from fitted values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2C635-37EA-4244-A1CE-F40E3C59C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9586DC-633B-4207-8085-066D23B05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852899"/>
            <a:ext cx="4000000" cy="37523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2A39D2-0365-4E5F-B404-3667A36DF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981" y="2729090"/>
            <a:ext cx="4000000" cy="3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5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026E1-49F9-4A0E-9481-2F36837C9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2-way tables: 2 × 2 ×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B4A5B0-2638-4A05-9CFA-21A5170B6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BFFDC5-769E-4BF3-80DC-287E5D048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09084"/>
            <a:ext cx="8229600" cy="476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29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529A1-582C-4347-83E0-328AEA775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Larger tables: </a:t>
            </a:r>
            <a:r>
              <a:rPr lang="en-US" i="1" dirty="0"/>
              <a:t>r</a:t>
            </a:r>
            <a:r>
              <a:rPr lang="en-US" dirty="0"/>
              <a:t> × </a:t>
            </a:r>
            <a:r>
              <a:rPr lang="en-US" i="1" dirty="0"/>
              <a:t>c × 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F647D8-D62A-4628-A411-185A189C4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18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2F53B7-091A-43D4-B0FA-1B5D3259DF41}"/>
              </a:ext>
            </a:extLst>
          </p:cNvPr>
          <p:cNvSpPr txBox="1"/>
          <p:nvPr/>
        </p:nvSpPr>
        <p:spPr>
          <a:xfrm>
            <a:off x="381000" y="1200825"/>
            <a:ext cx="5562600" cy="1815882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margin.table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HairEyeColor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1:2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Eye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Hair    Brown Blue Hazel Green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Black    68   20    15     5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Brown   119   84    54    29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Red      26   17    14    14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Blond     7   94    10    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0C88FF-E573-495B-9E6D-2BB1B2D87F3D}"/>
              </a:ext>
            </a:extLst>
          </p:cNvPr>
          <p:cNvSpPr txBox="1"/>
          <p:nvPr/>
        </p:nvSpPr>
        <p:spPr>
          <a:xfrm>
            <a:off x="363794" y="3226932"/>
            <a:ext cx="5808406" cy="2800767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ftable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Eye ~ Sex + Hair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data=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HairEyeColor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Eye Brown Blue Hazel Green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Sex    Hair                           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Male   Black        32   11    10     3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Brown        53   50    25    15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Red          10   10     7     7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Blond         3   30     5     8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Female Black        36    9     5     2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Brown        66   34    29    14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Red          16    7     7     7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Blond         4   64     5     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C7A186-FF67-4E4C-A12B-D25C5F44D5D8}"/>
              </a:ext>
            </a:extLst>
          </p:cNvPr>
          <p:cNvSpPr txBox="1"/>
          <p:nvPr/>
        </p:nvSpPr>
        <p:spPr>
          <a:xfrm>
            <a:off x="6248400" y="13716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2-way</a:t>
            </a:r>
          </a:p>
          <a:p>
            <a:r>
              <a:rPr lang="en-US" dirty="0"/>
              <a:t>Actually, this is a 2-way </a:t>
            </a:r>
            <a:r>
              <a:rPr lang="en-US" dirty="0">
                <a:solidFill>
                  <a:srgbClr val="0070C0"/>
                </a:solidFill>
              </a:rPr>
              <a:t>margin</a:t>
            </a:r>
            <a:r>
              <a:rPr lang="en-US" dirty="0"/>
              <a:t> of a 3-way table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FF8EC0-6963-4221-80A1-03F26E6389A5}"/>
              </a:ext>
            </a:extLst>
          </p:cNvPr>
          <p:cNvSpPr txBox="1"/>
          <p:nvPr/>
        </p:nvSpPr>
        <p:spPr>
          <a:xfrm>
            <a:off x="6400800" y="3276600"/>
            <a:ext cx="23794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3-way (&amp; higher) can be “flattened” for a more convenient display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formula</a:t>
            </a:r>
            <a:r>
              <a:rPr lang="en-US" dirty="0"/>
              <a:t> notation:</a:t>
            </a:r>
          </a:p>
          <a:p>
            <a:r>
              <a:rPr lang="en-US" dirty="0"/>
              <a:t>  row vars ~ col vars</a:t>
            </a:r>
          </a:p>
        </p:txBody>
      </p:sp>
    </p:spTree>
    <p:extLst>
      <p:ext uri="{BB962C8B-B14F-4D97-AF65-F5344CB8AC3E}">
        <p14:creationId xmlns:p14="http://schemas.microsoft.com/office/powerpoint/2010/main" val="1377680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A0D81-62A7-26B9-00CE-95A796DF1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Larger tables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A5FF67-9422-2733-71F4-ACC04C9A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19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411CD2-B895-C62C-CAFD-543A500725C4}"/>
              </a:ext>
            </a:extLst>
          </p:cNvPr>
          <p:cNvSpPr txBox="1"/>
          <p:nvPr/>
        </p:nvSpPr>
        <p:spPr>
          <a:xfrm>
            <a:off x="457200" y="1676162"/>
            <a:ext cx="5410200" cy="1569660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data(Fungicide, package = "</a:t>
            </a:r>
            <a:r>
              <a:rPr lang="en-CA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vcdExtra</a:t>
            </a:r>
            <a:r>
              <a:rPr lang="en-CA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r>
              <a:rPr lang="en-CA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str(Fungicide)</a:t>
            </a:r>
          </a:p>
          <a:p>
            <a:r>
              <a:rPr lang="en-CA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num [1:2, 1:2, 1:2, 1:2] 5 4 74 12 3 2 84 14 10 4 ...</a:t>
            </a:r>
          </a:p>
          <a:p>
            <a:r>
              <a:rPr lang="en-CA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CA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</a:t>
            </a:r>
            <a:r>
              <a:rPr lang="en-CA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(*, "</a:t>
            </a:r>
            <a:r>
              <a:rPr lang="en-CA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dimnames</a:t>
            </a:r>
            <a:r>
              <a:rPr lang="en-CA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")=List of 4</a:t>
            </a:r>
          </a:p>
          <a:p>
            <a:r>
              <a:rPr lang="en-CA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..$ group  : chr [1:2] "Control" "Treated"</a:t>
            </a:r>
          </a:p>
          <a:p>
            <a:r>
              <a:rPr lang="en-CA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..$ outcome: chr [1:2] "Tumor" "</a:t>
            </a:r>
            <a:r>
              <a:rPr lang="en-CA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NoTumor</a:t>
            </a:r>
            <a:r>
              <a:rPr lang="en-CA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CA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..$ sex    : chr [1:2] "M" "F"</a:t>
            </a:r>
          </a:p>
          <a:p>
            <a:r>
              <a:rPr lang="en-CA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..$ strain : chr [1:2] "1" "2"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B15DF-D896-61FD-D1F7-F60F89406758}"/>
              </a:ext>
            </a:extLst>
          </p:cNvPr>
          <p:cNvSpPr txBox="1"/>
          <p:nvPr/>
        </p:nvSpPr>
        <p:spPr>
          <a:xfrm>
            <a:off x="533400" y="3594318"/>
            <a:ext cx="5410200" cy="1569660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CA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ftable</a:t>
            </a:r>
            <a:r>
              <a:rPr lang="en-CA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(sex + strain ~ outcome + group, data=Fungicide)</a:t>
            </a:r>
          </a:p>
          <a:p>
            <a:r>
              <a:rPr lang="en-CA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sex     M     F   </a:t>
            </a:r>
          </a:p>
          <a:p>
            <a:r>
              <a:rPr lang="en-CA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strain  1  2  1  2</a:t>
            </a:r>
          </a:p>
          <a:p>
            <a:r>
              <a:rPr lang="en-CA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outcome group                     </a:t>
            </a:r>
          </a:p>
          <a:p>
            <a:r>
              <a:rPr lang="en-CA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Tumor   Control         5 10  3  3</a:t>
            </a:r>
          </a:p>
          <a:p>
            <a:r>
              <a:rPr lang="en-CA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Treated         4  4  2  1</a:t>
            </a:r>
          </a:p>
          <a:p>
            <a:r>
              <a:rPr lang="en-CA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NoTumor</a:t>
            </a:r>
            <a:r>
              <a:rPr lang="en-CA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Control        74 80 84 79</a:t>
            </a:r>
          </a:p>
          <a:p>
            <a:r>
              <a:rPr lang="en-CA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Treated        12 14 14 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BA9394-B919-B962-0AA2-6753193F7687}"/>
              </a:ext>
            </a:extLst>
          </p:cNvPr>
          <p:cNvSpPr txBox="1"/>
          <p:nvPr/>
        </p:nvSpPr>
        <p:spPr>
          <a:xfrm>
            <a:off x="457200" y="11430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Carcinogenic effects of a fungicide in two strains of mice, a 2 x 2 x 2 x 2 table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67BBDB-E655-B5D7-0AD3-9FDBF4586DFB}"/>
              </a:ext>
            </a:extLst>
          </p:cNvPr>
          <p:cNvSpPr txBox="1"/>
          <p:nvPr/>
        </p:nvSpPr>
        <p:spPr>
          <a:xfrm>
            <a:off x="6005660" y="1704442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Use str() to see the structure of an R object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55D11A-1FF3-CEA9-3161-31B84ADDF3FA}"/>
              </a:ext>
            </a:extLst>
          </p:cNvPr>
          <p:cNvSpPr txBox="1"/>
          <p:nvPr/>
        </p:nvSpPr>
        <p:spPr>
          <a:xfrm>
            <a:off x="6005660" y="3613957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Use </a:t>
            </a:r>
            <a:r>
              <a:rPr lang="en-CA" dirty="0" err="1"/>
              <a:t>ftable</a:t>
            </a:r>
            <a:r>
              <a:rPr lang="en-CA" dirty="0"/>
              <a:t>() to see it as a flat frequency table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417258-14A0-7247-31C0-AB01242CBB87}"/>
              </a:ext>
            </a:extLst>
          </p:cNvPr>
          <p:cNvSpPr txBox="1"/>
          <p:nvPr/>
        </p:nvSpPr>
        <p:spPr>
          <a:xfrm>
            <a:off x="533400" y="5410200"/>
            <a:ext cx="59436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dirty="0"/>
              <a:t>Main Q: </a:t>
            </a:r>
          </a:p>
          <a:p>
            <a:r>
              <a:rPr lang="en-CA" dirty="0"/>
              <a:t>Is there an association between tumor outcome and group?</a:t>
            </a:r>
          </a:p>
          <a:p>
            <a:r>
              <a:rPr lang="en-CA" dirty="0"/>
              <a:t>Does this vary by sex and strain?</a:t>
            </a:r>
          </a:p>
        </p:txBody>
      </p:sp>
    </p:spTree>
    <p:extLst>
      <p:ext uri="{BB962C8B-B14F-4D97-AF65-F5344CB8AC3E}">
        <p14:creationId xmlns:p14="http://schemas.microsoft.com/office/powerpoint/2010/main" val="2245784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F9C3-57A4-44FF-A6AD-320E023DF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Course goals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BA79E5-2133-4288-BE25-49A650056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This course is designed as a broad, applied introduction to the statistical analysis of categorical data, with an emphasis on: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E166A3-DE3D-4B6E-8FA4-E071A97D2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E2974E-78A2-4D4D-A62A-F497C8CD5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81" y="2384601"/>
            <a:ext cx="8095238" cy="14095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22F0D1-59BA-4235-924C-79DA44665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81" y="4121326"/>
            <a:ext cx="8114286" cy="1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3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8AAF1-8C94-4AFD-9E62-910B5D32A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Table form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7E1BB-5755-4D87-82B3-6C3FCE103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6670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Table form </a:t>
            </a:r>
            <a:r>
              <a:rPr lang="en-US" dirty="0"/>
              <a:t>is convenient for display, but information is </a:t>
            </a:r>
            <a:r>
              <a:rPr lang="en-US" dirty="0">
                <a:solidFill>
                  <a:srgbClr val="FF0000"/>
                </a:solidFill>
              </a:rPr>
              <a:t>implicit</a:t>
            </a:r>
          </a:p>
          <a:p>
            <a:pPr lvl="1"/>
            <a:r>
              <a:rPr lang="en-US" dirty="0"/>
              <a:t>a table has dimensions,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dim() </a:t>
            </a:r>
            <a:r>
              <a:rPr lang="en-US" dirty="0"/>
              <a:t>and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dimnames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/>
              <a:t>the “observations” are the </a:t>
            </a:r>
            <a:r>
              <a:rPr lang="en-US" dirty="0">
                <a:solidFill>
                  <a:srgbClr val="0070C0"/>
                </a:solidFill>
              </a:rPr>
              <a:t>cells</a:t>
            </a:r>
            <a:r>
              <a:rPr lang="en-US" dirty="0"/>
              <a:t> in the tables</a:t>
            </a:r>
          </a:p>
          <a:p>
            <a:pPr lvl="1"/>
            <a:r>
              <a:rPr lang="en-US" dirty="0"/>
              <a:t>the “variables” are the dimensions of the table (</a:t>
            </a:r>
            <a:r>
              <a:rPr lang="en-US" dirty="0">
                <a:solidFill>
                  <a:srgbClr val="0070C0"/>
                </a:solidFill>
              </a:rPr>
              <a:t>factors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 cell </a:t>
            </a:r>
            <a:r>
              <a:rPr lang="en-US" dirty="0">
                <a:solidFill>
                  <a:srgbClr val="0070C0"/>
                </a:solidFill>
              </a:rPr>
              <a:t>value</a:t>
            </a:r>
            <a:r>
              <a:rPr lang="en-US" dirty="0"/>
              <a:t> is the count or </a:t>
            </a:r>
            <a:r>
              <a:rPr lang="en-US" dirty="0">
                <a:solidFill>
                  <a:srgbClr val="0070C0"/>
                </a:solidFill>
              </a:rPr>
              <a:t>frequency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D8C3FE-4E0B-4DED-9096-649442B3C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7521A9-A1EA-4E01-A54F-CA88AEFE5832}"/>
              </a:ext>
            </a:extLst>
          </p:cNvPr>
          <p:cNvSpPr txBox="1"/>
          <p:nvPr/>
        </p:nvSpPr>
        <p:spPr>
          <a:xfrm>
            <a:off x="457200" y="4114800"/>
            <a:ext cx="3657600" cy="2308324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&gt; dim(haireye)</a:t>
            </a:r>
          </a:p>
          <a:p>
            <a:r>
              <a:rPr lang="en-US" dirty="0"/>
              <a:t>[1] 4 4</a:t>
            </a:r>
          </a:p>
          <a:p>
            <a:r>
              <a:rPr lang="en-US" dirty="0"/>
              <a:t>&gt; </a:t>
            </a:r>
            <a:r>
              <a:rPr lang="en-US" dirty="0" err="1"/>
              <a:t>dimnames</a:t>
            </a:r>
            <a:r>
              <a:rPr lang="en-US" dirty="0"/>
              <a:t>(haireye)</a:t>
            </a:r>
          </a:p>
          <a:p>
            <a:r>
              <a:rPr lang="en-US" dirty="0"/>
              <a:t>$Hair</a:t>
            </a:r>
          </a:p>
          <a:p>
            <a:r>
              <a:rPr lang="en-US" dirty="0"/>
              <a:t>[1] "Black" "Brown" "Red"   "Blond"</a:t>
            </a:r>
          </a:p>
          <a:p>
            <a:endParaRPr lang="en-US" dirty="0"/>
          </a:p>
          <a:p>
            <a:r>
              <a:rPr lang="en-US" dirty="0"/>
              <a:t>$Eye</a:t>
            </a:r>
          </a:p>
          <a:p>
            <a:r>
              <a:rPr lang="en-US" dirty="0"/>
              <a:t>[1] "Brown" "Blue"  "Hazel" "Green"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3A8E8B-26DE-4F23-ADC8-DB31939AB10F}"/>
              </a:ext>
            </a:extLst>
          </p:cNvPr>
          <p:cNvSpPr txBox="1"/>
          <p:nvPr/>
        </p:nvSpPr>
        <p:spPr>
          <a:xfrm>
            <a:off x="4260572" y="4114800"/>
            <a:ext cx="4572000" cy="1754326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&gt; names(</a:t>
            </a:r>
            <a:r>
              <a:rPr lang="en-US" dirty="0" err="1"/>
              <a:t>dimnames</a:t>
            </a:r>
            <a:r>
              <a:rPr lang="en-US" dirty="0"/>
              <a:t>(haireye)) # factor names</a:t>
            </a:r>
          </a:p>
          <a:p>
            <a:r>
              <a:rPr lang="en-US" dirty="0"/>
              <a:t>[1] "Hair" "Eye" </a:t>
            </a:r>
          </a:p>
          <a:p>
            <a:r>
              <a:rPr lang="en-US" dirty="0"/>
              <a:t>&gt; prod(dim(haireye))                 </a:t>
            </a:r>
            <a:r>
              <a:rPr lang="en-US" dirty="0">
                <a:solidFill>
                  <a:srgbClr val="00B050"/>
                </a:solidFill>
              </a:rPr>
              <a:t># of cells</a:t>
            </a:r>
          </a:p>
          <a:p>
            <a:r>
              <a:rPr lang="en-US" dirty="0"/>
              <a:t>[1] 16</a:t>
            </a:r>
          </a:p>
          <a:p>
            <a:r>
              <a:rPr lang="en-US" dirty="0"/>
              <a:t>&gt; sum(haireye)                           </a:t>
            </a:r>
            <a:r>
              <a:rPr lang="en-US" dirty="0">
                <a:solidFill>
                  <a:srgbClr val="00B050"/>
                </a:solidFill>
              </a:rPr>
              <a:t># total count</a:t>
            </a:r>
          </a:p>
          <a:p>
            <a:r>
              <a:rPr lang="en-US" dirty="0"/>
              <a:t>[1] 592</a:t>
            </a:r>
          </a:p>
        </p:txBody>
      </p:sp>
    </p:spTree>
    <p:extLst>
      <p:ext uri="{BB962C8B-B14F-4D97-AF65-F5344CB8AC3E}">
        <p14:creationId xmlns:p14="http://schemas.microsoft.com/office/powerpoint/2010/main" val="1873759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549AB-F138-47CD-ACFA-6E232AC80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Datasets: frequency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FF57A-1509-4E82-9CD7-0D849930B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Another common format is a dataset in </a:t>
            </a:r>
            <a:r>
              <a:rPr lang="en-US" dirty="0">
                <a:solidFill>
                  <a:srgbClr val="FF0000"/>
                </a:solidFill>
              </a:rPr>
              <a:t>frequency 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502302-59F1-4BE8-A18F-F0ECD48CE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E17AE6-449B-487E-AF13-A306F723CB56}"/>
              </a:ext>
            </a:extLst>
          </p:cNvPr>
          <p:cNvSpPr txBox="1"/>
          <p:nvPr/>
        </p:nvSpPr>
        <p:spPr>
          <a:xfrm>
            <a:off x="457200" y="2514600"/>
            <a:ext cx="3200400" cy="3970318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as.data.frame(haireye)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Hair   Eye Freq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  Black Brown   68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2  Brown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Brown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119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3    Red Brown   26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4  Blond Brown    7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5  Black  Blue   20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6  Brown  Blue   84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7    Red  Blue   17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8  Blond  Blue   94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9  Black Hazel   15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10 Brown Hazel   54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11   Red Hazel   14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12 Blond Hazel   10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13 Black Green    5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14 Brown Green   29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15   Red Green   14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16 Blond Green   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4514C8-3802-42B2-9869-6D54D072A33F}"/>
              </a:ext>
            </a:extLst>
          </p:cNvPr>
          <p:cNvSpPr txBox="1"/>
          <p:nvPr/>
        </p:nvSpPr>
        <p:spPr>
          <a:xfrm>
            <a:off x="3733800" y="26670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Create: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as.data.frame(table)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One row for each cell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Columns: factors +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Freq</a:t>
            </a:r>
            <a:r>
              <a:rPr lang="en-US" dirty="0"/>
              <a:t> or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DA9EC2-5442-4F3D-BFF5-D6C96342BC45}"/>
              </a:ext>
            </a:extLst>
          </p:cNvPr>
          <p:cNvSpPr txBox="1"/>
          <p:nvPr/>
        </p:nvSpPr>
        <p:spPr>
          <a:xfrm>
            <a:off x="4191000" y="3886200"/>
            <a:ext cx="44196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Questions: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are the dimensions of the table?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is the total frequency?</a:t>
            </a:r>
          </a:p>
        </p:txBody>
      </p:sp>
    </p:spTree>
    <p:extLst>
      <p:ext uri="{BB962C8B-B14F-4D97-AF65-F5344CB8AC3E}">
        <p14:creationId xmlns:p14="http://schemas.microsoft.com/office/powerpoint/2010/main" val="3254585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FFAEB-EB1A-4A7B-A407-829DA81E1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Datasets: case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18C91-C7D5-4795-8742-59A3FEA87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609600"/>
          </a:xfrm>
        </p:spPr>
        <p:txBody>
          <a:bodyPr/>
          <a:lstStyle/>
          <a:p>
            <a:r>
              <a:rPr lang="en-US" dirty="0"/>
              <a:t>Raw data often arrives in </a:t>
            </a:r>
            <a:r>
              <a:rPr lang="en-US" dirty="0">
                <a:solidFill>
                  <a:srgbClr val="FF0000"/>
                </a:solidFill>
              </a:rPr>
              <a:t>case form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C8C6A-F504-4953-B903-123FC1CA4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03573D-01CD-4469-9948-BBF73227D8B4}"/>
              </a:ext>
            </a:extLst>
          </p:cNvPr>
          <p:cNvSpPr txBox="1"/>
          <p:nvPr/>
        </p:nvSpPr>
        <p:spPr>
          <a:xfrm>
            <a:off x="457200" y="2057400"/>
            <a:ext cx="4953000" cy="4524315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expand.dft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(as.data.frame(haireye)) |&gt;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as_tibble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|&gt;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mutate(age = round(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runif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 n = 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sum(haireye), min=17, max=29)))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A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tibble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592 x 3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Hair  Eye     age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&lt;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&lt;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&lt;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dbl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1 Black Brown    19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2 Black Brown    19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3 Black Brown    27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4 Black Brown    23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5 Black Brown    19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6 Black Brown    29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7 Black Brown    25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8 Black Brown    29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9 Black Brown    17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10 Black Brown    23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... with 582 more rows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94DCAC-A95A-41C9-96AA-E36CCAB9F765}"/>
              </a:ext>
            </a:extLst>
          </p:cNvPr>
          <p:cNvSpPr txBox="1"/>
          <p:nvPr/>
        </p:nvSpPr>
        <p:spPr>
          <a:xfrm>
            <a:off x="5638800" y="2133600"/>
            <a:ext cx="3048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obs. per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# rows = sum of 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vcdExtra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expand.dft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dirty="0"/>
              <a:t>expands to frequency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case form is required if there are </a:t>
            </a:r>
            <a:r>
              <a:rPr lang="en-US" dirty="0">
                <a:solidFill>
                  <a:srgbClr val="0070C0"/>
                </a:solidFill>
              </a:rPr>
              <a:t>continuous</a:t>
            </a:r>
            <a:r>
              <a:rPr lang="en-US" dirty="0"/>
              <a:t> 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case form is </a:t>
            </a:r>
            <a:r>
              <a:rPr lang="en-US" dirty="0">
                <a:solidFill>
                  <a:srgbClr val="FF0000"/>
                </a:solidFill>
              </a:rPr>
              <a:t>tidy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all CDA functions play well with </a:t>
            </a:r>
            <a:r>
              <a:rPr lang="en-US" dirty="0" err="1"/>
              <a:t>tibbles</a:t>
            </a:r>
            <a:r>
              <a:rPr lang="en-US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177AB6-A0BE-3CA3-3BA0-0C783C253705}"/>
              </a:ext>
            </a:extLst>
          </p:cNvPr>
          <p:cNvSpPr/>
          <p:nvPr/>
        </p:nvSpPr>
        <p:spPr>
          <a:xfrm>
            <a:off x="2362200" y="3352800"/>
            <a:ext cx="838200" cy="2895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643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F1D77-D51D-4186-83B2-0AE0DEDB1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Converting data forms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24DD9A-1CCA-4F97-9102-1BBEC8C48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F3D442E-56F3-4CB0-BA11-30A4783452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341043"/>
              </p:ext>
            </p:extLst>
          </p:nvPr>
        </p:nvGraphicFramePr>
        <p:xfrm>
          <a:off x="457200" y="2687320"/>
          <a:ext cx="8229600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75585087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88586041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453757869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18371284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From this </a:t>
                      </a:r>
                      <a:r>
                        <a:rPr lang="en-US" dirty="0">
                          <a:sym typeface="Symbol" panose="05050102010706020507" pitchFamily="18" charset="2"/>
                        </a:rPr>
                        <a:t>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Symbol" panose="05050102010706020507" pitchFamily="18" charset="2"/>
                        </a:rPr>
                        <a:t>To this 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 this </a:t>
                      </a:r>
                      <a:r>
                        <a:rPr lang="en-US" dirty="0">
                          <a:sym typeface="Symbol" panose="05050102010706020507" pitchFamily="18" charset="2"/>
                        </a:rPr>
                        <a:t>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ym typeface="Symbol" panose="05050102010706020507" pitchFamily="18" charset="2"/>
                        </a:rPr>
                        <a:t>To this 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226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Case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Freq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Table 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52624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b="1" dirty="0"/>
                        <a:t>Case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 &lt;- </a:t>
                      </a:r>
                      <a:r>
                        <a:rPr lang="en-US" dirty="0" err="1"/>
                        <a:t>xtabs</a:t>
                      </a:r>
                      <a:r>
                        <a:rPr lang="en-US" dirty="0"/>
                        <a:t>(~ A+ B)</a:t>
                      </a:r>
                    </a:p>
                    <a:p>
                      <a:r>
                        <a:rPr lang="en-US" dirty="0"/>
                        <a:t>as.data.frame(Z)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table(A, 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112748"/>
                  </a:ext>
                </a:extLst>
              </a:tr>
              <a:tr h="513080">
                <a:tc>
                  <a:txBody>
                    <a:bodyPr/>
                    <a:lstStyle/>
                    <a:p>
                      <a:r>
                        <a:rPr lang="en-US" b="1" dirty="0"/>
                        <a:t>Freq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expand.dft</a:t>
                      </a:r>
                      <a:r>
                        <a:rPr lang="en-US" dirty="0"/>
                        <a:t>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xtabs</a:t>
                      </a:r>
                      <a:r>
                        <a:rPr lang="en-US" dirty="0"/>
                        <a:t>(Freq ~ A + 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488924"/>
                  </a:ext>
                </a:extLst>
              </a:tr>
              <a:tr h="675640">
                <a:tc>
                  <a:txBody>
                    <a:bodyPr/>
                    <a:lstStyle/>
                    <a:p>
                      <a:r>
                        <a:rPr lang="en-US" b="1" dirty="0"/>
                        <a:t>Table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expand.dft</a:t>
                      </a:r>
                      <a:r>
                        <a:rPr lang="en-US" dirty="0"/>
                        <a:t>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as.data.frame(X)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23364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A406FD2-75D7-4A20-842C-D07E500EB9E7}"/>
              </a:ext>
            </a:extLst>
          </p:cNvPr>
          <p:cNvSpPr txBox="1"/>
          <p:nvPr/>
        </p:nvSpPr>
        <p:spPr>
          <a:xfrm>
            <a:off x="457200" y="12192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 functions for CDA sometimes accept only tables (matrices), or data frames, in either case for frequency form.</a:t>
            </a:r>
          </a:p>
          <a:p>
            <a:r>
              <a:rPr lang="en-US" dirty="0"/>
              <a:t>You may have to convert your data from one form to another</a:t>
            </a:r>
          </a:p>
        </p:txBody>
      </p:sp>
    </p:spTree>
    <p:extLst>
      <p:ext uri="{BB962C8B-B14F-4D97-AF65-F5344CB8AC3E}">
        <p14:creationId xmlns:p14="http://schemas.microsoft.com/office/powerpoint/2010/main" val="246641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E872D-0A69-4683-BEED-3996F3A37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Categorical data analysis: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082EA-99FF-43E0-98D5-BF61E9B9A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478167-0499-49E3-BA53-9F34AB5C8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72" y="1970423"/>
            <a:ext cx="8171428" cy="4342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DA9932-D9C9-4885-A2AA-5AEB143A17DC}"/>
              </a:ext>
            </a:extLst>
          </p:cNvPr>
          <p:cNvSpPr txBox="1"/>
          <p:nvPr/>
        </p:nvSpPr>
        <p:spPr>
          <a:xfrm>
            <a:off x="457200" y="1143000"/>
            <a:ext cx="822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Methods for categorical data analysis fall into two main categories</a:t>
            </a:r>
          </a:p>
        </p:txBody>
      </p:sp>
    </p:spTree>
    <p:extLst>
      <p:ext uri="{BB962C8B-B14F-4D97-AF65-F5344CB8AC3E}">
        <p14:creationId xmlns:p14="http://schemas.microsoft.com/office/powerpoint/2010/main" val="424339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E872D-0A69-4683-BEED-3996F3A37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Categorical data analysis: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082EA-99FF-43E0-98D5-BF61E9B9A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25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8A7A3B-FB7B-4C80-AE85-8D62BDEEE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86" y="1520573"/>
            <a:ext cx="8171428" cy="4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48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B4C9B-A462-D538-CB1E-BD3E08F7C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Categorical data analysis: Methods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A71EEF-2128-CF4C-3B29-CFADF7DD5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 descr="A group of people walking down a street&#10;&#10;AI-generated content may be incorrect.">
            <a:extLst>
              <a:ext uri="{FF2B5EF4-FFF2-40B4-BE49-F238E27FC236}">
                <a16:creationId xmlns:a16="http://schemas.microsoft.com/office/drawing/2014/main" id="{D4D2B099-DE3C-6153-D7FC-2B929C31F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76" y="2120380"/>
            <a:ext cx="6691448" cy="44328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69DFAD-9D2A-78E1-D9A4-8AAFC73D57EB}"/>
              </a:ext>
            </a:extLst>
          </p:cNvPr>
          <p:cNvSpPr txBox="1"/>
          <p:nvPr/>
        </p:nvSpPr>
        <p:spPr>
          <a:xfrm>
            <a:off x="457200" y="11430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The non-parametric methods are great for a first date.</a:t>
            </a:r>
          </a:p>
          <a:p>
            <a:r>
              <a:rPr lang="en-CA" sz="2000" dirty="0"/>
              <a:t>Model-based approaches make better lifetime partners</a:t>
            </a:r>
          </a:p>
        </p:txBody>
      </p:sp>
    </p:spTree>
    <p:extLst>
      <p:ext uri="{BB962C8B-B14F-4D97-AF65-F5344CB8AC3E}">
        <p14:creationId xmlns:p14="http://schemas.microsoft.com/office/powerpoint/2010/main" val="4288824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A5B6C-B42F-4557-9C7F-3A457F33E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Models: Response vs. Association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748CC9-F60E-407B-8087-FFE034848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27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583DC5-FEB1-4D4A-A4F2-7BE2DCC63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23017"/>
            <a:ext cx="8180952" cy="4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6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A5B6C-B42F-4557-9C7F-3A457F33E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Models: Response vs. Association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748CC9-F60E-407B-8087-FFE034848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0921F0-EA43-4B2A-8482-F3909E16D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23017"/>
            <a:ext cx="8171428" cy="4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80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FD274-6645-42DC-89DE-7D2B0794A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Response models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224D88-4573-40AD-9C24-E24627535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1BBBC57-76E2-4903-B282-FBABFFE89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984667"/>
              </p:ext>
            </p:extLst>
          </p:nvPr>
        </p:nvGraphicFramePr>
        <p:xfrm>
          <a:off x="609600" y="1889760"/>
          <a:ext cx="80772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386241356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135099374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418100555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Quantitative 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Categorical outcome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012012"/>
                  </a:ext>
                </a:extLst>
              </a:tr>
              <a:tr h="259505">
                <a:tc>
                  <a:txBody>
                    <a:bodyPr/>
                    <a:lstStyle/>
                    <a:p>
                      <a:r>
                        <a:rPr lang="en-US" sz="1600" b="1" dirty="0"/>
                        <a:t>Continuous predictor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Regression: </a:t>
                      </a:r>
                      <a:r>
                        <a:rPr lang="en-US" sz="1600" dirty="0" err="1"/>
                        <a:t>lm</a:t>
                      </a:r>
                      <a:r>
                        <a:rPr lang="en-US" sz="1600" dirty="0"/>
                        <a:t>(y ~ x1 + x2)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Logistic regression: </a:t>
                      </a:r>
                      <a:r>
                        <a:rPr lang="en-US" sz="1600" dirty="0" err="1"/>
                        <a:t>glm</a:t>
                      </a:r>
                      <a:r>
                        <a:rPr lang="en-US" sz="1600" dirty="0"/>
                        <a:t>()</a:t>
                      </a:r>
                    </a:p>
                    <a:p>
                      <a:r>
                        <a:rPr lang="en-US" sz="1600" dirty="0"/>
                        <a:t>Loglinear model: </a:t>
                      </a:r>
                      <a:r>
                        <a:rPr lang="en-US" sz="1600" dirty="0" err="1"/>
                        <a:t>loglm</a:t>
                      </a:r>
                      <a:r>
                        <a:rPr lang="en-US" sz="1600" dirty="0"/>
                        <a:t>()</a:t>
                      </a:r>
                    </a:p>
                    <a:p>
                      <a:r>
                        <a:rPr lang="en-US" sz="1600" dirty="0"/>
                        <a:t>Ordered: prop. odds model: </a:t>
                      </a:r>
                      <a:r>
                        <a:rPr lang="en-US" sz="1600" dirty="0" err="1"/>
                        <a:t>polr</a:t>
                      </a:r>
                      <a:r>
                        <a:rPr lang="en-US" sz="1600" dirty="0"/>
                        <a:t>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900951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en-US" sz="1600" b="1" dirty="0"/>
                        <a:t>Categorical predictor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ANOVA: </a:t>
                      </a:r>
                      <a:r>
                        <a:rPr lang="en-US" sz="1600" dirty="0" err="1"/>
                        <a:t>lm</a:t>
                      </a:r>
                      <a:r>
                        <a:rPr lang="en-US" sz="1600" dirty="0"/>
                        <a:t>(y ~ A + B)</a:t>
                      </a:r>
                    </a:p>
                    <a:p>
                      <a:r>
                        <a:rPr lang="en-US" sz="1600" dirty="0"/>
                        <a:t>Ordered: polynomial contrasts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χ</a:t>
                      </a:r>
                      <a:r>
                        <a:rPr lang="en-US" sz="1600" baseline="30000" dirty="0"/>
                        <a:t>2</a:t>
                      </a:r>
                      <a:r>
                        <a:rPr lang="en-US" sz="1600" dirty="0"/>
                        <a:t> tests: </a:t>
                      </a:r>
                      <a:r>
                        <a:rPr lang="en-US" sz="1600" dirty="0" err="1"/>
                        <a:t>chisq.test</a:t>
                      </a:r>
                      <a:r>
                        <a:rPr lang="en-US" sz="1600" dirty="0"/>
                        <a:t>()</a:t>
                      </a:r>
                    </a:p>
                    <a:p>
                      <a:r>
                        <a:rPr lang="en-US" sz="1600" dirty="0"/>
                        <a:t>Ordered: CMH tests, </a:t>
                      </a:r>
                      <a:r>
                        <a:rPr lang="en-US" sz="1600" dirty="0" err="1"/>
                        <a:t>CMHtest</a:t>
                      </a:r>
                      <a:r>
                        <a:rPr lang="en-US" sz="1600" dirty="0"/>
                        <a:t>()</a:t>
                      </a:r>
                    </a:p>
                    <a:p>
                      <a:r>
                        <a:rPr lang="en-US" sz="1600" dirty="0"/>
                        <a:t>Loglinear model: </a:t>
                      </a:r>
                      <a:r>
                        <a:rPr lang="en-US" sz="1600" dirty="0" err="1"/>
                        <a:t>loglm</a:t>
                      </a:r>
                      <a:r>
                        <a:rPr lang="en-US" sz="1600" dirty="0"/>
                        <a:t>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305177"/>
                  </a:ext>
                </a:extLst>
              </a:tr>
              <a:tr h="536522">
                <a:tc>
                  <a:txBody>
                    <a:bodyPr/>
                    <a:lstStyle/>
                    <a:p>
                      <a:r>
                        <a:rPr lang="en-US" sz="1600" b="1" dirty="0"/>
                        <a:t>Both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ANCOVA: </a:t>
                      </a:r>
                      <a:r>
                        <a:rPr lang="en-US" sz="1600" dirty="0" err="1"/>
                        <a:t>lm</a:t>
                      </a:r>
                      <a:r>
                        <a:rPr lang="en-US" sz="1600" dirty="0"/>
                        <a:t>(y ~ A + B + 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Logistic regression: </a:t>
                      </a:r>
                      <a:r>
                        <a:rPr lang="en-US" sz="1600" dirty="0" err="1"/>
                        <a:t>glm</a:t>
                      </a:r>
                      <a:r>
                        <a:rPr lang="en-US" sz="1600" dirty="0"/>
                        <a:t>()</a:t>
                      </a:r>
                    </a:p>
                    <a:p>
                      <a:r>
                        <a:rPr lang="en-US" sz="1600" dirty="0"/>
                        <a:t>Loglinear model: </a:t>
                      </a:r>
                      <a:r>
                        <a:rPr lang="en-US" sz="1600" dirty="0" err="1"/>
                        <a:t>loglm</a:t>
                      </a:r>
                      <a:r>
                        <a:rPr lang="en-US" sz="1600" dirty="0"/>
                        <a:t>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41617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B7F31E9-993E-4EF1-B55C-F8FF284DF515}"/>
              </a:ext>
            </a:extLst>
          </p:cNvPr>
          <p:cNvSpPr txBox="1"/>
          <p:nvPr/>
        </p:nvSpPr>
        <p:spPr>
          <a:xfrm>
            <a:off x="457200" y="11430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Analysis methods for categorical outcome (response) variables have close parallels with those for quantitative outcomes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6119710D-C74F-4F6B-B2AB-BDA2F6C4A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280347"/>
            <a:ext cx="7848600" cy="11156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lm(y ~ A)                         </a:t>
            </a:r>
            <a:r>
              <a:rPr lang="en-US" altLang="en-US" sz="1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one way ANOVA</a:t>
            </a:r>
          </a:p>
          <a:p>
            <a:pPr>
              <a:spcBef>
                <a:spcPct val="25000"/>
              </a:spcBef>
            </a:pP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lm(y ~ A*B)                       </a:t>
            </a:r>
            <a:r>
              <a:rPr lang="en-US" altLang="en-US" sz="1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two way: A + B + A:B</a:t>
            </a:r>
          </a:p>
          <a:p>
            <a:pPr>
              <a:spcBef>
                <a:spcPct val="25000"/>
              </a:spcBef>
            </a:pP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lm(y ~ X + A)                     </a:t>
            </a:r>
            <a:r>
              <a:rPr lang="en-US" altLang="en-US" sz="1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one-way ANCOVA</a:t>
            </a:r>
          </a:p>
          <a:p>
            <a:pPr>
              <a:spcBef>
                <a:spcPct val="25000"/>
              </a:spcBef>
            </a:pP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lm(y ~ (A+B+C)^2)                 </a:t>
            </a:r>
            <a:r>
              <a:rPr lang="en-US" altLang="en-US" sz="1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3-way ANOVA: A, B, C, A:B, A:C, B:C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32651B-CB2D-461C-B633-5EE2E5C98068}"/>
              </a:ext>
            </a:extLst>
          </p:cNvPr>
          <p:cNvSpPr txBox="1"/>
          <p:nvPr/>
        </p:nvSpPr>
        <p:spPr>
          <a:xfrm>
            <a:off x="609600" y="48006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use similar model formulas:</a:t>
            </a:r>
          </a:p>
        </p:txBody>
      </p:sp>
    </p:spTree>
    <p:extLst>
      <p:ext uri="{BB962C8B-B14F-4D97-AF65-F5344CB8AC3E}">
        <p14:creationId xmlns:p14="http://schemas.microsoft.com/office/powerpoint/2010/main" val="324196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BA2C2-84C7-494D-8C55-5224AC635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Course 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757B2-EC64-4B40-BF70-DF06B989E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03444F-ED5B-4391-ADAB-6B0A305D6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28695"/>
            <a:ext cx="8409524" cy="2161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CEE8CF-5F87-44AA-BA90-B2EE02270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665493"/>
            <a:ext cx="8419048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05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1B1E0-AD01-46A3-A9C0-DF404E6FF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Response models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0649B0-1BED-4EF3-81EF-CEF282354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30</a:t>
            </a:fld>
            <a:endParaRPr lang="en-US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B0E74F64-93D0-4616-854E-EFBB7FCE2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68126"/>
            <a:ext cx="7848600" cy="111569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lm(y ~ A)                         </a:t>
            </a:r>
            <a:r>
              <a:rPr lang="en-US" altLang="en-US" sz="1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one way ANOVA</a:t>
            </a:r>
          </a:p>
          <a:p>
            <a:pPr>
              <a:spcBef>
                <a:spcPct val="25000"/>
              </a:spcBef>
            </a:pP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lm(y ~ A*B)                       </a:t>
            </a:r>
            <a:r>
              <a:rPr lang="en-US" altLang="en-US" sz="1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two way: A + B + A:B</a:t>
            </a:r>
          </a:p>
          <a:p>
            <a:pPr>
              <a:spcBef>
                <a:spcPct val="25000"/>
              </a:spcBef>
            </a:pP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lm(y ~ X + A)                     </a:t>
            </a:r>
            <a:r>
              <a:rPr lang="en-US" altLang="en-US" sz="1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one-way ANCOVA</a:t>
            </a:r>
          </a:p>
          <a:p>
            <a:pPr>
              <a:spcBef>
                <a:spcPct val="25000"/>
              </a:spcBef>
            </a:pP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lm(y ~ (A+B+C)^2)                 </a:t>
            </a:r>
            <a:r>
              <a:rPr lang="en-US" altLang="en-US" sz="1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3-way ANOVA: A, B, C, A:B, A:C, B:C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EAEB000F-54F1-4426-AD99-5CF283A38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444212"/>
            <a:ext cx="7848600" cy="1923604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glm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(binary ~ X + A, family=“binomial”)   </a:t>
            </a:r>
            <a:r>
              <a:rPr lang="en-US" altLang="en-US" sz="1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logistic regression</a:t>
            </a:r>
          </a:p>
          <a:p>
            <a:pPr>
              <a:spcBef>
                <a:spcPct val="25000"/>
              </a:spcBef>
            </a:pP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glm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(Freq ~ X + A, family=“</a:t>
            </a: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poisson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”)      </a:t>
            </a:r>
            <a:r>
              <a:rPr lang="en-US" altLang="en-US" sz="1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altLang="en-US" sz="14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poisson</a:t>
            </a:r>
            <a:r>
              <a:rPr lang="en-US" altLang="en-US" sz="1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regression</a:t>
            </a:r>
            <a:endParaRPr lang="en-US" alt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25000"/>
              </a:spcBef>
            </a:pP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MASS::</a:t>
            </a: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polr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multicat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~ X + A)             </a:t>
            </a:r>
            <a:r>
              <a:rPr lang="en-US" altLang="en-US" sz="1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ordinal regression</a:t>
            </a:r>
          </a:p>
          <a:p>
            <a:pPr>
              <a:spcBef>
                <a:spcPct val="25000"/>
              </a:spcBef>
            </a:pP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nnet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multinom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multicat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~ X + A)         </a:t>
            </a:r>
            <a:r>
              <a:rPr lang="en-US" altLang="en-US" sz="1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multinomial regression</a:t>
            </a:r>
          </a:p>
          <a:p>
            <a:pPr>
              <a:spcBef>
                <a:spcPct val="25000"/>
              </a:spcBef>
            </a:pP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loglin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(table, margins)                   </a:t>
            </a:r>
            <a:r>
              <a:rPr lang="en-US" altLang="en-US" sz="1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loglinear model</a:t>
            </a:r>
          </a:p>
          <a:p>
            <a:pPr>
              <a:spcBef>
                <a:spcPct val="25000"/>
              </a:spcBef>
            </a:pP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MASS::</a:t>
            </a: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loglm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(Freq ~ .)                    </a:t>
            </a:r>
            <a:r>
              <a:rPr lang="en-US" altLang="en-US" sz="1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loglinear model, . = A+B+C+ …</a:t>
            </a:r>
          </a:p>
          <a:p>
            <a:pPr>
              <a:spcBef>
                <a:spcPct val="25000"/>
              </a:spcBef>
            </a:pP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MASS::</a:t>
            </a: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loglm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(Freq ~ .^2)                  </a:t>
            </a:r>
            <a:r>
              <a:rPr lang="en-US" altLang="en-US" sz="1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+ all two-way associations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5311DE-9060-434A-B049-7975D90E56C5}"/>
              </a:ext>
            </a:extLst>
          </p:cNvPr>
          <p:cNvSpPr txBox="1"/>
          <p:nvPr/>
        </p:nvSpPr>
        <p:spPr>
          <a:xfrm>
            <a:off x="457200" y="12192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</a:t>
            </a:r>
            <a:r>
              <a:rPr lang="en-US" sz="2400" dirty="0">
                <a:solidFill>
                  <a:srgbClr val="0070C0"/>
                </a:solidFill>
              </a:rPr>
              <a:t>quantitative</a:t>
            </a:r>
            <a:r>
              <a:rPr lang="en-US" sz="2400" dirty="0"/>
              <a:t> outcomes, </a:t>
            </a:r>
            <a:r>
              <a:rPr lang="en-US" sz="2400" dirty="0" err="1"/>
              <a:t>lm</a:t>
            </a:r>
            <a:r>
              <a:rPr lang="en-US" sz="2400" dirty="0"/>
              <a:t>() for everything, formula notation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9A3AA5-4CE3-4CB7-A734-64D5D5A15B74}"/>
              </a:ext>
            </a:extLst>
          </p:cNvPr>
          <p:cNvSpPr txBox="1"/>
          <p:nvPr/>
        </p:nvSpPr>
        <p:spPr>
          <a:xfrm>
            <a:off x="457200" y="32694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</a:t>
            </a:r>
            <a:r>
              <a:rPr lang="en-US" sz="2400" dirty="0">
                <a:solidFill>
                  <a:srgbClr val="0070C0"/>
                </a:solidFill>
              </a:rPr>
              <a:t>categorical</a:t>
            </a:r>
            <a:r>
              <a:rPr lang="en-US" sz="2400" dirty="0"/>
              <a:t> outcomes, different modeling functions for different outcome types</a:t>
            </a:r>
          </a:p>
        </p:txBody>
      </p:sp>
    </p:spTree>
    <p:extLst>
      <p:ext uri="{BB962C8B-B14F-4D97-AF65-F5344CB8AC3E}">
        <p14:creationId xmlns:p14="http://schemas.microsoft.com/office/powerpoint/2010/main" val="160214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AE51F-8293-4736-885A-8DDC2760B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display: Tables vs. Graphs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6F781E-AF4B-45B8-AF85-8738923BA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31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EF3D78-1436-429D-B82C-8A1A3A2F2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00" y="1371674"/>
            <a:ext cx="8200000" cy="4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0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C5E56-A304-4C9F-A9BA-ECA9E2FD2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Graphical methods: Communication goals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0D75F2-82FC-4545-98AF-3832C56A8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Different graphs for different audiences</a:t>
            </a:r>
          </a:p>
          <a:p>
            <a:r>
              <a:rPr lang="en-US" sz="2000" b="1" dirty="0"/>
              <a:t>Presentation</a:t>
            </a:r>
            <a:r>
              <a:rPr lang="en-US" sz="2000" dirty="0"/>
              <a:t>: A carefully crafted graph to appeal to a wide audience</a:t>
            </a:r>
          </a:p>
          <a:p>
            <a:r>
              <a:rPr lang="en-US" sz="2000" b="1" dirty="0"/>
              <a:t>Exploration, analysis</a:t>
            </a:r>
            <a:r>
              <a:rPr lang="en-US" sz="2000" dirty="0"/>
              <a:t>: Possibly many related graphs, different perspectives, narrow audience (often: just you!)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DACC9A-3553-49DB-A2D9-C15024B77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27EE88-E53B-48D3-9FB9-F9E90A4E0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143" y="2857924"/>
            <a:ext cx="3542857" cy="33904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77B191-81DF-4807-9A01-967FEAAA8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857924"/>
            <a:ext cx="3542857" cy="3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4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AAABA-A177-4A3B-AF2C-6B2C5FCAF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Graphical methods: Presentation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D46D1-D221-4858-8C35-EBAB5C831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914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Different presentation goals appeal to different design principles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3F249-0CB7-4912-87EE-BD00F60A6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7FCD5C-5DA6-4CA9-8A19-146DC7C84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286000"/>
            <a:ext cx="6590476" cy="32857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AA2E3C-F353-4BDA-8A93-606FA27D3C98}"/>
              </a:ext>
            </a:extLst>
          </p:cNvPr>
          <p:cNvSpPr txBox="1"/>
          <p:nvPr/>
        </p:nvSpPr>
        <p:spPr>
          <a:xfrm>
            <a:off x="838200" y="58674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Think: What do I want to communicate? For what purpose?</a:t>
            </a:r>
          </a:p>
        </p:txBody>
      </p:sp>
    </p:spTree>
    <p:extLst>
      <p:ext uri="{BB962C8B-B14F-4D97-AF65-F5344CB8AC3E}">
        <p14:creationId xmlns:p14="http://schemas.microsoft.com/office/powerpoint/2010/main" val="35229686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2782B-EA54-4FD5-AD73-A74151C56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Graphical methods: Quantitative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FAA09-8AE3-4A3E-9AE6-A1E486EB7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3538B7-C465-4F6D-8992-7841C450B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24" y="1371600"/>
            <a:ext cx="8190476" cy="442857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FA4722E-CE30-1EBC-D53C-A7998A30DA8E}"/>
              </a:ext>
            </a:extLst>
          </p:cNvPr>
          <p:cNvCxnSpPr>
            <a:cxnSpLocks/>
          </p:cNvCxnSpPr>
          <p:nvPr/>
        </p:nvCxnSpPr>
        <p:spPr>
          <a:xfrm flipV="1">
            <a:off x="304800" y="2438400"/>
            <a:ext cx="0" cy="20574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89036B1-3358-22DB-0AB4-6F38BADC06FA}"/>
              </a:ext>
            </a:extLst>
          </p:cNvPr>
          <p:cNvCxnSpPr>
            <a:cxnSpLocks/>
          </p:cNvCxnSpPr>
          <p:nvPr/>
        </p:nvCxnSpPr>
        <p:spPr>
          <a:xfrm flipV="1">
            <a:off x="4724400" y="2438400"/>
            <a:ext cx="0" cy="20574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0230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57D08-2AAA-4DCE-A8E0-BB4D2C99F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Graphical methods: Categorical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75FC9C-AD3B-409B-9060-A67356B1E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35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178BC5-DE2F-415D-962E-251D2F468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57" y="1145460"/>
            <a:ext cx="8114286" cy="48380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72F946-9CAE-40B0-B7EF-FC5F679F3A09}"/>
              </a:ext>
            </a:extLst>
          </p:cNvPr>
          <p:cNvSpPr txBox="1"/>
          <p:nvPr/>
        </p:nvSpPr>
        <p:spPr>
          <a:xfrm>
            <a:off x="457200" y="6208870"/>
            <a:ext cx="784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Friendly, M. (1995). </a:t>
            </a:r>
            <a:r>
              <a:rPr lang="en-US" sz="1400" dirty="0">
                <a:hlinkClick r:id="rId3"/>
              </a:rPr>
              <a:t>Conceptual and visual models for categorical data</a:t>
            </a:r>
            <a:r>
              <a:rPr lang="en-US" sz="1400" dirty="0"/>
              <a:t>. </a:t>
            </a:r>
            <a:r>
              <a:rPr lang="en-US" sz="1400" i="1" dirty="0"/>
              <a:t>American Statistician</a:t>
            </a:r>
            <a:r>
              <a:rPr lang="en-US" sz="1400" dirty="0"/>
              <a:t>, </a:t>
            </a:r>
            <a:r>
              <a:rPr lang="en-US" sz="1400" b="1" dirty="0"/>
              <a:t>49</a:t>
            </a:r>
            <a:r>
              <a:rPr lang="en-US" sz="1400" dirty="0"/>
              <a:t>: 153-160. </a:t>
            </a:r>
          </a:p>
        </p:txBody>
      </p:sp>
    </p:spTree>
    <p:extLst>
      <p:ext uri="{BB962C8B-B14F-4D97-AF65-F5344CB8AC3E}">
        <p14:creationId xmlns:p14="http://schemas.microsoft.com/office/powerpoint/2010/main" val="29785564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B3D6E-F424-B5B2-6D37-43D893F55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Categorical data: Parallel coordinates plot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3D610F-7DBC-5BB0-3F37-1ABAA2E93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E3741306-7F19-363D-8785-8FBD27547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11362"/>
            <a:ext cx="6400800" cy="45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C1E5DA-8BBA-12FB-3DF3-B7E6304F305A}"/>
              </a:ext>
            </a:extLst>
          </p:cNvPr>
          <p:cNvSpPr txBox="1"/>
          <p:nvPr/>
        </p:nvSpPr>
        <p:spPr>
          <a:xfrm>
            <a:off x="6858000" y="2057400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Survival on the Titanic, classified 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Class,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Sex,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Age,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Survived</a:t>
            </a:r>
          </a:p>
          <a:p>
            <a:endParaRPr lang="en-CA" sz="1600" dirty="0"/>
          </a:p>
          <a:p>
            <a:r>
              <a:rPr lang="en-CA" sz="1600" dirty="0"/>
              <a:t>Band width ~ Freq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DDC433-7F01-2CAC-7F87-54B8BA7C4D05}"/>
              </a:ext>
            </a:extLst>
          </p:cNvPr>
          <p:cNvSpPr txBox="1"/>
          <p:nvPr/>
        </p:nvSpPr>
        <p:spPr>
          <a:xfrm>
            <a:off x="457200" y="11430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Parallel coordinates plots show multiple variables, each along its’ own || axis</a:t>
            </a:r>
          </a:p>
          <a:p>
            <a:r>
              <a:rPr lang="en-CA" dirty="0"/>
              <a:t>The categorical version uses the width of the band to show frequency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76ACF7-67DC-2D42-8F68-749AA7493BC4}"/>
              </a:ext>
            </a:extLst>
          </p:cNvPr>
          <p:cNvSpPr txBox="1"/>
          <p:nvPr/>
        </p:nvSpPr>
        <p:spPr>
          <a:xfrm>
            <a:off x="6172200" y="4953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This plot was produced using the </a:t>
            </a:r>
            <a:r>
              <a:rPr lang="en-CA" dirty="0" err="1">
                <a:solidFill>
                  <a:schemeClr val="accent6">
                    <a:lumMod val="50000"/>
                  </a:schemeClr>
                </a:solidFill>
              </a:rPr>
              <a:t>ggpcp</a:t>
            </a:r>
            <a:r>
              <a:rPr lang="en-CA" dirty="0"/>
              <a:t> package</a:t>
            </a:r>
          </a:p>
        </p:txBody>
      </p:sp>
    </p:spTree>
    <p:extLst>
      <p:ext uri="{BB962C8B-B14F-4D97-AF65-F5344CB8AC3E}">
        <p14:creationId xmlns:p14="http://schemas.microsoft.com/office/powerpoint/2010/main" val="14595633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Effective data display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Make the data stand out</a:t>
            </a:r>
          </a:p>
          <a:p>
            <a:pPr lvl="1"/>
            <a:r>
              <a:rPr lang="en-US" sz="2000" dirty="0"/>
              <a:t>Fill the data region (axes, ranges)</a:t>
            </a:r>
          </a:p>
          <a:p>
            <a:pPr lvl="1"/>
            <a:r>
              <a:rPr lang="en-US" sz="2000" dirty="0"/>
              <a:t>Use </a:t>
            </a:r>
            <a:r>
              <a:rPr lang="en-US" sz="2000" dirty="0">
                <a:solidFill>
                  <a:srgbClr val="0070C0"/>
                </a:solidFill>
              </a:rPr>
              <a:t>visually distinct </a:t>
            </a:r>
            <a:r>
              <a:rPr lang="en-US" sz="2000" dirty="0"/>
              <a:t>symbols (shape, color) for different groups</a:t>
            </a:r>
          </a:p>
          <a:p>
            <a:pPr lvl="1"/>
            <a:r>
              <a:rPr lang="en-US" sz="2000" dirty="0"/>
              <a:t>Avoid </a:t>
            </a:r>
            <a:r>
              <a:rPr lang="en-US" sz="2000" dirty="0">
                <a:solidFill>
                  <a:srgbClr val="0070C0"/>
                </a:solidFill>
              </a:rPr>
              <a:t>chart junk</a:t>
            </a:r>
            <a:r>
              <a:rPr lang="en-US" sz="2000" dirty="0"/>
              <a:t>, heavy grid lines that detract from the data</a:t>
            </a:r>
          </a:p>
          <a:p>
            <a:r>
              <a:rPr lang="en-US" sz="2800" dirty="0"/>
              <a:t>Facilitate comparison</a:t>
            </a:r>
          </a:p>
          <a:p>
            <a:pPr lvl="1"/>
            <a:r>
              <a:rPr lang="en-US" sz="2000" dirty="0"/>
              <a:t>Emphasize the important comparisons </a:t>
            </a:r>
            <a:r>
              <a:rPr lang="en-US" sz="2000" dirty="0">
                <a:solidFill>
                  <a:srgbClr val="0070C0"/>
                </a:solidFill>
              </a:rPr>
              <a:t>visually</a:t>
            </a:r>
            <a:r>
              <a:rPr lang="en-US" sz="2000" dirty="0"/>
              <a:t> 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Side-by-side</a:t>
            </a:r>
            <a:r>
              <a:rPr lang="en-US" sz="2000" dirty="0"/>
              <a:t> easier than in separate panels</a:t>
            </a:r>
          </a:p>
          <a:p>
            <a:pPr lvl="1"/>
            <a:r>
              <a:rPr lang="en-US" sz="2000" dirty="0"/>
              <a:t>“data” vs. a “standard” easier against a </a:t>
            </a:r>
            <a:r>
              <a:rPr lang="en-US" sz="2000" dirty="0">
                <a:solidFill>
                  <a:srgbClr val="0070C0"/>
                </a:solidFill>
              </a:rPr>
              <a:t>horizontal</a:t>
            </a:r>
            <a:r>
              <a:rPr lang="en-US" sz="2000" dirty="0"/>
              <a:t> line</a:t>
            </a:r>
          </a:p>
          <a:p>
            <a:pPr lvl="1"/>
            <a:r>
              <a:rPr lang="en-US" sz="2000" dirty="0"/>
              <a:t>Show </a:t>
            </a:r>
            <a:r>
              <a:rPr lang="en-US" sz="2000" dirty="0">
                <a:solidFill>
                  <a:srgbClr val="0070C0"/>
                </a:solidFill>
              </a:rPr>
              <a:t>uncertainty</a:t>
            </a:r>
            <a:r>
              <a:rPr lang="en-US" sz="2000" dirty="0"/>
              <a:t> where possible</a:t>
            </a:r>
          </a:p>
          <a:p>
            <a:r>
              <a:rPr lang="en-US" dirty="0"/>
              <a:t>Effect ordering</a:t>
            </a:r>
          </a:p>
          <a:p>
            <a:pPr lvl="1"/>
            <a:r>
              <a:rPr lang="en-US" sz="2000" dirty="0"/>
              <a:t>For </a:t>
            </a:r>
            <a:r>
              <a:rPr lang="en-US" sz="2000" dirty="0">
                <a:solidFill>
                  <a:srgbClr val="0070C0"/>
                </a:solidFill>
              </a:rPr>
              <a:t>variables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0070C0"/>
                </a:solidFill>
              </a:rPr>
              <a:t>unordered</a:t>
            </a:r>
            <a:r>
              <a:rPr lang="en-US" sz="2000" dirty="0"/>
              <a:t> factors, arrange them according to the </a:t>
            </a:r>
            <a:r>
              <a:rPr lang="en-US" sz="2000" dirty="0">
                <a:solidFill>
                  <a:srgbClr val="FF0000"/>
                </a:solidFill>
              </a:rPr>
              <a:t>effects</a:t>
            </a:r>
            <a:r>
              <a:rPr lang="en-US" sz="2000" dirty="0"/>
              <a:t> to be seen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BFA0-17C9-4887-B142-76D18401E0CE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721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53EF43-660A-4B53-B73B-A2D217005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Facilitate comparison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3AB2-EB76-4842-8B2D-239F5FCE76F2}" type="slidenum">
              <a:rPr lang="en-US" altLang="en-US" smtClean="0"/>
              <a:pPr/>
              <a:t>38</a:t>
            </a:fld>
            <a:endParaRPr lang="en-US" altLang="en-US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1333500"/>
            <a:ext cx="7799387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5835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7928170-BD88-4C0A-802D-E6CCFB625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Make comparisons </a:t>
            </a:r>
            <a:r>
              <a:rPr lang="en-US" i="1" dirty="0"/>
              <a:t>direct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3AB2-EB76-4842-8B2D-239F5FCE76F2}" type="slidenum">
              <a:rPr lang="en-US" altLang="en-US" smtClean="0"/>
              <a:pPr/>
              <a:t>39</a:t>
            </a:fld>
            <a:endParaRPr lang="en-US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28" y="2743200"/>
            <a:ext cx="8032666" cy="264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537376" y="5943600"/>
            <a:ext cx="8382000" cy="495300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700" dirty="0"/>
              <a:t>Published in: Ian Gordon; Sue Finch; </a:t>
            </a:r>
            <a:r>
              <a:rPr lang="en-US" altLang="en-US" sz="700" i="1" dirty="0"/>
              <a:t>Journal of Computational and Graphical Statistics</a:t>
            </a:r>
            <a:r>
              <a:rPr lang="en-US" altLang="en-US" sz="700" dirty="0"/>
              <a:t> </a:t>
            </a:r>
            <a:r>
              <a:rPr lang="en-US" altLang="en-US" sz="700" b="1" dirty="0"/>
              <a:t> 2015, </a:t>
            </a:r>
            <a:r>
              <a:rPr lang="en-US" altLang="en-US" sz="700" dirty="0"/>
              <a:t>24, 1210-1229.</a:t>
            </a:r>
          </a:p>
          <a:p>
            <a:r>
              <a:rPr lang="en-US" altLang="en-US" sz="700" dirty="0"/>
              <a:t>DOI: 10.1080/10618600.2014.989324</a:t>
            </a:r>
          </a:p>
          <a:p>
            <a:r>
              <a:rPr lang="en-US" altLang="en-US" sz="700" dirty="0"/>
              <a:t>Copyright © 2015 American Statistical Association, Institute of Mathematical Statistics, and Interface Foundation of North America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1946" y="1226403"/>
            <a:ext cx="8024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Use </a:t>
            </a:r>
            <a:r>
              <a:rPr lang="en-US" sz="1600" dirty="0">
                <a:solidFill>
                  <a:srgbClr val="0070C0"/>
                </a:solidFill>
              </a:rPr>
              <a:t>points</a:t>
            </a:r>
            <a:r>
              <a:rPr lang="en-US" sz="1600" dirty="0"/>
              <a:t> not bars (and don’t dynamite them with ineffective error bars!)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Connect similar circumstances to be compared by </a:t>
            </a:r>
            <a:r>
              <a:rPr lang="en-US" sz="1600" dirty="0">
                <a:solidFill>
                  <a:srgbClr val="0070C0"/>
                </a:solidFill>
              </a:rPr>
              <a:t>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Same panel </a:t>
            </a:r>
            <a:r>
              <a:rPr lang="en-US" sz="1600" dirty="0"/>
              <a:t>comparisons easier than different panels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386743-C239-420A-9CB2-5DBED70AB449}"/>
              </a:ext>
            </a:extLst>
          </p:cNvPr>
          <p:cNvSpPr txBox="1"/>
          <p:nvPr/>
        </p:nvSpPr>
        <p:spPr>
          <a:xfrm>
            <a:off x="631466" y="2209800"/>
            <a:ext cx="439773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Q: Is there evidence of an interaction here?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F40C47-9243-4998-960A-EDC1016C68F3}"/>
              </a:ext>
            </a:extLst>
          </p:cNvPr>
          <p:cNvSpPr txBox="1"/>
          <p:nvPr/>
        </p:nvSpPr>
        <p:spPr>
          <a:xfrm>
            <a:off x="2687541" y="54980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???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A4565E-8E6D-47EB-A0FC-F6142F6F5EA5}"/>
              </a:ext>
            </a:extLst>
          </p:cNvPr>
          <p:cNvSpPr/>
          <p:nvPr/>
        </p:nvSpPr>
        <p:spPr>
          <a:xfrm>
            <a:off x="6477000" y="5421868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3294927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34EE70-1B98-4E96-4AC1-0950820E6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899FCB-5F17-0F02-BE61-D014C7F64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76400"/>
            <a:ext cx="7657143" cy="4533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CBFDD0-9C53-DBF8-02D2-2D8DDE3BBA14}"/>
              </a:ext>
            </a:extLst>
          </p:cNvPr>
          <p:cNvSpPr txBox="1"/>
          <p:nvPr/>
        </p:nvSpPr>
        <p:spPr>
          <a:xfrm>
            <a:off x="457200" y="1143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The </a:t>
            </a:r>
            <a:r>
              <a:rPr lang="en-CA" dirty="0">
                <a:hlinkClick r:id="rId3"/>
              </a:rPr>
              <a:t>schedule</a:t>
            </a:r>
            <a:r>
              <a:rPr lang="en-CA" dirty="0"/>
              <a:t> page provides links to slides, tutorials, readings &amp; R scripts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F713B7-1D8F-0B75-C89D-76C8DE7C5E9C}"/>
              </a:ext>
            </a:extLst>
          </p:cNvPr>
          <p:cNvSpPr txBox="1"/>
          <p:nvPr/>
        </p:nvSpPr>
        <p:spPr>
          <a:xfrm>
            <a:off x="762000" y="5867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. . 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386812-8B77-5488-F866-CE3F85035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9794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C3D94-AB9D-4D41-851A-459B2232B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Direct labels vs. legends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0573C-3EBE-4266-921F-AC7D3897C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40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FB6537-EF3F-470B-8D83-791957FBFDE3}"/>
              </a:ext>
            </a:extLst>
          </p:cNvPr>
          <p:cNvSpPr txBox="1"/>
          <p:nvPr/>
        </p:nvSpPr>
        <p:spPr>
          <a:xfrm>
            <a:off x="457200" y="12192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Direct labels </a:t>
            </a:r>
            <a:r>
              <a:rPr lang="en-US" dirty="0"/>
              <a:t>for points, lines and regions are usually easier and faster than </a:t>
            </a:r>
            <a:r>
              <a:rPr lang="en-US" dirty="0">
                <a:solidFill>
                  <a:srgbClr val="0070C0"/>
                </a:solidFill>
              </a:rPr>
              <a:t>legends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6458CE-0B09-481F-8219-4DE6F6265447}"/>
              </a:ext>
            </a:extLst>
          </p:cNvPr>
          <p:cNvSpPr txBox="1"/>
          <p:nvPr/>
        </p:nvSpPr>
        <p:spPr>
          <a:xfrm>
            <a:off x="457200" y="1712714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/>
              <a:t>Give the names of the four groups shown in the line graph at left in top-to-bottom order. (Answer: b, d, a, 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Now do so for the graphs using </a:t>
            </a:r>
            <a:r>
              <a:rPr lang="en-US" sz="1600" dirty="0">
                <a:solidFill>
                  <a:srgbClr val="FF0000"/>
                </a:solidFill>
              </a:rPr>
              <a:t>c</a:t>
            </a:r>
            <a:r>
              <a:rPr lang="en-US" sz="1600" dirty="0">
                <a:solidFill>
                  <a:srgbClr val="0070C0"/>
                </a:solidFill>
              </a:rPr>
              <a:t>o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l</a:t>
            </a:r>
            <a:r>
              <a:rPr lang="en-US" sz="1600" dirty="0">
                <a:solidFill>
                  <a:srgbClr val="00B050"/>
                </a:solidFill>
              </a:rPr>
              <a:t>o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</a:t>
            </a:r>
            <a:r>
              <a:rPr lang="en-US" sz="1600" dirty="0"/>
              <a:t> or shape  legends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You need to look back and forth between the graph and legend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9394CA-478B-49FE-8577-96C49381EA67}"/>
              </a:ext>
            </a:extLst>
          </p:cNvPr>
          <p:cNvSpPr txBox="1"/>
          <p:nvPr/>
        </p:nvSpPr>
        <p:spPr>
          <a:xfrm>
            <a:off x="609600" y="6321623"/>
            <a:ext cx="464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dirty="0"/>
              <a:t>Source: </a:t>
            </a:r>
            <a:r>
              <a:rPr lang="en-US" altLang="en-US" sz="1400" dirty="0" err="1"/>
              <a:t>Franconeri</a:t>
            </a:r>
            <a:r>
              <a:rPr lang="en-US" altLang="en-US" sz="1400" dirty="0"/>
              <a:t> </a:t>
            </a:r>
            <a:r>
              <a:rPr lang="en-US" altLang="en-US" sz="1400" dirty="0" err="1"/>
              <a:t>etal</a:t>
            </a:r>
            <a:r>
              <a:rPr lang="en-US" altLang="en-US" sz="1400" dirty="0"/>
              <a:t>. DOI:</a:t>
            </a:r>
            <a:r>
              <a:rPr lang="en-US" altLang="en-US" sz="1400" dirty="0">
                <a:hlinkClick r:id="rId2"/>
              </a:rPr>
              <a:t>10.1177/15291006211051956</a:t>
            </a:r>
            <a:endParaRPr lang="en-US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3F9962-3F28-4809-9B0F-A71A0F551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070833"/>
            <a:ext cx="2247619" cy="31428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4A82E4-4004-4760-B36D-5D54E2349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428" y="3070832"/>
            <a:ext cx="4257143" cy="3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7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presentation is always </a:t>
            </a:r>
            <a:r>
              <a:rPr lang="en-US" dirty="0">
                <a:solidFill>
                  <a:srgbClr val="FF0000"/>
                </a:solidFill>
              </a:rPr>
              <a:t>ordered</a:t>
            </a:r>
          </a:p>
          <a:p>
            <a:pPr lvl="1"/>
            <a:r>
              <a:rPr lang="en-US" sz="1800" dirty="0"/>
              <a:t>in </a:t>
            </a:r>
            <a:r>
              <a:rPr lang="en-US" sz="1800" dirty="0">
                <a:solidFill>
                  <a:srgbClr val="0070C0"/>
                </a:solidFill>
              </a:rPr>
              <a:t>time</a:t>
            </a:r>
            <a:r>
              <a:rPr lang="en-US" sz="1800" dirty="0"/>
              <a:t> or sequence (a talk or written paper)</a:t>
            </a:r>
          </a:p>
          <a:p>
            <a:pPr lvl="1"/>
            <a:r>
              <a:rPr lang="en-US" sz="1800" dirty="0"/>
              <a:t>in </a:t>
            </a:r>
            <a:r>
              <a:rPr lang="en-US" sz="1800" dirty="0">
                <a:solidFill>
                  <a:srgbClr val="0070C0"/>
                </a:solidFill>
              </a:rPr>
              <a:t>space</a:t>
            </a:r>
            <a:r>
              <a:rPr lang="en-US" sz="1800" dirty="0"/>
              <a:t> (table or graph)</a:t>
            </a:r>
          </a:p>
          <a:p>
            <a:pPr lvl="1"/>
            <a:r>
              <a:rPr lang="en-US" sz="1800" dirty="0"/>
              <a:t>Constraints of time &amp; space are dominant– can conceal or reveal the important message</a:t>
            </a:r>
          </a:p>
          <a:p>
            <a:r>
              <a:rPr lang="en-US" dirty="0"/>
              <a:t>Effect ordering for data display</a:t>
            </a:r>
          </a:p>
          <a:p>
            <a:pPr lvl="1"/>
            <a:r>
              <a:rPr lang="en-US" sz="1800" dirty="0"/>
              <a:t>Sort the data by the </a:t>
            </a:r>
            <a:r>
              <a:rPr lang="en-US" sz="1800" dirty="0">
                <a:solidFill>
                  <a:srgbClr val="FF0000"/>
                </a:solidFill>
              </a:rPr>
              <a:t>effects to be seen</a:t>
            </a:r>
          </a:p>
          <a:p>
            <a:pPr lvl="1"/>
            <a:r>
              <a:rPr lang="en-US" sz="1800" dirty="0"/>
              <a:t>Order the data to </a:t>
            </a:r>
            <a:r>
              <a:rPr lang="en-US" sz="1800" dirty="0">
                <a:solidFill>
                  <a:srgbClr val="FF0000"/>
                </a:solidFill>
              </a:rPr>
              <a:t>facilitate the task </a:t>
            </a:r>
            <a:r>
              <a:rPr lang="en-US" sz="1800" dirty="0"/>
              <a:t>at hand</a:t>
            </a:r>
          </a:p>
          <a:p>
            <a:pPr lvl="2"/>
            <a:r>
              <a:rPr lang="en-US" sz="1600" dirty="0">
                <a:solidFill>
                  <a:srgbClr val="0070C0"/>
                </a:solidFill>
              </a:rPr>
              <a:t>lookup</a:t>
            </a:r>
            <a:r>
              <a:rPr lang="en-US" sz="1600" dirty="0"/>
              <a:t> – find a value</a:t>
            </a:r>
          </a:p>
          <a:p>
            <a:pPr lvl="2"/>
            <a:r>
              <a:rPr lang="en-US" sz="1600" dirty="0">
                <a:solidFill>
                  <a:srgbClr val="0070C0"/>
                </a:solidFill>
              </a:rPr>
              <a:t>comparison</a:t>
            </a:r>
            <a:r>
              <a:rPr lang="en-US" sz="1600" dirty="0"/>
              <a:t> – which is greater?</a:t>
            </a:r>
          </a:p>
          <a:p>
            <a:pPr lvl="2"/>
            <a:r>
              <a:rPr lang="en-US" sz="1600" dirty="0">
                <a:solidFill>
                  <a:srgbClr val="0070C0"/>
                </a:solidFill>
              </a:rPr>
              <a:t>detection</a:t>
            </a:r>
            <a:r>
              <a:rPr lang="en-US" sz="1600" dirty="0"/>
              <a:t> – find patterns, trends, anomalies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5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30CB0-47E3-4358-A894-FC12FA5A5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Ordering: Correlations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2634DB-B014-451A-B918-A0195502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42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13B9EF-A076-457B-943F-0C99AB25B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54119"/>
            <a:ext cx="7476190" cy="46190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5CE754-26FC-4987-A820-C206EBE346DD}"/>
              </a:ext>
            </a:extLst>
          </p:cNvPr>
          <p:cNvSpPr txBox="1"/>
          <p:nvPr/>
        </p:nvSpPr>
        <p:spPr>
          <a:xfrm>
            <a:off x="838200" y="6096000"/>
            <a:ext cx="7476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Friendly &amp; Kwan (2003). </a:t>
            </a:r>
            <a:r>
              <a:rPr lang="en-US" sz="1400" dirty="0" err="1">
                <a:hlinkClick r:id="rId3"/>
              </a:rPr>
              <a:t>Corrgrams</a:t>
            </a:r>
            <a:r>
              <a:rPr lang="en-US" sz="1400" dirty="0">
                <a:hlinkClick r:id="rId3"/>
              </a:rPr>
              <a:t>: Exploratory displays for correlation matrices</a:t>
            </a:r>
            <a:r>
              <a:rPr lang="en-US" sz="1400" dirty="0"/>
              <a:t>. </a:t>
            </a:r>
            <a:r>
              <a:rPr lang="en-US" sz="1400" i="1" dirty="0"/>
              <a:t>American Statistician</a:t>
            </a:r>
            <a:r>
              <a:rPr lang="en-US" sz="1400" dirty="0"/>
              <a:t>, </a:t>
            </a:r>
            <a:r>
              <a:rPr lang="en-US" sz="1400" b="1" dirty="0"/>
              <a:t>54</a:t>
            </a:r>
            <a:r>
              <a:rPr lang="en-US" sz="1400" dirty="0"/>
              <a:t>(4): 316-324.</a:t>
            </a:r>
          </a:p>
        </p:txBody>
      </p:sp>
    </p:spTree>
    <p:extLst>
      <p:ext uri="{BB962C8B-B14F-4D97-AF65-F5344CB8AC3E}">
        <p14:creationId xmlns:p14="http://schemas.microsoft.com/office/powerpoint/2010/main" val="14535085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Tabular displays: Main effect 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Tables are often presented with rows/cols ordered </a:t>
            </a:r>
            <a:r>
              <a:rPr lang="en-US" sz="2000" dirty="0">
                <a:solidFill>
                  <a:srgbClr val="FF0000"/>
                </a:solidFill>
              </a:rPr>
              <a:t>alphabetically</a:t>
            </a:r>
          </a:p>
          <a:p>
            <a:pPr lvl="1"/>
            <a:r>
              <a:rPr lang="en-US" sz="1800" dirty="0"/>
              <a:t>good for lookup</a:t>
            </a:r>
          </a:p>
          <a:p>
            <a:pPr lvl="1"/>
            <a:r>
              <a:rPr lang="en-US" sz="1800" dirty="0"/>
              <a:t>bad for seeing patterns, trends, anomalies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06" y="2362200"/>
            <a:ext cx="7409524" cy="402857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6C2B16-C547-4D35-927C-8BD79367358D}"/>
              </a:ext>
            </a:extLst>
          </p:cNvPr>
          <p:cNvCxnSpPr/>
          <p:nvPr/>
        </p:nvCxnSpPr>
        <p:spPr>
          <a:xfrm>
            <a:off x="2590800" y="3124200"/>
            <a:ext cx="4648200" cy="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69C834E-309C-4A6B-94D3-F861ED7D17CD}"/>
              </a:ext>
            </a:extLst>
          </p:cNvPr>
          <p:cNvCxnSpPr>
            <a:cxnSpLocks/>
          </p:cNvCxnSpPr>
          <p:nvPr/>
        </p:nvCxnSpPr>
        <p:spPr>
          <a:xfrm>
            <a:off x="2362200" y="3657600"/>
            <a:ext cx="0" cy="213360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06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Tabular displays: Main effect 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Better: sort rows/cols by </a:t>
            </a:r>
            <a:r>
              <a:rPr lang="en-US" sz="2000" dirty="0">
                <a:solidFill>
                  <a:srgbClr val="0070C0"/>
                </a:solidFill>
              </a:rPr>
              <a:t>means/medians</a:t>
            </a:r>
          </a:p>
          <a:p>
            <a:r>
              <a:rPr lang="en-US" sz="2000" dirty="0"/>
              <a:t>Shade cells according to </a:t>
            </a:r>
            <a:r>
              <a:rPr lang="en-US" sz="2000" dirty="0">
                <a:solidFill>
                  <a:srgbClr val="0070C0"/>
                </a:solidFill>
              </a:rPr>
              <a:t>residual</a:t>
            </a:r>
            <a:r>
              <a:rPr lang="en-US" sz="2000" dirty="0"/>
              <a:t> from additive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44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09800"/>
            <a:ext cx="7457143" cy="420952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46ABAC9-93EA-4E7F-935D-BDA43C72F6E5}"/>
              </a:ext>
            </a:extLst>
          </p:cNvPr>
          <p:cNvCxnSpPr/>
          <p:nvPr/>
        </p:nvCxnSpPr>
        <p:spPr>
          <a:xfrm>
            <a:off x="2590800" y="6415313"/>
            <a:ext cx="4648200" cy="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2DD085B-DEA4-467F-9802-A410ADDCBA82}"/>
              </a:ext>
            </a:extLst>
          </p:cNvPr>
          <p:cNvCxnSpPr>
            <a:cxnSpLocks/>
          </p:cNvCxnSpPr>
          <p:nvPr/>
        </p:nvCxnSpPr>
        <p:spPr>
          <a:xfrm>
            <a:off x="7543800" y="3733800"/>
            <a:ext cx="0" cy="213360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47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5EC95-6DAC-4ACA-9B34-3BD6AF61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ordering: Frequency tables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06715C-BBA0-4A2C-AF84-616A7463F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45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BFDBEC-1ADA-4939-A047-001D24A20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62" y="1486143"/>
            <a:ext cx="6990476" cy="38857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CB2DDF-9C08-457D-94C0-29AEF04009E0}"/>
              </a:ext>
            </a:extLst>
          </p:cNvPr>
          <p:cNvSpPr txBox="1"/>
          <p:nvPr/>
        </p:nvSpPr>
        <p:spPr>
          <a:xfrm>
            <a:off x="990600" y="5715000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There is an association, but it is hard to see the general pattern</a:t>
            </a:r>
          </a:p>
        </p:txBody>
      </p:sp>
    </p:spTree>
    <p:extLst>
      <p:ext uri="{BB962C8B-B14F-4D97-AF65-F5344CB8AC3E}">
        <p14:creationId xmlns:p14="http://schemas.microsoft.com/office/powerpoint/2010/main" val="40769493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5EC95-6DAC-4ACA-9B34-3BD6AF61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ordering: Frequency tables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06715C-BBA0-4A2C-AF84-616A7463F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46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7767A6-B70D-46C5-8D43-D400B5760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62" y="1486143"/>
            <a:ext cx="6990476" cy="38857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8090B1-584E-4B45-8C48-C46AE9BAF429}"/>
              </a:ext>
            </a:extLst>
          </p:cNvPr>
          <p:cNvSpPr txBox="1"/>
          <p:nvPr/>
        </p:nvSpPr>
        <p:spPr>
          <a:xfrm>
            <a:off x="990600" y="57150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pattern is clearer when the eye colors are </a:t>
            </a:r>
            <a:r>
              <a:rPr lang="en-US" dirty="0">
                <a:solidFill>
                  <a:srgbClr val="0070C0"/>
                </a:solidFill>
              </a:rPr>
              <a:t>permuted</a:t>
            </a:r>
            <a:r>
              <a:rPr lang="en-US" dirty="0"/>
              <a:t>: light hair goes with light eyes &amp; vice-versa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6775744-1913-D0A8-A119-35B1914072D5}"/>
              </a:ext>
            </a:extLst>
          </p:cNvPr>
          <p:cNvCxnSpPr/>
          <p:nvPr/>
        </p:nvCxnSpPr>
        <p:spPr>
          <a:xfrm>
            <a:off x="4572000" y="3048000"/>
            <a:ext cx="2438400" cy="9906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5051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Sometimes, don’t need numbers at all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7604-93B8-4136-B9BD-D1CE89EE20B0}" type="slidenum">
              <a:rPr lang="en-US" smtClean="0"/>
              <a:t>47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496" y="1676400"/>
            <a:ext cx="5182777" cy="41441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143000"/>
            <a:ext cx="830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COVID transmission risk </a:t>
            </a:r>
            <a:r>
              <a:rPr lang="en-US" dirty="0"/>
              <a:t>~ Occupancy * Ventilation * Activity * Mask? * </a:t>
            </a:r>
            <a:r>
              <a:rPr lang="en-US" dirty="0" err="1"/>
              <a:t>Contact.time</a:t>
            </a:r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6172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From:  N.R. Jones et-al (2020). Two metres or one: what is the evidence for physical distancing in covid-19? </a:t>
            </a:r>
            <a:r>
              <a:rPr lang="en-US" sz="1200" i="1" dirty="0"/>
              <a:t>BMJ</a:t>
            </a:r>
            <a:r>
              <a:rPr lang="en-US" sz="1200" dirty="0"/>
              <a:t> 2020;370:m3223, </a:t>
            </a:r>
            <a:r>
              <a:rPr lang="en-US" sz="1200" i="1" dirty="0" err="1"/>
              <a:t>doi</a:t>
            </a:r>
            <a:r>
              <a:rPr lang="en-US" sz="1200" i="1" dirty="0"/>
              <a:t>: </a:t>
            </a:r>
            <a:r>
              <a:rPr lang="en-US" sz="1200" i="1" dirty="0">
                <a:hlinkClick r:id="rId3"/>
              </a:rPr>
              <a:t>https://doi.org/10.1136/bmj.m3223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905000"/>
            <a:ext cx="274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complex 5-way table, whose message is clearly shown w/o numbers</a:t>
            </a:r>
          </a:p>
          <a:p>
            <a:endParaRPr lang="en-US" dirty="0"/>
          </a:p>
          <a:p>
            <a:r>
              <a:rPr lang="en-US" dirty="0"/>
              <a:t>A semi-graphic table shows the </a:t>
            </a:r>
            <a:r>
              <a:rPr lang="en-US" dirty="0">
                <a:solidFill>
                  <a:srgbClr val="FF0000"/>
                </a:solidFill>
              </a:rPr>
              <a:t>patterns</a:t>
            </a:r>
            <a:r>
              <a:rPr lang="en-US" dirty="0"/>
              <a:t> in the data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There are 1+ unusual cells here.  Can you see them?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5F598A-FB5C-4F91-BD11-60F86AAC0934}"/>
              </a:ext>
            </a:extLst>
          </p:cNvPr>
          <p:cNvSpPr/>
          <p:nvPr/>
        </p:nvSpPr>
        <p:spPr>
          <a:xfrm>
            <a:off x="5374536" y="3478509"/>
            <a:ext cx="1219200" cy="4616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C6CBF4B-7DB8-4FFF-A418-167D655357C0}"/>
              </a:ext>
            </a:extLst>
          </p:cNvPr>
          <p:cNvSpPr/>
          <p:nvPr/>
        </p:nvSpPr>
        <p:spPr>
          <a:xfrm>
            <a:off x="6172200" y="2965360"/>
            <a:ext cx="1219200" cy="4616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4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25386479-30BD-46A6-AA0D-C660D04B6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691" y="1826912"/>
            <a:ext cx="5312000" cy="471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74BC76-3B0A-4057-AD8B-55B75A495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Visual table ideas: Heatmap shading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E9F700-1E00-42F2-9C1B-7FE09053F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7604-93B8-4136-B9BD-D1CE89EE20B0}" type="slidenum">
              <a:rPr lang="en-US" smtClean="0"/>
              <a:t>48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76BD6D-AE67-457E-9B5D-FA12D4A09F98}"/>
              </a:ext>
            </a:extLst>
          </p:cNvPr>
          <p:cNvSpPr txBox="1"/>
          <p:nvPr/>
        </p:nvSpPr>
        <p:spPr>
          <a:xfrm>
            <a:off x="457200" y="1143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Heatmap shading</a:t>
            </a:r>
            <a:r>
              <a:rPr lang="en-US" dirty="0"/>
              <a:t>: Shade the </a:t>
            </a:r>
            <a:r>
              <a:rPr lang="en-US" dirty="0">
                <a:highlight>
                  <a:srgbClr val="FFFF00"/>
                </a:highlight>
              </a:rPr>
              <a:t>background</a:t>
            </a:r>
            <a:r>
              <a:rPr lang="en-US" dirty="0"/>
              <a:t> of each cell according to some criterion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536707-74E8-4A0A-BCA9-0BEAC0F4CB51}"/>
              </a:ext>
            </a:extLst>
          </p:cNvPr>
          <p:cNvSpPr txBox="1"/>
          <p:nvPr/>
        </p:nvSpPr>
        <p:spPr>
          <a:xfrm>
            <a:off x="457200" y="1981200"/>
            <a:ext cx="2667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trends in the US and Canada are made obvious</a:t>
            </a:r>
          </a:p>
          <a:p>
            <a:endParaRPr lang="en-US" dirty="0"/>
          </a:p>
          <a:p>
            <a:r>
              <a:rPr lang="en-US" dirty="0"/>
              <a:t>NB: Table rows are sorted by Jan. value, lending coherence</a:t>
            </a:r>
          </a:p>
          <a:p>
            <a:endParaRPr lang="en-US" dirty="0"/>
          </a:p>
          <a:p>
            <a:r>
              <a:rPr lang="en-US" dirty="0">
                <a:highlight>
                  <a:srgbClr val="FFFF00"/>
                </a:highlight>
              </a:rPr>
              <a:t>Background</a:t>
            </a:r>
            <a:r>
              <a:rPr lang="en-US" dirty="0"/>
              <a:t> shading ~ value:</a:t>
            </a:r>
          </a:p>
          <a:p>
            <a:r>
              <a:rPr lang="en-US" dirty="0"/>
              <a:t>US &amp; Canada are made to stand out.</a:t>
            </a:r>
          </a:p>
          <a:p>
            <a:endParaRPr lang="en-US" dirty="0"/>
          </a:p>
          <a:p>
            <a:r>
              <a:rPr lang="en-US" dirty="0"/>
              <a:t>Tech note: use </a:t>
            </a: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light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text on a darker background</a:t>
            </a:r>
          </a:p>
        </p:txBody>
      </p:sp>
    </p:spTree>
    <p:extLst>
      <p:ext uri="{BB962C8B-B14F-4D97-AF65-F5344CB8AC3E}">
        <p14:creationId xmlns:p14="http://schemas.microsoft.com/office/powerpoint/2010/main" val="8977094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26434E77-FEB3-422D-815C-9DDB81FEC40D}"/>
              </a:ext>
            </a:extLst>
          </p:cNvPr>
          <p:cNvGrpSpPr/>
          <p:nvPr/>
        </p:nvGrpSpPr>
        <p:grpSpPr>
          <a:xfrm>
            <a:off x="4572000" y="909689"/>
            <a:ext cx="3706980" cy="2799442"/>
            <a:chOff x="4572000" y="909689"/>
            <a:chExt cx="3706980" cy="2799442"/>
          </a:xfrm>
        </p:grpSpPr>
        <p:pic>
          <p:nvPicPr>
            <p:cNvPr id="7" name="Picture 6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1863F0BD-9785-4C3B-9F0B-C35621F7B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909689"/>
              <a:ext cx="3292143" cy="2799442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82FC819-A0A9-4FA1-AD5B-1ED9D900BA53}"/>
                </a:ext>
              </a:extLst>
            </p:cNvPr>
            <p:cNvSpPr txBox="1"/>
            <p:nvPr/>
          </p:nvSpPr>
          <p:spPr>
            <a:xfrm>
              <a:off x="5105400" y="1273278"/>
              <a:ext cx="3173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encode values by size &amp; shape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1DEE01D-CCFC-46CD-A4D4-D967C15EAFBA}"/>
              </a:ext>
            </a:extLst>
          </p:cNvPr>
          <p:cNvGrpSpPr/>
          <p:nvPr/>
        </p:nvGrpSpPr>
        <p:grpSpPr>
          <a:xfrm>
            <a:off x="733768" y="914400"/>
            <a:ext cx="3277779" cy="2759075"/>
            <a:chOff x="733768" y="914400"/>
            <a:chExt cx="3277779" cy="2759075"/>
          </a:xfrm>
        </p:grpSpPr>
        <p:pic>
          <p:nvPicPr>
            <p:cNvPr id="5" name="Picture 4" descr="Table&#10;&#10;Description automatically generated">
              <a:extLst>
                <a:ext uri="{FF2B5EF4-FFF2-40B4-BE49-F238E27FC236}">
                  <a16:creationId xmlns:a16="http://schemas.microsoft.com/office/drawing/2014/main" id="{D3CE8616-93D4-4425-8C49-D8F56F2AB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768" y="914400"/>
              <a:ext cx="3277779" cy="275907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4A5D078-7A88-42E8-931F-3F45E608CD56}"/>
                </a:ext>
              </a:extLst>
            </p:cNvPr>
            <p:cNvSpPr txBox="1"/>
            <p:nvPr/>
          </p:nvSpPr>
          <p:spPr>
            <a:xfrm>
              <a:off x="1066800" y="1273278"/>
              <a:ext cx="281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attitudes &amp; attributes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460E21B-15E7-4D3D-9EBD-4A17D1254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Bertifier</a:t>
            </a:r>
            <a:r>
              <a:rPr lang="en-US" dirty="0"/>
              <a:t>: Turning tables into graphs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493E69-6E2B-474A-85C0-14A3D64B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49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67871C-227E-4943-AFD5-B4B71710CD4A}"/>
              </a:ext>
            </a:extLst>
          </p:cNvPr>
          <p:cNvSpPr txBox="1"/>
          <p:nvPr/>
        </p:nvSpPr>
        <p:spPr>
          <a:xfrm>
            <a:off x="457200" y="41148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sz="1600" dirty="0"/>
              <a:t>Table: attitudes and attributes by country</a:t>
            </a:r>
          </a:p>
          <a:p>
            <a:pPr marL="342900" indent="-342900">
              <a:buAutoNum type="alphaLcParenBoth"/>
            </a:pPr>
            <a:r>
              <a:rPr lang="en-US" sz="1600" dirty="0"/>
              <a:t>Visual: encode values by size, shape</a:t>
            </a:r>
          </a:p>
          <a:p>
            <a:pPr marL="342900" indent="-342900">
              <a:buAutoNum type="alphaLcParenBoth"/>
            </a:pPr>
            <a:r>
              <a:rPr lang="en-US" sz="1600" dirty="0"/>
              <a:t>Sort &amp; group by themes, country regions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965964-7893-4CFB-A4A5-A6FE713422AD}"/>
              </a:ext>
            </a:extLst>
          </p:cNvPr>
          <p:cNvSpPr txBox="1"/>
          <p:nvPr/>
        </p:nvSpPr>
        <p:spPr>
          <a:xfrm>
            <a:off x="457200" y="54102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Bertifier</a:t>
            </a:r>
            <a:r>
              <a:rPr lang="en-US" dirty="0"/>
              <a:t>: </a:t>
            </a:r>
            <a:r>
              <a:rPr lang="en-US" dirty="0" err="1"/>
              <a:t>Bertin’s</a:t>
            </a:r>
            <a:r>
              <a:rPr lang="en-US" dirty="0"/>
              <a:t> reorderable matrix</a:t>
            </a:r>
          </a:p>
          <a:p>
            <a:r>
              <a:rPr lang="en-US" dirty="0"/>
              <a:t>See: </a:t>
            </a:r>
            <a:r>
              <a:rPr lang="en-US" dirty="0">
                <a:hlinkClick r:id="rId4"/>
              </a:rPr>
              <a:t>http://www.aviz.fr/bertifier</a:t>
            </a:r>
            <a:r>
              <a:rPr lang="en-US" dirty="0"/>
              <a:t>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001DA6F-9DDE-45B1-A443-FF7A3FD5FC8D}"/>
              </a:ext>
            </a:extLst>
          </p:cNvPr>
          <p:cNvGrpSpPr/>
          <p:nvPr/>
        </p:nvGrpSpPr>
        <p:grpSpPr>
          <a:xfrm>
            <a:off x="4572000" y="4037356"/>
            <a:ext cx="3802956" cy="2546005"/>
            <a:chOff x="4572000" y="4037356"/>
            <a:chExt cx="3802956" cy="2546005"/>
          </a:xfrm>
        </p:grpSpPr>
        <p:pic>
          <p:nvPicPr>
            <p:cNvPr id="9" name="Picture 8" descr="Diagram&#10;&#10;Description automatically generated">
              <a:extLst>
                <a:ext uri="{FF2B5EF4-FFF2-40B4-BE49-F238E27FC236}">
                  <a16:creationId xmlns:a16="http://schemas.microsoft.com/office/drawing/2014/main" id="{F65D280E-4B30-4EFB-8115-08F73BB56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4037356"/>
              <a:ext cx="3706980" cy="2546005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75DB57D-403B-4C31-BB89-A776DAEC51D2}"/>
                </a:ext>
              </a:extLst>
            </p:cNvPr>
            <p:cNvSpPr/>
            <p:nvPr/>
          </p:nvSpPr>
          <p:spPr>
            <a:xfrm flipV="1">
              <a:off x="7600336" y="4809953"/>
              <a:ext cx="774620" cy="1493837"/>
            </a:xfrm>
            <a:custGeom>
              <a:avLst/>
              <a:gdLst>
                <a:gd name="connsiteX0" fmla="*/ 0 w 774620"/>
                <a:gd name="connsiteY0" fmla="*/ 0 h 1493837"/>
                <a:gd name="connsiteX1" fmla="*/ 379564 w 774620"/>
                <a:gd name="connsiteY1" fmla="*/ 0 h 1493837"/>
                <a:gd name="connsiteX2" fmla="*/ 774620 w 774620"/>
                <a:gd name="connsiteY2" fmla="*/ 0 h 1493837"/>
                <a:gd name="connsiteX3" fmla="*/ 774620 w 774620"/>
                <a:gd name="connsiteY3" fmla="*/ 527822 h 1493837"/>
                <a:gd name="connsiteX4" fmla="*/ 774620 w 774620"/>
                <a:gd name="connsiteY4" fmla="*/ 1025768 h 1493837"/>
                <a:gd name="connsiteX5" fmla="*/ 774620 w 774620"/>
                <a:gd name="connsiteY5" fmla="*/ 1493837 h 1493837"/>
                <a:gd name="connsiteX6" fmla="*/ 402802 w 774620"/>
                <a:gd name="connsiteY6" fmla="*/ 1493837 h 1493837"/>
                <a:gd name="connsiteX7" fmla="*/ 0 w 774620"/>
                <a:gd name="connsiteY7" fmla="*/ 1493837 h 1493837"/>
                <a:gd name="connsiteX8" fmla="*/ 0 w 774620"/>
                <a:gd name="connsiteY8" fmla="*/ 966015 h 1493837"/>
                <a:gd name="connsiteX9" fmla="*/ 0 w 774620"/>
                <a:gd name="connsiteY9" fmla="*/ 438192 h 1493837"/>
                <a:gd name="connsiteX10" fmla="*/ 0 w 774620"/>
                <a:gd name="connsiteY10" fmla="*/ 0 h 149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4620" h="1493837" extrusionOk="0">
                  <a:moveTo>
                    <a:pt x="0" y="0"/>
                  </a:moveTo>
                  <a:cubicBezTo>
                    <a:pt x="148776" y="-18435"/>
                    <a:pt x="212512" y="11295"/>
                    <a:pt x="379564" y="0"/>
                  </a:cubicBezTo>
                  <a:cubicBezTo>
                    <a:pt x="546616" y="-11295"/>
                    <a:pt x="630410" y="33113"/>
                    <a:pt x="774620" y="0"/>
                  </a:cubicBezTo>
                  <a:cubicBezTo>
                    <a:pt x="828642" y="233063"/>
                    <a:pt x="725233" y="411826"/>
                    <a:pt x="774620" y="527822"/>
                  </a:cubicBezTo>
                  <a:cubicBezTo>
                    <a:pt x="824007" y="643818"/>
                    <a:pt x="764017" y="867933"/>
                    <a:pt x="774620" y="1025768"/>
                  </a:cubicBezTo>
                  <a:cubicBezTo>
                    <a:pt x="785223" y="1183603"/>
                    <a:pt x="773797" y="1327214"/>
                    <a:pt x="774620" y="1493837"/>
                  </a:cubicBezTo>
                  <a:cubicBezTo>
                    <a:pt x="665632" y="1505717"/>
                    <a:pt x="485147" y="1482586"/>
                    <a:pt x="402802" y="1493837"/>
                  </a:cubicBezTo>
                  <a:cubicBezTo>
                    <a:pt x="320457" y="1505088"/>
                    <a:pt x="142383" y="1449828"/>
                    <a:pt x="0" y="1493837"/>
                  </a:cubicBezTo>
                  <a:cubicBezTo>
                    <a:pt x="-27185" y="1319232"/>
                    <a:pt x="38835" y="1204134"/>
                    <a:pt x="0" y="966015"/>
                  </a:cubicBezTo>
                  <a:cubicBezTo>
                    <a:pt x="-38835" y="727896"/>
                    <a:pt x="15017" y="578891"/>
                    <a:pt x="0" y="438192"/>
                  </a:cubicBezTo>
                  <a:cubicBezTo>
                    <a:pt x="-15017" y="297493"/>
                    <a:pt x="43348" y="207164"/>
                    <a:pt x="0" y="0"/>
                  </a:cubicBezTo>
                  <a:close/>
                </a:path>
              </a:pathLst>
            </a:custGeom>
            <a:noFill/>
            <a:ln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3DB6BE3-0C80-4528-8703-54A9D36C4872}"/>
              </a:ext>
            </a:extLst>
          </p:cNvPr>
          <p:cNvSpPr/>
          <p:nvPr/>
        </p:nvSpPr>
        <p:spPr>
          <a:xfrm>
            <a:off x="5958348" y="3932237"/>
            <a:ext cx="1676400" cy="365125"/>
          </a:xfrm>
          <a:custGeom>
            <a:avLst/>
            <a:gdLst>
              <a:gd name="connsiteX0" fmla="*/ 0 w 1676400"/>
              <a:gd name="connsiteY0" fmla="*/ 0 h 365125"/>
              <a:gd name="connsiteX1" fmla="*/ 542036 w 1676400"/>
              <a:gd name="connsiteY1" fmla="*/ 0 h 365125"/>
              <a:gd name="connsiteX2" fmla="*/ 1050544 w 1676400"/>
              <a:gd name="connsiteY2" fmla="*/ 0 h 365125"/>
              <a:gd name="connsiteX3" fmla="*/ 1676400 w 1676400"/>
              <a:gd name="connsiteY3" fmla="*/ 0 h 365125"/>
              <a:gd name="connsiteX4" fmla="*/ 1676400 w 1676400"/>
              <a:gd name="connsiteY4" fmla="*/ 365125 h 365125"/>
              <a:gd name="connsiteX5" fmla="*/ 1151128 w 1676400"/>
              <a:gd name="connsiteY5" fmla="*/ 365125 h 365125"/>
              <a:gd name="connsiteX6" fmla="*/ 558800 w 1676400"/>
              <a:gd name="connsiteY6" fmla="*/ 365125 h 365125"/>
              <a:gd name="connsiteX7" fmla="*/ 0 w 1676400"/>
              <a:gd name="connsiteY7" fmla="*/ 365125 h 365125"/>
              <a:gd name="connsiteX8" fmla="*/ 0 w 1676400"/>
              <a:gd name="connsiteY8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6400" h="365125" extrusionOk="0">
                <a:moveTo>
                  <a:pt x="0" y="0"/>
                </a:moveTo>
                <a:cubicBezTo>
                  <a:pt x="136711" y="-43517"/>
                  <a:pt x="304396" y="56387"/>
                  <a:pt x="542036" y="0"/>
                </a:cubicBezTo>
                <a:cubicBezTo>
                  <a:pt x="779676" y="-56387"/>
                  <a:pt x="936948" y="2850"/>
                  <a:pt x="1050544" y="0"/>
                </a:cubicBezTo>
                <a:cubicBezTo>
                  <a:pt x="1164140" y="-2850"/>
                  <a:pt x="1477286" y="17066"/>
                  <a:pt x="1676400" y="0"/>
                </a:cubicBezTo>
                <a:cubicBezTo>
                  <a:pt x="1677447" y="144445"/>
                  <a:pt x="1670345" y="264184"/>
                  <a:pt x="1676400" y="365125"/>
                </a:cubicBezTo>
                <a:cubicBezTo>
                  <a:pt x="1568192" y="377486"/>
                  <a:pt x="1270533" y="315721"/>
                  <a:pt x="1151128" y="365125"/>
                </a:cubicBezTo>
                <a:cubicBezTo>
                  <a:pt x="1031723" y="414529"/>
                  <a:pt x="851921" y="316330"/>
                  <a:pt x="558800" y="365125"/>
                </a:cubicBezTo>
                <a:cubicBezTo>
                  <a:pt x="265679" y="413920"/>
                  <a:pt x="217471" y="339278"/>
                  <a:pt x="0" y="365125"/>
                </a:cubicBezTo>
                <a:cubicBezTo>
                  <a:pt x="-39276" y="265253"/>
                  <a:pt x="19396" y="83758"/>
                  <a:pt x="0" y="0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1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85F51-96D4-4074-9DCF-44C8AB884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Textbooks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13AB5-7B66-49AD-9233-E3F1CFD5F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64770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Main texts</a:t>
            </a:r>
          </a:p>
          <a:p>
            <a:r>
              <a:rPr lang="en-US" sz="2200" dirty="0"/>
              <a:t>Friendly &amp; Meyer (2016). </a:t>
            </a:r>
            <a:r>
              <a:rPr lang="en-US" sz="2200" i="1" dirty="0"/>
              <a:t>Discrete Data Analysis with R: Visualizing &amp; Modeling Techniques for Categorical &amp; Count Data</a:t>
            </a:r>
          </a:p>
          <a:p>
            <a:pPr lvl="1"/>
            <a:r>
              <a:rPr lang="en-US" sz="1800" dirty="0"/>
              <a:t>30% discount on </a:t>
            </a:r>
            <a:r>
              <a:rPr lang="en-US" sz="1800" dirty="0">
                <a:hlinkClick r:id="rId2"/>
              </a:rPr>
              <a:t>Routledge web site </a:t>
            </a:r>
            <a:r>
              <a:rPr lang="en-US" sz="1800" dirty="0"/>
              <a:t>(code: ADC22)</a:t>
            </a:r>
          </a:p>
          <a:p>
            <a:pPr lvl="1"/>
            <a:r>
              <a:rPr lang="en-US" sz="1800" dirty="0"/>
              <a:t>Draft chapters linked in </a:t>
            </a:r>
            <a:r>
              <a:rPr lang="en-US" sz="1800" dirty="0">
                <a:hlinkClick r:id="rId3"/>
              </a:rPr>
              <a:t>Schedule</a:t>
            </a:r>
            <a:endParaRPr lang="en-US" sz="1800" dirty="0"/>
          </a:p>
          <a:p>
            <a:pPr lvl="1"/>
            <a:r>
              <a:rPr lang="en-US" sz="1800" dirty="0"/>
              <a:t>DDAR web site: </a:t>
            </a:r>
            <a:r>
              <a:rPr lang="en-US" sz="1800" dirty="0">
                <a:hlinkClick r:id="rId4"/>
              </a:rPr>
              <a:t>https://ddar.datavis.ca</a:t>
            </a:r>
            <a:r>
              <a:rPr lang="en-US" sz="1800" dirty="0"/>
              <a:t> </a:t>
            </a:r>
          </a:p>
          <a:p>
            <a:endParaRPr lang="en-US" sz="2200" dirty="0"/>
          </a:p>
          <a:p>
            <a:r>
              <a:rPr lang="en-US" sz="2200" dirty="0" err="1"/>
              <a:t>Agresti</a:t>
            </a:r>
            <a:r>
              <a:rPr lang="en-US" sz="2200" dirty="0"/>
              <a:t> (2007). </a:t>
            </a:r>
            <a:r>
              <a:rPr lang="en-US" sz="2200" i="1" dirty="0"/>
              <a:t>An Introduction to Categorical Data Analysis</a:t>
            </a:r>
            <a:r>
              <a:rPr lang="en-US" sz="2200" dirty="0"/>
              <a:t>, 3</a:t>
            </a:r>
            <a:r>
              <a:rPr lang="en-US" sz="2200" baseline="30000" dirty="0"/>
              <a:t>rd</a:t>
            </a:r>
            <a:r>
              <a:rPr lang="en-US" sz="2200" dirty="0"/>
              <a:t>  E. Wiley &amp; Sons.</a:t>
            </a:r>
          </a:p>
          <a:p>
            <a:pPr lvl="1"/>
            <a:r>
              <a:rPr lang="en-US" sz="1800" dirty="0"/>
              <a:t>eBook available: </a:t>
            </a:r>
            <a:r>
              <a:rPr lang="en-US" sz="1800" dirty="0">
                <a:hlinkClick r:id="rId5"/>
              </a:rPr>
              <a:t>https://bit.ly/3Wzqv0n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Or, via </a:t>
            </a:r>
            <a:r>
              <a:rPr lang="en-US" sz="1800" dirty="0">
                <a:hlinkClick r:id="rId6"/>
              </a:rPr>
              <a:t>York Bookstore</a:t>
            </a:r>
            <a:endParaRPr lang="en-US" sz="1800" dirty="0"/>
          </a:p>
          <a:p>
            <a:pPr marL="457200" lvl="1" indent="0">
              <a:buNone/>
            </a:pPr>
            <a:r>
              <a:rPr lang="en-US" sz="1800" dirty="0"/>
              <a:t> 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4BF7A5-E7A3-47CE-A156-8F9BBF4B5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D4ECA688-4AF4-4FA8-B118-5FC5E110CF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690858"/>
            <a:ext cx="1371600" cy="2117851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F193AEDB-99C6-4A68-AF59-77AF98706D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849" y="3981422"/>
            <a:ext cx="1676400" cy="226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0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05432-FC84-C3B5-C819-5BB0B0B41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Example: Household tasks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9E7C5B-A12B-6CDB-192F-561C81BB5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50</a:t>
            </a:fld>
            <a:endParaRPr lang="en-US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3E9CDB7E-4F7D-0F47-7620-3DB6C5244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64008"/>
            <a:ext cx="3993037" cy="43923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FA5547-1870-B327-B300-4DBCC26C0222}"/>
              </a:ext>
            </a:extLst>
          </p:cNvPr>
          <p:cNvSpPr txBox="1"/>
          <p:nvPr/>
        </p:nvSpPr>
        <p:spPr>
          <a:xfrm>
            <a:off x="457199" y="1143000"/>
            <a:ext cx="411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Who does what in households?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DF20F6-7A6C-4686-7A2F-F903DE0E9813}"/>
              </a:ext>
            </a:extLst>
          </p:cNvPr>
          <p:cNvSpPr txBox="1"/>
          <p:nvPr/>
        </p:nvSpPr>
        <p:spPr>
          <a:xfrm>
            <a:off x="4876800" y="1143000"/>
            <a:ext cx="3840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Size of symbols in a </a:t>
            </a:r>
            <a:r>
              <a:rPr lang="en-CA" dirty="0">
                <a:solidFill>
                  <a:srgbClr val="0070C0"/>
                </a:solidFill>
              </a:rPr>
              <a:t>balloon plot </a:t>
            </a:r>
            <a:r>
              <a:rPr lang="en-CA" dirty="0"/>
              <a:t>shows the frequencies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5BD359-E81B-55D4-F489-322361022257}"/>
              </a:ext>
            </a:extLst>
          </p:cNvPr>
          <p:cNvSpPr txBox="1"/>
          <p:nvPr/>
        </p:nvSpPr>
        <p:spPr>
          <a:xfrm>
            <a:off x="533400" y="2209800"/>
            <a:ext cx="3993037" cy="2631490"/>
          </a:xfrm>
          <a:prstGeom prst="rect">
            <a:avLst/>
          </a:prstGeom>
          <a:solidFill>
            <a:schemeClr val="accent6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</a:t>
            </a:r>
            <a:r>
              <a:rPr lang="en-CA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Who_does_it</a:t>
            </a:r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? </a:t>
            </a:r>
          </a:p>
          <a:p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Alternating Husband Jointly Wife</a:t>
            </a:r>
          </a:p>
          <a:p>
            <a:r>
              <a:rPr lang="en-CA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Breakfeast</a:t>
            </a:r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36      15       7   82</a:t>
            </a:r>
          </a:p>
          <a:p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Dinner              11       7      13   77</a:t>
            </a:r>
          </a:p>
          <a:p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Dishes              24       4      53   32</a:t>
            </a:r>
          </a:p>
          <a:p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Driving             51      75       3   10</a:t>
            </a:r>
          </a:p>
          <a:p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Finances            13      21      66   13</a:t>
            </a:r>
          </a:p>
          <a:p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Holidays             1       6     153    0</a:t>
            </a:r>
          </a:p>
          <a:p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Insurance            1      53      77    8</a:t>
            </a:r>
          </a:p>
          <a:p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Laundry             14       2       4  156</a:t>
            </a:r>
          </a:p>
          <a:p>
            <a:r>
              <a:rPr lang="en-CA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Main_meal</a:t>
            </a:r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20       5       4  124</a:t>
            </a:r>
          </a:p>
          <a:p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Official            46      23      15   12</a:t>
            </a:r>
          </a:p>
          <a:p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Repairs              3     160       2    0</a:t>
            </a:r>
          </a:p>
          <a:p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Shopping            23       9      55   33</a:t>
            </a:r>
          </a:p>
          <a:p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Tidying             11       1      57   53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A2B819-4D03-EA38-D543-E19D63F0603E}"/>
              </a:ext>
            </a:extLst>
          </p:cNvPr>
          <p:cNvSpPr txBox="1"/>
          <p:nvPr/>
        </p:nvSpPr>
        <p:spPr>
          <a:xfrm>
            <a:off x="533400" y="5181600"/>
            <a:ext cx="3993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Rows and columns were permuted to show the relationship more clearly</a:t>
            </a:r>
          </a:p>
        </p:txBody>
      </p:sp>
    </p:spTree>
    <p:extLst>
      <p:ext uri="{BB962C8B-B14F-4D97-AF65-F5344CB8AC3E}">
        <p14:creationId xmlns:p14="http://schemas.microsoft.com/office/powerpoint/2010/main" val="12159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B0E44-E244-F2B4-7EBC-031EDDAEC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Graphical annotation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6840B0-7F06-014A-3825-F7FB7A98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51</a:t>
            </a:fld>
            <a:endParaRPr lang="en-US"/>
          </a:p>
        </p:txBody>
      </p:sp>
      <p:pic>
        <p:nvPicPr>
          <p:cNvPr id="5" name="Picture 4" descr="A diagram of a graph&#10;&#10;AI-generated content may be incorrect.">
            <a:extLst>
              <a:ext uri="{FF2B5EF4-FFF2-40B4-BE49-F238E27FC236}">
                <a16:creationId xmlns:a16="http://schemas.microsoft.com/office/drawing/2014/main" id="{9DF8B59C-931D-072E-27FC-DF43DC7AB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1908549"/>
            <a:ext cx="5295900" cy="44158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FCD944-9609-5063-56EC-B2FD9E28A6A0}"/>
              </a:ext>
            </a:extLst>
          </p:cNvPr>
          <p:cNvSpPr txBox="1"/>
          <p:nvPr/>
        </p:nvSpPr>
        <p:spPr>
          <a:xfrm>
            <a:off x="3581400" y="1264908"/>
            <a:ext cx="5105400" cy="369332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dirty="0" err="1"/>
              <a:t>ggstatsplot</a:t>
            </a:r>
            <a:r>
              <a:rPr lang="en-CA" dirty="0"/>
              <a:t>::</a:t>
            </a:r>
            <a:r>
              <a:rPr lang="en-CA" dirty="0" err="1"/>
              <a:t>ggbetweenstats</a:t>
            </a:r>
            <a:r>
              <a:rPr lang="en-CA" dirty="0"/>
              <a:t>(ISLR::Wage, race, wage)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C25AF4-1349-7367-983B-6F3B2BC036CD}"/>
              </a:ext>
            </a:extLst>
          </p:cNvPr>
          <p:cNvSpPr txBox="1"/>
          <p:nvPr/>
        </p:nvSpPr>
        <p:spPr>
          <a:xfrm>
            <a:off x="457200" y="1371600"/>
            <a:ext cx="2590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Statistical tests usually presented in tables</a:t>
            </a:r>
          </a:p>
          <a:p>
            <a:endParaRPr lang="en-CA" dirty="0"/>
          </a:p>
          <a:p>
            <a:r>
              <a:rPr lang="en-CA" dirty="0"/>
              <a:t>But sometimes can add this info to a graphic</a:t>
            </a:r>
          </a:p>
          <a:p>
            <a:endParaRPr lang="en-CA" dirty="0"/>
          </a:p>
          <a:p>
            <a:r>
              <a:rPr lang="en-CA" dirty="0"/>
              <a:t>Should I call this beast a "</a:t>
            </a:r>
            <a:r>
              <a:rPr lang="en-CA" dirty="0" err="1"/>
              <a:t>grable</a:t>
            </a:r>
            <a:r>
              <a:rPr lang="en-CA" dirty="0"/>
              <a:t>"? or a "</a:t>
            </a:r>
            <a:r>
              <a:rPr lang="en-CA" dirty="0" err="1"/>
              <a:t>taphic</a:t>
            </a:r>
            <a:r>
              <a:rPr lang="en-CA" dirty="0"/>
              <a:t>"?</a:t>
            </a:r>
          </a:p>
          <a:p>
            <a:endParaRPr lang="en-CA" dirty="0"/>
          </a:p>
          <a:p>
            <a:r>
              <a:rPr lang="en-CA" dirty="0"/>
              <a:t>Does this try to do too much?</a:t>
            </a:r>
          </a:p>
          <a:p>
            <a:endParaRPr lang="en-CA" dirty="0"/>
          </a:p>
          <a:p>
            <a:r>
              <a:rPr lang="en-CA" dirty="0"/>
              <a:t>Would you ever want to publish something like this?</a:t>
            </a:r>
          </a:p>
        </p:txBody>
      </p:sp>
    </p:spTree>
    <p:extLst>
      <p:ext uri="{BB962C8B-B14F-4D97-AF65-F5344CB8AC3E}">
        <p14:creationId xmlns:p14="http://schemas.microsoft.com/office/powerpoint/2010/main" val="4738050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chocolate bars&#10;&#10;AI-generated content may be incorrect.">
            <a:extLst>
              <a:ext uri="{FF2B5EF4-FFF2-40B4-BE49-F238E27FC236}">
                <a16:creationId xmlns:a16="http://schemas.microsoft.com/office/drawing/2014/main" id="{63C2EB39-5740-28EF-4675-26F138D5D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053806"/>
            <a:ext cx="5791200" cy="45755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8CACF8-8218-B282-982F-3CC46D655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Novel graphic ideas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B2DA2D-D00D-848E-50E8-2DAF18BAF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52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0B400A-A4DF-2908-0E6B-8412A0BD589C}"/>
              </a:ext>
            </a:extLst>
          </p:cNvPr>
          <p:cNvSpPr txBox="1"/>
          <p:nvPr/>
        </p:nvSpPr>
        <p:spPr>
          <a:xfrm>
            <a:off x="457200" y="11430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Likert scale data is often difficult to display</a:t>
            </a:r>
          </a:p>
          <a:p>
            <a:r>
              <a:rPr lang="en-CA" dirty="0"/>
              <a:t>Making them dynamic or interactive lets viewers compare response categories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B89056-7B48-06F0-0E42-E83243D936F6}"/>
              </a:ext>
            </a:extLst>
          </p:cNvPr>
          <p:cNvSpPr txBox="1"/>
          <p:nvPr/>
        </p:nvSpPr>
        <p:spPr>
          <a:xfrm>
            <a:off x="381000" y="2086014"/>
            <a:ext cx="198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Note: chart titles, subtitles, … help make this self-explanatory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D3F760C-6BE7-E6BC-0FD3-7B2EA723F05A}"/>
              </a:ext>
            </a:extLst>
          </p:cNvPr>
          <p:cNvCxnSpPr/>
          <p:nvPr/>
        </p:nvCxnSpPr>
        <p:spPr>
          <a:xfrm flipV="1">
            <a:off x="2057400" y="2209800"/>
            <a:ext cx="6096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C34CBC1-796D-E91F-5B2F-2FE1FBDB5CA8}"/>
              </a:ext>
            </a:extLst>
          </p:cNvPr>
          <p:cNvCxnSpPr/>
          <p:nvPr/>
        </p:nvCxnSpPr>
        <p:spPr>
          <a:xfrm>
            <a:off x="2057400" y="2514600"/>
            <a:ext cx="609600" cy="2286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0916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5B2E3-12AF-B8EB-BA00-CF9989E6E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Show the trend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8DEBFA-E2EF-AF76-3435-3B361B0A6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53</a:t>
            </a:fld>
            <a:endParaRPr lang="en-US"/>
          </a:p>
        </p:txBody>
      </p:sp>
      <p:pic>
        <p:nvPicPr>
          <p:cNvPr id="5" name="Picture 4" descr="A graph with red and blue bars&#10;&#10;AI-generated content may be incorrect.">
            <a:extLst>
              <a:ext uri="{FF2B5EF4-FFF2-40B4-BE49-F238E27FC236}">
                <a16:creationId xmlns:a16="http://schemas.microsoft.com/office/drawing/2014/main" id="{322AD29F-B0E6-C9E4-0F42-466225062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81200"/>
            <a:ext cx="7239000" cy="37859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843146-F9D9-E319-DA4C-2D9FBF5A4430}"/>
              </a:ext>
            </a:extLst>
          </p:cNvPr>
          <p:cNvSpPr txBox="1"/>
          <p:nvPr/>
        </p:nvSpPr>
        <p:spPr>
          <a:xfrm>
            <a:off x="457200" y="11430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100% stacked bar charts of racial resentment survey vs. age (binned: 5 years)</a:t>
            </a:r>
          </a:p>
          <a:p>
            <a:r>
              <a:rPr lang="en-CA" dirty="0"/>
              <a:t>An overlaid smoother of the responses encoded to 0-1 scale shows trend w/ 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62FB7A-1CE9-C1FC-B3AF-5B9991A07C41}"/>
              </a:ext>
            </a:extLst>
          </p:cNvPr>
          <p:cNvSpPr txBox="1"/>
          <p:nvPr/>
        </p:nvSpPr>
        <p:spPr>
          <a:xfrm>
            <a:off x="609600" y="5837843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Image source: </a:t>
            </a:r>
            <a:r>
              <a:rPr lang="en-CA" sz="1400" dirty="0">
                <a:hlinkClick r:id="rId3"/>
              </a:rPr>
              <a:t>https://bsky.app/profile/xangregg.bsky.social/post/3m7dttgtggs2a</a:t>
            </a:r>
            <a:endParaRPr lang="en-CA" sz="1400" dirty="0"/>
          </a:p>
          <a:p>
            <a:r>
              <a:rPr lang="en-CA" sz="1400" dirty="0"/>
              <a:t>Data source:  </a:t>
            </a:r>
            <a:r>
              <a:rPr lang="en-CA" sz="1400" dirty="0">
                <a:hlinkClick r:id="rId4"/>
              </a:rPr>
              <a:t>https://tischcollege.tufts.edu/research-faculty/research-centers/cooperative-election-study</a:t>
            </a:r>
            <a:r>
              <a:rPr lang="en-CA" sz="14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C156D9-6894-2971-BC5E-57D8EECEDD65}"/>
              </a:ext>
            </a:extLst>
          </p:cNvPr>
          <p:cNvSpPr txBox="1"/>
          <p:nvPr/>
        </p:nvSpPr>
        <p:spPr>
          <a:xfrm>
            <a:off x="6553200" y="39624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Q: How much does the smoothed curve add to understanding?</a:t>
            </a:r>
          </a:p>
        </p:txBody>
      </p:sp>
    </p:spTree>
    <p:extLst>
      <p:ext uri="{BB962C8B-B14F-4D97-AF65-F5344CB8AC3E}">
        <p14:creationId xmlns:p14="http://schemas.microsoft.com/office/powerpoint/2010/main" val="14759818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2EEAA-0EC7-9FA2-BAE4-11BBC06B6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Pies with too many slices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A5DBDD-FC46-7994-4299-8B35F579E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54</a:t>
            </a:fld>
            <a:endParaRPr lang="en-US"/>
          </a:p>
        </p:txBody>
      </p:sp>
      <p:pic>
        <p:nvPicPr>
          <p:cNvPr id="5" name="Picture 4" descr="A pie chart with text and words&#10;&#10;AI-generated content may be incorrect.">
            <a:extLst>
              <a:ext uri="{FF2B5EF4-FFF2-40B4-BE49-F238E27FC236}">
                <a16:creationId xmlns:a16="http://schemas.microsoft.com/office/drawing/2014/main" id="{9B4298A2-02A7-2108-E36D-A6BD8A599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15" y="1809655"/>
            <a:ext cx="5822185" cy="38408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36423E-B228-6B2B-099D-4FD60DD55393}"/>
              </a:ext>
            </a:extLst>
          </p:cNvPr>
          <p:cNvSpPr txBox="1"/>
          <p:nvPr/>
        </p:nvSpPr>
        <p:spPr>
          <a:xfrm>
            <a:off x="457200" y="11430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Pie charts are often used to show frequencies of a variable</a:t>
            </a:r>
          </a:p>
          <a:p>
            <a:r>
              <a:rPr lang="en-CA" dirty="0"/>
              <a:t>When there are many categories, you can rescue with better labels &amp; interactivity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C1D3A6-0AB3-B26D-FD47-C439A75C6311}"/>
              </a:ext>
            </a:extLst>
          </p:cNvPr>
          <p:cNvSpPr txBox="1"/>
          <p:nvPr/>
        </p:nvSpPr>
        <p:spPr>
          <a:xfrm>
            <a:off x="609599" y="6172200"/>
            <a:ext cx="7650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Source: </a:t>
            </a:r>
            <a:r>
              <a:rPr lang="en-CA" sz="1400" dirty="0">
                <a:hlinkClick r:id="rId3"/>
              </a:rPr>
              <a:t>https://www.reddit.com/r/writing/comments/3vf1g1/causes_of_death_in_shakespeares_plays/</a:t>
            </a:r>
            <a:r>
              <a:rPr lang="en-CA" sz="14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DB67E3-1E2B-CF7F-B3A0-B1D31F369382}"/>
              </a:ext>
            </a:extLst>
          </p:cNvPr>
          <p:cNvSpPr txBox="1"/>
          <p:nvPr/>
        </p:nvSpPr>
        <p:spPr>
          <a:xfrm>
            <a:off x="457200" y="2514600"/>
            <a:ext cx="228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Even better, classify these into broader categories:</a:t>
            </a:r>
          </a:p>
          <a:p>
            <a:endParaRPr lang="en-CA" sz="1400" dirty="0"/>
          </a:p>
          <a:p>
            <a:r>
              <a:rPr lang="en-CA" sz="1400" dirty="0"/>
              <a:t>Common (hanging, drowning, …)</a:t>
            </a:r>
          </a:p>
          <a:p>
            <a:endParaRPr lang="en-CA" sz="1400" dirty="0"/>
          </a:p>
          <a:p>
            <a:r>
              <a:rPr lang="en-CA" sz="1400" dirty="0"/>
              <a:t>Emotional (grief, shame, madness, …)</a:t>
            </a:r>
          </a:p>
          <a:p>
            <a:endParaRPr lang="en-CA" sz="1400" dirty="0"/>
          </a:p>
          <a:p>
            <a:r>
              <a:rPr lang="en-CA" sz="1400" dirty="0"/>
              <a:t>Political (assassination, …)</a:t>
            </a:r>
          </a:p>
        </p:txBody>
      </p:sp>
    </p:spTree>
    <p:extLst>
      <p:ext uri="{BB962C8B-B14F-4D97-AF65-F5344CB8AC3E}">
        <p14:creationId xmlns:p14="http://schemas.microsoft.com/office/powerpoint/2010/main" val="5181012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658AE-B811-FE1A-6AA6-700D982F1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Hierarchical data: Sankey diagram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B92C57-E71C-6465-BB77-41FC1FF80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55</a:t>
            </a:fld>
            <a:endParaRPr lang="en-US"/>
          </a:p>
        </p:txBody>
      </p:sp>
      <p:pic>
        <p:nvPicPr>
          <p:cNvPr id="5" name="Picture 4" descr="A diagram of a plastic recycling process&#10;&#10;AI-generated content may be incorrect.">
            <a:extLst>
              <a:ext uri="{FF2B5EF4-FFF2-40B4-BE49-F238E27FC236}">
                <a16:creationId xmlns:a16="http://schemas.microsoft.com/office/drawing/2014/main" id="{AE8CC0D3-7767-86D1-773C-48AA6EC6A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35631"/>
            <a:ext cx="41148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07FEB8-47EF-50A3-A492-7A4019A019EF}"/>
              </a:ext>
            </a:extLst>
          </p:cNvPr>
          <p:cNvSpPr txBox="1"/>
          <p:nvPr/>
        </p:nvSpPr>
        <p:spPr>
          <a:xfrm>
            <a:off x="4876800" y="1235631"/>
            <a:ext cx="373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 Sankey diagram shows how a total of the 8.3 billion tonnes of plastic ever produced by humanity has ended up either being totally </a:t>
            </a:r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discarded</a:t>
            </a:r>
            <a:r>
              <a:rPr lang="en-CA" dirty="0"/>
              <a:t>, </a:t>
            </a:r>
            <a:r>
              <a:rPr lang="en-CA" dirty="0">
                <a:solidFill>
                  <a:srgbClr val="FFC000"/>
                </a:solidFill>
              </a:rPr>
              <a:t>incinerated</a:t>
            </a:r>
            <a:r>
              <a:rPr lang="en-CA" dirty="0"/>
              <a:t> or </a:t>
            </a:r>
            <a:r>
              <a:rPr lang="en-CA" dirty="0">
                <a:solidFill>
                  <a:srgbClr val="00B0F0"/>
                </a:solidFill>
              </a:rPr>
              <a:t>still in use</a:t>
            </a:r>
            <a:r>
              <a:rPr lang="en-CA" dirty="0"/>
              <a:t>. </a:t>
            </a:r>
          </a:p>
          <a:p>
            <a:endParaRPr lang="en-CA" dirty="0"/>
          </a:p>
          <a:p>
            <a:r>
              <a:rPr lang="en-CA" dirty="0"/>
              <a:t>This graphic form allows to show how larger categories are split, e.g., </a:t>
            </a:r>
            <a:r>
              <a:rPr lang="en-CA" dirty="0">
                <a:highlight>
                  <a:srgbClr val="FFFF00"/>
                </a:highlight>
              </a:rPr>
              <a:t>used once </a:t>
            </a:r>
            <a:r>
              <a:rPr lang="en-CA" dirty="0"/>
              <a:t>-&gt; </a:t>
            </a:r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discarded</a:t>
            </a:r>
            <a:r>
              <a:rPr lang="en-CA" dirty="0"/>
              <a:t>, </a:t>
            </a:r>
            <a:r>
              <a:rPr lang="en-CA" dirty="0">
                <a:solidFill>
                  <a:srgbClr val="FFC000"/>
                </a:solidFill>
              </a:rPr>
              <a:t>incinerated, </a:t>
            </a:r>
            <a:r>
              <a:rPr lang="en-CA" dirty="0">
                <a:solidFill>
                  <a:srgbClr val="00B050"/>
                </a:solidFill>
              </a:rPr>
              <a:t>recycled</a:t>
            </a:r>
            <a:r>
              <a:rPr lang="en-CA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039309-93E7-8D7B-1FB3-0A5E8B66B69E}"/>
              </a:ext>
            </a:extLst>
          </p:cNvPr>
          <p:cNvSpPr txBox="1"/>
          <p:nvPr/>
        </p:nvSpPr>
        <p:spPr>
          <a:xfrm>
            <a:off x="5029200" y="58674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Source: </a:t>
            </a:r>
            <a:r>
              <a:rPr lang="en-CA" sz="1200" dirty="0">
                <a:hlinkClick r:id="rId3"/>
              </a:rPr>
              <a:t>https://bsky.app/profile/infobeautiful.bsky.social/post/3m7ispw2gyh2j</a:t>
            </a:r>
            <a:r>
              <a:rPr lang="en-CA" sz="1200" dirty="0"/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6E7ADE-1698-CC25-3818-E89A084ABAB0}"/>
              </a:ext>
            </a:extLst>
          </p:cNvPr>
          <p:cNvSpPr txBox="1"/>
          <p:nvPr/>
        </p:nvSpPr>
        <p:spPr>
          <a:xfrm>
            <a:off x="5029200" y="4343400"/>
            <a:ext cx="3657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dirty="0"/>
              <a:t>Q: Can you see how to “read” this chart?</a:t>
            </a:r>
          </a:p>
        </p:txBody>
      </p:sp>
    </p:spTree>
    <p:extLst>
      <p:ext uri="{BB962C8B-B14F-4D97-AF65-F5344CB8AC3E}">
        <p14:creationId xmlns:p14="http://schemas.microsoft.com/office/powerpoint/2010/main" val="19505992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229600" cy="639763"/>
          </a:xfrm>
          <a:solidFill>
            <a:srgbClr val="0000CC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>
                <a:solidFill>
                  <a:schemeClr val="bg1"/>
                </a:solidFill>
              </a:rPr>
              <a:t>Data, pictures, models &amp; stories</a:t>
            </a:r>
          </a:p>
        </p:txBody>
      </p:sp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762000" y="1981200"/>
            <a:ext cx="1524000" cy="762000"/>
            <a:chOff x="480" y="1248"/>
            <a:chExt cx="960" cy="480"/>
          </a:xfrm>
        </p:grpSpPr>
        <p:pic>
          <p:nvPicPr>
            <p:cNvPr id="2057" name="Picture 4" descr="data_tab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248"/>
              <a:ext cx="48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Text Box 5"/>
            <p:cNvSpPr txBox="1">
              <a:spLocks noChangeArrowheads="1"/>
            </p:cNvSpPr>
            <p:nvPr/>
          </p:nvSpPr>
          <p:spPr bwMode="auto">
            <a:xfrm>
              <a:off x="1008" y="1296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data</a:t>
              </a:r>
            </a:p>
          </p:txBody>
        </p:sp>
      </p:grpSp>
      <p:grpSp>
        <p:nvGrpSpPr>
          <p:cNvPr id="37894" name="Group 6"/>
          <p:cNvGrpSpPr>
            <a:grpSpLocks/>
          </p:cNvGrpSpPr>
          <p:nvPr/>
        </p:nvGrpSpPr>
        <p:grpSpPr bwMode="auto">
          <a:xfrm>
            <a:off x="3200400" y="4724400"/>
            <a:ext cx="1581150" cy="1712913"/>
            <a:chOff x="2304" y="2976"/>
            <a:chExt cx="996" cy="1079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3168"/>
              <a:ext cx="996" cy="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2400" y="2976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story</a:t>
              </a:r>
            </a:p>
          </p:txBody>
        </p:sp>
      </p:grpSp>
      <p:sp>
        <p:nvSpPr>
          <p:cNvPr id="37903" name="Line 15"/>
          <p:cNvSpPr>
            <a:spLocks noChangeShapeType="1"/>
          </p:cNvSpPr>
          <p:nvPr/>
        </p:nvSpPr>
        <p:spPr bwMode="auto">
          <a:xfrm>
            <a:off x="1676400" y="2590800"/>
            <a:ext cx="1905000" cy="21336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" name="Text Box 22"/>
          <p:cNvSpPr txBox="1">
            <a:spLocks noChangeArrowheads="1"/>
          </p:cNvSpPr>
          <p:nvPr/>
        </p:nvSpPr>
        <p:spPr bwMode="auto">
          <a:xfrm>
            <a:off x="1524000" y="914400"/>
            <a:ext cx="60960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Goal: Tell a credible story about some real data problem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9200" y="34290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Gender bias</a:t>
            </a:r>
          </a:p>
          <a:p>
            <a:r>
              <a:rPr lang="en-US" dirty="0"/>
              <a:t>Measles vaccination</a:t>
            </a:r>
          </a:p>
          <a:p>
            <a:r>
              <a:rPr lang="en-US" dirty="0"/>
              <a:t>Global warming</a:t>
            </a:r>
          </a:p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8870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3" grpId="0" animBg="1"/>
      <p:bldP spid="37903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229600" cy="639763"/>
          </a:xfrm>
          <a:solidFill>
            <a:srgbClr val="0000CC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>
                <a:solidFill>
                  <a:schemeClr val="bg1"/>
                </a:solidFill>
              </a:rPr>
              <a:t>Data, pictures, models &amp; stories</a:t>
            </a:r>
          </a:p>
        </p:txBody>
      </p:sp>
      <p:grpSp>
        <p:nvGrpSpPr>
          <p:cNvPr id="31747" name="Group 3"/>
          <p:cNvGrpSpPr>
            <a:grpSpLocks/>
          </p:cNvGrpSpPr>
          <p:nvPr/>
        </p:nvGrpSpPr>
        <p:grpSpPr bwMode="auto">
          <a:xfrm>
            <a:off x="762000" y="1981200"/>
            <a:ext cx="1524000" cy="762000"/>
            <a:chOff x="480" y="1248"/>
            <a:chExt cx="960" cy="480"/>
          </a:xfrm>
        </p:grpSpPr>
        <p:pic>
          <p:nvPicPr>
            <p:cNvPr id="5144" name="Picture 4" descr="data_tab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248"/>
              <a:ext cx="48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5" name="Text Box 5"/>
            <p:cNvSpPr txBox="1">
              <a:spLocks noChangeArrowheads="1"/>
            </p:cNvSpPr>
            <p:nvPr/>
          </p:nvSpPr>
          <p:spPr bwMode="auto">
            <a:xfrm>
              <a:off x="1008" y="1296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data</a:t>
              </a:r>
            </a:p>
          </p:txBody>
        </p:sp>
      </p:grpSp>
      <p:grpSp>
        <p:nvGrpSpPr>
          <p:cNvPr id="31750" name="Group 6"/>
          <p:cNvGrpSpPr>
            <a:grpSpLocks/>
          </p:cNvGrpSpPr>
          <p:nvPr/>
        </p:nvGrpSpPr>
        <p:grpSpPr bwMode="auto">
          <a:xfrm>
            <a:off x="3200400" y="4724400"/>
            <a:ext cx="1581150" cy="1712913"/>
            <a:chOff x="2304" y="2976"/>
            <a:chExt cx="996" cy="1079"/>
          </a:xfrm>
        </p:grpSpPr>
        <p:pic>
          <p:nvPicPr>
            <p:cNvPr id="5142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3168"/>
              <a:ext cx="996" cy="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43" name="Text Box 8"/>
            <p:cNvSpPr txBox="1">
              <a:spLocks noChangeArrowheads="1"/>
            </p:cNvSpPr>
            <p:nvPr/>
          </p:nvSpPr>
          <p:spPr bwMode="auto">
            <a:xfrm>
              <a:off x="2400" y="2976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story</a:t>
              </a:r>
            </a:p>
          </p:txBody>
        </p:sp>
      </p:grpSp>
      <p:grpSp>
        <p:nvGrpSpPr>
          <p:cNvPr id="31753" name="Group 9"/>
          <p:cNvGrpSpPr>
            <a:grpSpLocks/>
          </p:cNvGrpSpPr>
          <p:nvPr/>
        </p:nvGrpSpPr>
        <p:grpSpPr bwMode="auto">
          <a:xfrm>
            <a:off x="3962400" y="1676400"/>
            <a:ext cx="1720850" cy="1122363"/>
            <a:chOff x="4176" y="1056"/>
            <a:chExt cx="1084" cy="707"/>
          </a:xfrm>
        </p:grpSpPr>
        <p:pic>
          <p:nvPicPr>
            <p:cNvPr id="5140" name="Picture 10" descr="model-dekk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1104"/>
              <a:ext cx="1014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1" name="Rectangle 11"/>
            <p:cNvSpPr>
              <a:spLocks noChangeArrowheads="1"/>
            </p:cNvSpPr>
            <p:nvPr/>
          </p:nvSpPr>
          <p:spPr bwMode="auto">
            <a:xfrm>
              <a:off x="4752" y="1056"/>
              <a:ext cx="5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model</a:t>
              </a:r>
            </a:p>
          </p:txBody>
        </p:sp>
      </p:grpSp>
      <p:grpSp>
        <p:nvGrpSpPr>
          <p:cNvPr id="31756" name="Group 12"/>
          <p:cNvGrpSpPr>
            <a:grpSpLocks/>
          </p:cNvGrpSpPr>
          <p:nvPr/>
        </p:nvGrpSpPr>
        <p:grpSpPr bwMode="auto">
          <a:xfrm>
            <a:off x="1524000" y="2971800"/>
            <a:ext cx="1447800" cy="1674813"/>
            <a:chOff x="1200" y="1872"/>
            <a:chExt cx="912" cy="1055"/>
          </a:xfrm>
        </p:grpSpPr>
        <p:pic>
          <p:nvPicPr>
            <p:cNvPr id="5138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2112"/>
              <a:ext cx="906" cy="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39" name="Text Box 14"/>
            <p:cNvSpPr txBox="1">
              <a:spLocks noChangeArrowheads="1"/>
            </p:cNvSpPr>
            <p:nvPr/>
          </p:nvSpPr>
          <p:spPr bwMode="auto">
            <a:xfrm>
              <a:off x="1200" y="1872"/>
              <a:ext cx="9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visualization</a:t>
              </a:r>
            </a:p>
          </p:txBody>
        </p:sp>
      </p:grpSp>
      <p:grpSp>
        <p:nvGrpSpPr>
          <p:cNvPr id="31759" name="Group 15"/>
          <p:cNvGrpSpPr>
            <a:grpSpLocks/>
          </p:cNvGrpSpPr>
          <p:nvPr/>
        </p:nvGrpSpPr>
        <p:grpSpPr bwMode="auto">
          <a:xfrm>
            <a:off x="4953000" y="2971800"/>
            <a:ext cx="2286000" cy="1254125"/>
            <a:chOff x="3120" y="1872"/>
            <a:chExt cx="1440" cy="790"/>
          </a:xfrm>
        </p:grpSpPr>
        <p:pic>
          <p:nvPicPr>
            <p:cNvPr id="5136" name="Picture 16" descr="summary-F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2112"/>
              <a:ext cx="144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7" name="Text Box 17"/>
            <p:cNvSpPr txBox="1">
              <a:spLocks noChangeArrowheads="1"/>
            </p:cNvSpPr>
            <p:nvPr/>
          </p:nvSpPr>
          <p:spPr bwMode="auto">
            <a:xfrm>
              <a:off x="3552" y="1872"/>
              <a:ext cx="7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summary</a:t>
              </a:r>
            </a:p>
          </p:txBody>
        </p:sp>
      </p:grp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2362200" y="2209800"/>
            <a:ext cx="16764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>
            <a:off x="5562600" y="2362200"/>
            <a:ext cx="609600" cy="685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>
            <a:off x="1219200" y="2819400"/>
            <a:ext cx="304800" cy="4572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>
            <a:off x="2133600" y="4648200"/>
            <a:ext cx="990600" cy="8382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 flipV="1">
            <a:off x="3048000" y="2667000"/>
            <a:ext cx="914400" cy="5334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 rot="2700000">
            <a:off x="304800" y="44196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</a:rPr>
              <a:t>Exploratory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 rot="2700000">
            <a:off x="6019800" y="28194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</a:rPr>
              <a:t>Model-based</a:t>
            </a:r>
          </a:p>
        </p:txBody>
      </p:sp>
      <p:sp>
        <p:nvSpPr>
          <p:cNvPr id="5135" name="Text Box 27"/>
          <p:cNvSpPr txBox="1">
            <a:spLocks noChangeArrowheads="1"/>
          </p:cNvSpPr>
          <p:nvPr/>
        </p:nvSpPr>
        <p:spPr bwMode="auto">
          <a:xfrm>
            <a:off x="1943100" y="914400"/>
            <a:ext cx="510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Two paths to enlightenment</a:t>
            </a:r>
          </a:p>
        </p:txBody>
      </p:sp>
    </p:spTree>
    <p:extLst>
      <p:ext uri="{BB962C8B-B14F-4D97-AF65-F5344CB8AC3E}">
        <p14:creationId xmlns:p14="http://schemas.microsoft.com/office/powerpoint/2010/main" val="392359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3" grpId="0" animBg="1"/>
      <p:bldP spid="31764" grpId="0" animBg="1"/>
      <p:bldP spid="31765" grpId="0" animBg="1"/>
      <p:bldP spid="31766" grpId="0" animBg="1"/>
      <p:bldP spid="3176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229600" cy="639763"/>
          </a:xfrm>
          <a:solidFill>
            <a:srgbClr val="0000CC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>
                <a:solidFill>
                  <a:schemeClr val="bg1"/>
                </a:solidFill>
              </a:rPr>
              <a:t>Data, pictures, models &amp; stories</a:t>
            </a:r>
          </a:p>
        </p:txBody>
      </p:sp>
      <p:grpSp>
        <p:nvGrpSpPr>
          <p:cNvPr id="13326" name="Group 14"/>
          <p:cNvGrpSpPr>
            <a:grpSpLocks/>
          </p:cNvGrpSpPr>
          <p:nvPr/>
        </p:nvGrpSpPr>
        <p:grpSpPr bwMode="auto">
          <a:xfrm>
            <a:off x="762000" y="1981200"/>
            <a:ext cx="1524000" cy="762000"/>
            <a:chOff x="480" y="1248"/>
            <a:chExt cx="960" cy="480"/>
          </a:xfrm>
        </p:grpSpPr>
        <p:pic>
          <p:nvPicPr>
            <p:cNvPr id="7199" name="Picture 3" descr="data_tab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248"/>
              <a:ext cx="48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0" name="Text Box 5"/>
            <p:cNvSpPr txBox="1">
              <a:spLocks noChangeArrowheads="1"/>
            </p:cNvSpPr>
            <p:nvPr/>
          </p:nvSpPr>
          <p:spPr bwMode="auto">
            <a:xfrm>
              <a:off x="1008" y="1296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data</a:t>
              </a:r>
            </a:p>
          </p:txBody>
        </p:sp>
      </p:grpSp>
      <p:grpSp>
        <p:nvGrpSpPr>
          <p:cNvPr id="13327" name="Group 15"/>
          <p:cNvGrpSpPr>
            <a:grpSpLocks/>
          </p:cNvGrpSpPr>
          <p:nvPr/>
        </p:nvGrpSpPr>
        <p:grpSpPr bwMode="auto">
          <a:xfrm>
            <a:off x="3200400" y="4724400"/>
            <a:ext cx="1581150" cy="1712913"/>
            <a:chOff x="2304" y="2976"/>
            <a:chExt cx="996" cy="1079"/>
          </a:xfrm>
        </p:grpSpPr>
        <p:pic>
          <p:nvPicPr>
            <p:cNvPr id="719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3168"/>
              <a:ext cx="996" cy="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98" name="Text Box 6"/>
            <p:cNvSpPr txBox="1">
              <a:spLocks noChangeArrowheads="1"/>
            </p:cNvSpPr>
            <p:nvPr/>
          </p:nvSpPr>
          <p:spPr bwMode="auto">
            <a:xfrm>
              <a:off x="2400" y="2976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story</a:t>
              </a:r>
            </a:p>
          </p:txBody>
        </p:sp>
      </p:grpSp>
      <p:grpSp>
        <p:nvGrpSpPr>
          <p:cNvPr id="13328" name="Group 16"/>
          <p:cNvGrpSpPr>
            <a:grpSpLocks/>
          </p:cNvGrpSpPr>
          <p:nvPr/>
        </p:nvGrpSpPr>
        <p:grpSpPr bwMode="auto">
          <a:xfrm>
            <a:off x="3962400" y="1676400"/>
            <a:ext cx="1720850" cy="1122363"/>
            <a:chOff x="4176" y="1056"/>
            <a:chExt cx="1084" cy="707"/>
          </a:xfrm>
        </p:grpSpPr>
        <p:pic>
          <p:nvPicPr>
            <p:cNvPr id="7195" name="Picture 7" descr="model-dekk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1104"/>
              <a:ext cx="1014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6" name="Rectangle 10"/>
            <p:cNvSpPr>
              <a:spLocks noChangeArrowheads="1"/>
            </p:cNvSpPr>
            <p:nvPr/>
          </p:nvSpPr>
          <p:spPr bwMode="auto">
            <a:xfrm>
              <a:off x="4752" y="1056"/>
              <a:ext cx="5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model</a:t>
              </a:r>
            </a:p>
          </p:txBody>
        </p:sp>
      </p:grpSp>
      <p:grpSp>
        <p:nvGrpSpPr>
          <p:cNvPr id="13323" name="Group 11"/>
          <p:cNvGrpSpPr>
            <a:grpSpLocks/>
          </p:cNvGrpSpPr>
          <p:nvPr/>
        </p:nvGrpSpPr>
        <p:grpSpPr bwMode="auto">
          <a:xfrm>
            <a:off x="1524000" y="2971800"/>
            <a:ext cx="1447800" cy="1674813"/>
            <a:chOff x="1200" y="1872"/>
            <a:chExt cx="912" cy="1055"/>
          </a:xfrm>
        </p:grpSpPr>
        <p:pic>
          <p:nvPicPr>
            <p:cNvPr id="7193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2112"/>
              <a:ext cx="906" cy="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94" name="Text Box 13"/>
            <p:cNvSpPr txBox="1">
              <a:spLocks noChangeArrowheads="1"/>
            </p:cNvSpPr>
            <p:nvPr/>
          </p:nvSpPr>
          <p:spPr bwMode="auto">
            <a:xfrm>
              <a:off x="1200" y="1872"/>
              <a:ext cx="9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visualization</a:t>
              </a:r>
            </a:p>
          </p:txBody>
        </p:sp>
      </p:grpSp>
      <p:grpSp>
        <p:nvGrpSpPr>
          <p:cNvPr id="13340" name="Group 28"/>
          <p:cNvGrpSpPr>
            <a:grpSpLocks/>
          </p:cNvGrpSpPr>
          <p:nvPr/>
        </p:nvGrpSpPr>
        <p:grpSpPr bwMode="auto">
          <a:xfrm>
            <a:off x="4953000" y="2971800"/>
            <a:ext cx="2286000" cy="1254125"/>
            <a:chOff x="3120" y="1872"/>
            <a:chExt cx="1440" cy="790"/>
          </a:xfrm>
        </p:grpSpPr>
        <p:pic>
          <p:nvPicPr>
            <p:cNvPr id="7191" name="Picture 8" descr="summary-F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2112"/>
              <a:ext cx="144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2" name="Text Box 17"/>
            <p:cNvSpPr txBox="1">
              <a:spLocks noChangeArrowheads="1"/>
            </p:cNvSpPr>
            <p:nvPr/>
          </p:nvSpPr>
          <p:spPr bwMode="auto">
            <a:xfrm>
              <a:off x="3552" y="1872"/>
              <a:ext cx="7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summary</a:t>
              </a:r>
            </a:p>
          </p:txBody>
        </p:sp>
      </p:grpSp>
      <p:grpSp>
        <p:nvGrpSpPr>
          <p:cNvPr id="13341" name="Group 29"/>
          <p:cNvGrpSpPr>
            <a:grpSpLocks/>
          </p:cNvGrpSpPr>
          <p:nvPr/>
        </p:nvGrpSpPr>
        <p:grpSpPr bwMode="auto">
          <a:xfrm>
            <a:off x="5791200" y="4724400"/>
            <a:ext cx="2667000" cy="1698625"/>
            <a:chOff x="3648" y="2976"/>
            <a:chExt cx="1680" cy="1070"/>
          </a:xfrm>
        </p:grpSpPr>
        <p:pic>
          <p:nvPicPr>
            <p:cNvPr id="7189" name="Picture 9" descr="inference-SDT_diagram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168"/>
              <a:ext cx="1632" cy="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0" name="Text Box 18"/>
            <p:cNvSpPr txBox="1">
              <a:spLocks noChangeArrowheads="1"/>
            </p:cNvSpPr>
            <p:nvPr/>
          </p:nvSpPr>
          <p:spPr bwMode="auto">
            <a:xfrm>
              <a:off x="4560" y="2976"/>
              <a:ext cx="7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inference</a:t>
              </a:r>
            </a:p>
          </p:txBody>
        </p:sp>
      </p:grpSp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1676400" y="2590800"/>
            <a:ext cx="1905000" cy="21336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2362200" y="2209800"/>
            <a:ext cx="16764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5562600" y="2362200"/>
            <a:ext cx="609600" cy="685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>
            <a:off x="6096000" y="4267200"/>
            <a:ext cx="457200" cy="685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 flipH="1">
            <a:off x="4800600" y="5638800"/>
            <a:ext cx="12192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>
            <a:off x="1219200" y="2819400"/>
            <a:ext cx="304800" cy="4572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>
            <a:off x="2133600" y="4648200"/>
            <a:ext cx="990600" cy="8382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 flipV="1">
            <a:off x="3048000" y="2667000"/>
            <a:ext cx="914400" cy="5334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 flipH="1">
            <a:off x="3048000" y="3733800"/>
            <a:ext cx="17526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 rot="2700000">
            <a:off x="304800" y="44196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</a:rPr>
              <a:t>Exploratory</a:t>
            </a:r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 rot="2700000">
            <a:off x="6019800" y="28194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</a:rPr>
              <a:t>Model-based</a:t>
            </a:r>
          </a:p>
        </p:txBody>
      </p:sp>
      <p:sp>
        <p:nvSpPr>
          <p:cNvPr id="7188" name="Text Box 32"/>
          <p:cNvSpPr txBox="1">
            <a:spLocks noChangeArrowheads="1"/>
          </p:cNvSpPr>
          <p:nvPr/>
        </p:nvSpPr>
        <p:spPr bwMode="auto">
          <a:xfrm>
            <a:off x="1943100" y="914400"/>
            <a:ext cx="510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Now, tell the story!</a:t>
            </a:r>
          </a:p>
        </p:txBody>
      </p:sp>
    </p:spTree>
    <p:extLst>
      <p:ext uri="{BB962C8B-B14F-4D97-AF65-F5344CB8AC3E}">
        <p14:creationId xmlns:p14="http://schemas.microsoft.com/office/powerpoint/2010/main" val="43689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1" grpId="0" animBg="1"/>
      <p:bldP spid="13331" grpId="1" animBg="1"/>
      <p:bldP spid="13332" grpId="0" animBg="1"/>
      <p:bldP spid="13333" grpId="0" animBg="1"/>
      <p:bldP spid="13334" grpId="0" animBg="1"/>
      <p:bldP spid="13335" grpId="0" animBg="1"/>
      <p:bldP spid="13336" grpId="0" animBg="1"/>
      <p:bldP spid="13337" grpId="0" animBg="1"/>
      <p:bldP spid="13338" grpId="0" animBg="1"/>
      <p:bldP spid="13339" grpId="0" animBg="1"/>
      <p:bldP spid="13339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B0B608-09F4-4FAE-B952-F2EA4B67C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Gender Bias at UC Berkeley?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36C39-2C61-4715-B02B-B6656DE04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59</a:t>
            </a:fld>
            <a:endParaRPr lang="en-US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5F6DE3D-4EDC-4A2F-B3B6-B1592D8A8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82495"/>
            <a:ext cx="7796736" cy="50738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1AE72F-D3AE-473C-8517-78606B01CBC0}"/>
              </a:ext>
            </a:extLst>
          </p:cNvPr>
          <p:cNvSpPr txBox="1"/>
          <p:nvPr/>
        </p:nvSpPr>
        <p:spPr>
          <a:xfrm>
            <a:off x="762000" y="1351319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Science</a:t>
            </a:r>
            <a:r>
              <a:rPr lang="en-US" sz="1600" dirty="0"/>
              <a:t>, 1975, </a:t>
            </a:r>
            <a:r>
              <a:rPr lang="en-US" sz="1600" b="1" dirty="0"/>
              <a:t>187:</a:t>
            </a:r>
            <a:r>
              <a:rPr lang="en-US" sz="1600" dirty="0"/>
              <a:t> 398--403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8ED357-BDE4-4ECF-93A7-4F7C9314CB6D}"/>
              </a:ext>
            </a:extLst>
          </p:cNvPr>
          <p:cNvSpPr/>
          <p:nvPr/>
        </p:nvSpPr>
        <p:spPr>
          <a:xfrm>
            <a:off x="4114800" y="5257800"/>
            <a:ext cx="3048000" cy="609600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19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5F1CE-4FD1-40D0-9DD5-2F1D04A38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Textbooks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7F162-9B6F-4DFA-8207-D641BD4EF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590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Supplementary readings</a:t>
            </a:r>
          </a:p>
          <a:p>
            <a:r>
              <a:rPr lang="en-US" sz="2000" dirty="0" err="1"/>
              <a:t>Agresti</a:t>
            </a:r>
            <a:r>
              <a:rPr lang="en-US" sz="2000" dirty="0"/>
              <a:t> (2013). </a:t>
            </a:r>
            <a:r>
              <a:rPr lang="en-US" sz="2000" i="1" dirty="0"/>
              <a:t>Categorical Data Analysis</a:t>
            </a:r>
            <a:r>
              <a:rPr lang="en-US" sz="2000" dirty="0"/>
              <a:t>, 3</a:t>
            </a:r>
            <a:r>
              <a:rPr lang="en-US" sz="2000" baseline="30000" dirty="0"/>
              <a:t>rd</a:t>
            </a:r>
            <a:r>
              <a:rPr lang="en-US" sz="2000" dirty="0"/>
              <a:t> ed. [More mathematical, but the current Bible of CDA]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PDF available: </a:t>
            </a:r>
            <a:r>
              <a:rPr lang="en-US" sz="2000" dirty="0">
                <a:hlinkClick r:id="rId2"/>
              </a:rPr>
              <a:t>https://bityl.co/FG9c</a:t>
            </a:r>
            <a:r>
              <a:rPr lang="en-US" sz="2000" dirty="0"/>
              <a:t> </a:t>
            </a:r>
          </a:p>
          <a:p>
            <a:r>
              <a:rPr lang="en-US" sz="2000" dirty="0"/>
              <a:t>Fox (2016). </a:t>
            </a:r>
            <a:r>
              <a:rPr lang="en-US" sz="2000" i="1" dirty="0"/>
              <a:t>Applied Regression Analysis and Generalized Linear Models</a:t>
            </a:r>
            <a:r>
              <a:rPr lang="en-US" sz="2000" dirty="0"/>
              <a:t>, 3</a:t>
            </a:r>
            <a:r>
              <a:rPr lang="en-US" sz="2000" baseline="30000" dirty="0"/>
              <a:t>rd</a:t>
            </a:r>
            <a:r>
              <a:rPr lang="en-US" sz="2000" dirty="0"/>
              <a:t> ed. Particularly: Part IV on Generalized Linear Models</a:t>
            </a:r>
          </a:p>
          <a:p>
            <a:r>
              <a:rPr lang="en-US" sz="2000" dirty="0"/>
              <a:t>Fox &amp; Weisberg (2018). </a:t>
            </a:r>
            <a:r>
              <a:rPr lang="en-US" sz="2000" i="1" dirty="0"/>
              <a:t>An R Companion to Applied Regression. </a:t>
            </a:r>
            <a:r>
              <a:rPr lang="en-US" sz="2000" dirty="0"/>
              <a:t>Also, </a:t>
            </a:r>
            <a:r>
              <a:rPr lang="en-US" sz="2000" dirty="0">
                <a:hlinkClick r:id="rId3"/>
              </a:rPr>
              <a:t>web site for the book</a:t>
            </a:r>
            <a:r>
              <a:rPr lang="en-US" sz="2000" dirty="0"/>
              <a:t>.</a:t>
            </a:r>
            <a:endParaRPr lang="en-US" sz="2000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EBE438-5FE5-4B24-8583-F1B8A8935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1294B1B7-7DAC-4589-8E77-41F2A3718D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191000"/>
            <a:ext cx="1519518" cy="2286000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18E5F382-41ED-4B6E-97C6-C65A1AB691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9" y="4191000"/>
            <a:ext cx="1602336" cy="228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F20895-437A-4131-81AD-10E051A560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191000"/>
            <a:ext cx="16002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1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70E141-34DC-4D2A-8223-1EC4A1A5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2 × 2 Frequency Tables: Fourfold displays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2DCE8-A80E-4E85-8457-41EFFE9B2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60</a:t>
            </a:fld>
            <a:endParaRPr lang="en-US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A0003716-82A6-42CE-A13F-3FE83DC4A3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447801"/>
            <a:ext cx="5105400" cy="11626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A69596-6F28-4C7B-9D2C-C0C6B96ECFEB}"/>
              </a:ext>
            </a:extLst>
          </p:cNvPr>
          <p:cNvSpPr txBox="1"/>
          <p:nvPr/>
        </p:nvSpPr>
        <p:spPr>
          <a:xfrm>
            <a:off x="457200" y="3554163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Males nearly </a:t>
            </a:r>
            <a:r>
              <a:rPr lang="en-US" dirty="0">
                <a:highlight>
                  <a:srgbClr val="FFFF00"/>
                </a:highlight>
              </a:rPr>
              <a:t>twice</a:t>
            </a:r>
            <a:r>
              <a:rPr lang="en-US" dirty="0"/>
              <a:t> as likely to be admitted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 this a “significant” association?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 it evidence for gender bias?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to measure strength of association?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to visualize?</a:t>
            </a:r>
          </a:p>
        </p:txBody>
      </p:sp>
      <p:pic>
        <p:nvPicPr>
          <p:cNvPr id="8" name="Picture 7" descr="Chart, pie chart&#10;&#10;Description automatically generated">
            <a:extLst>
              <a:ext uri="{FF2B5EF4-FFF2-40B4-BE49-F238E27FC236}">
                <a16:creationId xmlns:a16="http://schemas.microsoft.com/office/drawing/2014/main" id="{332EC77A-0916-4E9E-A333-65DE3D9602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495967"/>
            <a:ext cx="2754302" cy="27740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8345E1-09FA-47FB-8411-74FC5E2F83EB}"/>
              </a:ext>
            </a:extLst>
          </p:cNvPr>
          <p:cNvSpPr txBox="1"/>
          <p:nvPr/>
        </p:nvSpPr>
        <p:spPr>
          <a:xfrm>
            <a:off x="5257800" y="457200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Fourfold display: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quarter circles, area ~ frequency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ratio of areas: odds ratio (</a:t>
            </a:r>
            <a:r>
              <a:rPr lang="el-GR" sz="1600" dirty="0"/>
              <a:t>θ</a:t>
            </a:r>
            <a:r>
              <a:rPr lang="en-US" sz="16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confidence bands: overlap </a:t>
            </a:r>
            <a:r>
              <a:rPr lang="en-US" sz="1600" dirty="0" err="1"/>
              <a:t>iff</a:t>
            </a:r>
            <a:r>
              <a:rPr lang="en-US" sz="1600" dirty="0"/>
              <a:t> </a:t>
            </a:r>
            <a:r>
              <a:rPr lang="el-GR" sz="1600" dirty="0"/>
              <a:t>θ</a:t>
            </a:r>
            <a:r>
              <a:rPr lang="en-US" sz="1600" dirty="0"/>
              <a:t> </a:t>
            </a:r>
            <a:r>
              <a:rPr lang="el-GR" sz="1600" dirty="0">
                <a:sym typeface="Symbol" panose="05050102010706020507" pitchFamily="18" charset="2"/>
              </a:rPr>
              <a:t></a:t>
            </a:r>
            <a:r>
              <a:rPr lang="en-US" sz="1600" dirty="0">
                <a:sym typeface="Symbol" panose="05050102010706020507" pitchFamily="18" charset="2"/>
              </a:rPr>
              <a:t>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visualize significance!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EF9DB0-DF24-49EE-BD58-0DB00B99D377}"/>
              </a:ext>
            </a:extLst>
          </p:cNvPr>
          <p:cNvSpPr txBox="1"/>
          <p:nvPr/>
        </p:nvSpPr>
        <p:spPr>
          <a:xfrm>
            <a:off x="3505200" y="2677754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odds ratio (</a:t>
            </a:r>
            <a:r>
              <a:rPr lang="el-GR" sz="1600" dirty="0"/>
              <a:t>θ</a:t>
            </a:r>
            <a:r>
              <a:rPr lang="en-US" sz="1600" dirty="0"/>
              <a:t>) = 1.84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1DE4D23-8AD1-494F-9121-D68BC55F5B25}"/>
              </a:ext>
            </a:extLst>
          </p:cNvPr>
          <p:cNvSpPr/>
          <p:nvPr/>
        </p:nvSpPr>
        <p:spPr>
          <a:xfrm>
            <a:off x="4876801" y="2703266"/>
            <a:ext cx="685800" cy="2875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0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4CDC0-1932-444A-A3E2-28CA573AC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2 × 2 × k Stratified tables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E50042-9F77-4009-BDBC-FFA00DDDA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61</a:t>
            </a:fld>
            <a:endParaRPr lang="en-US"/>
          </a:p>
        </p:txBody>
      </p:sp>
      <p:pic>
        <p:nvPicPr>
          <p:cNvPr id="4" name="Picture 3" descr="A picture containing text, toiletry, cosmetic&#10;&#10;Description automatically generated">
            <a:extLst>
              <a:ext uri="{FF2B5EF4-FFF2-40B4-BE49-F238E27FC236}">
                <a16:creationId xmlns:a16="http://schemas.microsoft.com/office/drawing/2014/main" id="{D2A04264-4FC1-490D-88C3-6971008DB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515884"/>
            <a:ext cx="5309471" cy="38262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B1CCBF-EE0A-46F3-A78F-E54EF527C4D3}"/>
              </a:ext>
            </a:extLst>
          </p:cNvPr>
          <p:cNvSpPr txBox="1"/>
          <p:nvPr/>
        </p:nvSpPr>
        <p:spPr>
          <a:xfrm>
            <a:off x="457200" y="1676400"/>
            <a:ext cx="2743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data arose from 6 graduate departments</a:t>
            </a:r>
          </a:p>
          <a:p>
            <a:endParaRPr lang="en-US" dirty="0"/>
          </a:p>
          <a:p>
            <a:r>
              <a:rPr lang="en-US" dirty="0"/>
              <a:t>No difference between males &amp; females, except in Dept A where </a:t>
            </a:r>
            <a:r>
              <a:rPr lang="en-US" dirty="0">
                <a:solidFill>
                  <a:srgbClr val="FF0000"/>
                </a:solidFill>
              </a:rPr>
              <a:t>women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more</a:t>
            </a:r>
            <a:r>
              <a:rPr lang="en-US" dirty="0"/>
              <a:t> likely to be admitted!</a:t>
            </a:r>
          </a:p>
          <a:p>
            <a:endParaRPr lang="en-US" dirty="0"/>
          </a:p>
          <a:p>
            <a:r>
              <a:rPr lang="en-US" dirty="0"/>
              <a:t>Design: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small multiples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encode direction by color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encode </a:t>
            </a:r>
            <a:r>
              <a:rPr lang="en-US" sz="1600" dirty="0" err="1"/>
              <a:t>signif</a:t>
            </a:r>
            <a:r>
              <a:rPr lang="en-US" sz="1600" dirty="0"/>
              <a:t>. by shading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0357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6DF95-D20E-4C67-8413-D251951EA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36525"/>
            <a:ext cx="8534400" cy="854075"/>
          </a:xfrm>
        </p:spPr>
        <p:txBody>
          <a:bodyPr>
            <a:normAutofit/>
          </a:bodyPr>
          <a:lstStyle/>
          <a:p>
            <a:r>
              <a:rPr lang="en-US" dirty="0"/>
              <a:t>Mosaic matrices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9C3AC8-0B98-4D9E-A9D1-199B4D072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62</a:t>
            </a:fld>
            <a:endParaRPr lang="en-US"/>
          </a:p>
        </p:txBody>
      </p:sp>
      <p:pic>
        <p:nvPicPr>
          <p:cNvPr id="5" name="Picture 4" descr="Chart, bar chart, treemap chart&#10;&#10;Description automatically generated">
            <a:extLst>
              <a:ext uri="{FF2B5EF4-FFF2-40B4-BE49-F238E27FC236}">
                <a16:creationId xmlns:a16="http://schemas.microsoft.com/office/drawing/2014/main" id="{20B33AE6-D60B-411B-9BBF-391ED6479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5331663" cy="52789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07A517-C4E7-4C77-819A-907E7AC14992}"/>
              </a:ext>
            </a:extLst>
          </p:cNvPr>
          <p:cNvSpPr txBox="1"/>
          <p:nvPr/>
        </p:nvSpPr>
        <p:spPr>
          <a:xfrm>
            <a:off x="5791200" y="2286000"/>
            <a:ext cx="31242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Scatterplot matrix analog for categorical data</a:t>
            </a:r>
          </a:p>
          <a:p>
            <a:endParaRPr lang="en-US" dirty="0"/>
          </a:p>
          <a:p>
            <a:r>
              <a:rPr lang="en-US" dirty="0"/>
              <a:t>All pairwise views</a:t>
            </a:r>
          </a:p>
          <a:p>
            <a:r>
              <a:rPr lang="en-US" dirty="0"/>
              <a:t>Small multiples 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dirty="0"/>
              <a:t> comparison</a:t>
            </a:r>
          </a:p>
          <a:p>
            <a:endParaRPr lang="en-US" dirty="0"/>
          </a:p>
          <a:p>
            <a:r>
              <a:rPr lang="en-US" dirty="0"/>
              <a:t>The answer: </a:t>
            </a:r>
            <a:r>
              <a:rPr lang="en-US" dirty="0">
                <a:solidFill>
                  <a:srgbClr val="FF0000"/>
                </a:solidFill>
              </a:rPr>
              <a:t>Simpson’s Paradox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Depts A, B were easiest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Applicants to A, B mostly male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Symbol" panose="05050102010706020507" pitchFamily="18" charset="2"/>
              </a:rPr>
              <a:t>Males more likely to be admitted </a:t>
            </a:r>
            <a:r>
              <a:rPr lang="en-US" sz="1600" dirty="0">
                <a:solidFill>
                  <a:srgbClr val="FF0000"/>
                </a:solidFill>
                <a:sym typeface="Symbol" panose="05050102010706020507" pitchFamily="18" charset="2"/>
              </a:rPr>
              <a:t>overall</a:t>
            </a:r>
            <a:endParaRPr lang="en-US" sz="16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F3FB08-175F-4904-996F-C7AF57243085}"/>
              </a:ext>
            </a:extLst>
          </p:cNvPr>
          <p:cNvSpPr/>
          <p:nvPr/>
        </p:nvSpPr>
        <p:spPr>
          <a:xfrm>
            <a:off x="3962400" y="1143000"/>
            <a:ext cx="1674063" cy="1776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7D7706-6BD3-4066-BD21-5D6C514D22DE}"/>
              </a:ext>
            </a:extLst>
          </p:cNvPr>
          <p:cNvSpPr/>
          <p:nvPr/>
        </p:nvSpPr>
        <p:spPr>
          <a:xfrm>
            <a:off x="3962399" y="2932556"/>
            <a:ext cx="1674063" cy="1776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C3FAA6-94BF-4D5B-ADB2-75E290592B30}"/>
              </a:ext>
            </a:extLst>
          </p:cNvPr>
          <p:cNvSpPr/>
          <p:nvPr/>
        </p:nvSpPr>
        <p:spPr>
          <a:xfrm>
            <a:off x="2133599" y="1143000"/>
            <a:ext cx="1674063" cy="1776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6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4394D-E57B-727A-404F-F7570FB7D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Measures &amp; models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D3E3F1-321B-D3E6-FD94-6EA5FB511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63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42498F-B315-BE68-9EE2-2BACDCEA07D0}"/>
              </a:ext>
            </a:extLst>
          </p:cNvPr>
          <p:cNvSpPr txBox="1"/>
          <p:nvPr/>
        </p:nvSpPr>
        <p:spPr>
          <a:xfrm>
            <a:off x="457200" y="1295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If the focus is on the association between </a:t>
            </a:r>
            <a:r>
              <a:rPr lang="en-CA" dirty="0">
                <a:solidFill>
                  <a:srgbClr val="0070C0"/>
                </a:solidFill>
              </a:rPr>
              <a:t>gender</a:t>
            </a:r>
            <a:r>
              <a:rPr lang="en-CA" dirty="0"/>
              <a:t> and </a:t>
            </a:r>
            <a:r>
              <a:rPr lang="en-CA" dirty="0">
                <a:solidFill>
                  <a:srgbClr val="0070C0"/>
                </a:solidFill>
              </a:rPr>
              <a:t>admission</a:t>
            </a:r>
            <a:r>
              <a:rPr lang="en-CA" dirty="0"/>
              <a:t> for each department</a:t>
            </a:r>
          </a:p>
          <a:p>
            <a:r>
              <a:rPr lang="en-CA" dirty="0"/>
              <a:t>the </a:t>
            </a:r>
            <a:r>
              <a:rPr lang="en-CA" dirty="0">
                <a:solidFill>
                  <a:srgbClr val="0070C0"/>
                </a:solidFill>
              </a:rPr>
              <a:t>odds ratio</a:t>
            </a:r>
            <a:r>
              <a:rPr lang="en-CA" dirty="0"/>
              <a:t>: odds(</a:t>
            </a:r>
            <a:r>
              <a:rPr lang="en-CA" dirty="0" err="1"/>
              <a:t>Admit|Male</a:t>
            </a:r>
            <a:r>
              <a:rPr lang="en-CA" dirty="0"/>
              <a:t>) / odds(</a:t>
            </a:r>
            <a:r>
              <a:rPr lang="en-CA" dirty="0" err="1"/>
              <a:t>Admit|Female</a:t>
            </a:r>
            <a:r>
              <a:rPr lang="en-CA" dirty="0"/>
              <a:t>) is a good summary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694E1F75-C151-3880-05E1-5DF3F356E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32837"/>
            <a:ext cx="4288242" cy="4223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8C5503-AAB2-1E7C-62B9-A7CC3DAAF9BC}"/>
              </a:ext>
            </a:extLst>
          </p:cNvPr>
          <p:cNvSpPr txBox="1"/>
          <p:nvPr/>
        </p:nvSpPr>
        <p:spPr>
          <a:xfrm>
            <a:off x="4827560" y="2379325"/>
            <a:ext cx="3783040" cy="3539430"/>
          </a:xfrm>
          <a:prstGeom prst="rect">
            <a:avLst/>
          </a:prstGeom>
          <a:pattFill prst="pct25">
            <a:fgClr>
              <a:srgbClr val="FFC000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CA" sz="1600" dirty="0"/>
              <a:t>odds = </a:t>
            </a:r>
            <a:r>
              <a:rPr lang="en-CA" sz="1600" dirty="0" err="1"/>
              <a:t>Pr</a:t>
            </a:r>
            <a:r>
              <a:rPr lang="en-CA" sz="1600" dirty="0"/>
              <a:t>(Admit) / </a:t>
            </a:r>
            <a:r>
              <a:rPr lang="en-CA" sz="1600" dirty="0" err="1"/>
              <a:t>Pr</a:t>
            </a:r>
            <a:r>
              <a:rPr lang="en-CA" sz="1600" dirty="0"/>
              <a:t> (Reject)</a:t>
            </a:r>
          </a:p>
          <a:p>
            <a:r>
              <a:rPr lang="en-CA" sz="1600" dirty="0"/>
              <a:t>OR = odds(</a:t>
            </a:r>
            <a:r>
              <a:rPr lang="en-CA" sz="1600" dirty="0" err="1"/>
              <a:t>Admit|M</a:t>
            </a:r>
            <a:r>
              <a:rPr lang="en-CA" sz="1600" dirty="0"/>
              <a:t>) / odds(</a:t>
            </a:r>
            <a:r>
              <a:rPr lang="en-CA" sz="1600" dirty="0" err="1"/>
              <a:t>Admit|F</a:t>
            </a:r>
            <a:r>
              <a:rPr lang="en-CA" sz="1600" dirty="0"/>
              <a:t>)</a:t>
            </a:r>
          </a:p>
          <a:p>
            <a:endParaRPr lang="en-CA" sz="1600" dirty="0"/>
          </a:p>
          <a:p>
            <a:r>
              <a:rPr lang="en-CA" sz="1600" dirty="0"/>
              <a:t>     </a:t>
            </a:r>
            <a:r>
              <a:rPr lang="en-CA" sz="1600" b="1" dirty="0"/>
              <a:t>OR = 1 </a:t>
            </a:r>
            <a:r>
              <a:rPr lang="en-CA" sz="1600" dirty="0">
                <a:sym typeface="Symbol" panose="05050102010706020507" pitchFamily="18" charset="2"/>
              </a:rPr>
              <a:t></a:t>
            </a:r>
            <a:r>
              <a:rPr lang="en-CA" sz="1600" dirty="0"/>
              <a:t> M/F equally likely admitted</a:t>
            </a:r>
          </a:p>
          <a:p>
            <a:endParaRPr lang="en-CA" sz="1600" dirty="0"/>
          </a:p>
          <a:p>
            <a:r>
              <a:rPr lang="en-CA" sz="1600" dirty="0"/>
              <a:t>     LOR = </a:t>
            </a:r>
            <a:r>
              <a:rPr lang="en-CA" sz="1600" b="1" dirty="0"/>
              <a:t>log(OR): 0 </a:t>
            </a:r>
            <a:r>
              <a:rPr lang="en-CA" sz="1600" dirty="0">
                <a:sym typeface="Symbol" panose="05050102010706020507" pitchFamily="18" charset="2"/>
              </a:rPr>
              <a:t></a:t>
            </a:r>
            <a:r>
              <a:rPr lang="en-CA" sz="1600" dirty="0"/>
              <a:t> M/F equally likely </a:t>
            </a:r>
          </a:p>
          <a:p>
            <a:r>
              <a:rPr lang="en-CA" sz="1600" dirty="0"/>
              <a:t>                admitted</a:t>
            </a:r>
          </a:p>
          <a:p>
            <a:endParaRPr lang="en-CA" sz="1600" dirty="0"/>
          </a:p>
          <a:p>
            <a:r>
              <a:rPr lang="en-CA" sz="1600" dirty="0"/>
              <a:t>Std errors &amp; CIs provide individual </a:t>
            </a:r>
            <a:r>
              <a:rPr lang="en-CA" sz="1600" dirty="0" err="1"/>
              <a:t>signif</a:t>
            </a:r>
            <a:r>
              <a:rPr lang="en-CA" sz="1600" dirty="0"/>
              <a:t> tests</a:t>
            </a:r>
          </a:p>
          <a:p>
            <a:endParaRPr lang="en-CA" sz="1600" dirty="0"/>
          </a:p>
          <a:p>
            <a:r>
              <a:rPr lang="en-CA" sz="1600" dirty="0"/>
              <a:t>Models provide a comprehensive summary</a:t>
            </a:r>
          </a:p>
          <a:p>
            <a:endParaRPr lang="en-CA" sz="1600" dirty="0"/>
          </a:p>
          <a:p>
            <a:r>
              <a:rPr lang="en-CA" sz="1600" dirty="0"/>
              <a:t>Now, we can tell the story ! </a:t>
            </a:r>
          </a:p>
        </p:txBody>
      </p:sp>
    </p:spTree>
    <p:extLst>
      <p:ext uri="{BB962C8B-B14F-4D97-AF65-F5344CB8AC3E}">
        <p14:creationId xmlns:p14="http://schemas.microsoft.com/office/powerpoint/2010/main" val="422100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80FD2-2A9B-45B1-B56B-34BCFAD9B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Graphical methods for categorical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7AA84C-45C9-4F14-9CE7-CD1EA4361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64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1F8E00-8E81-47AE-BA11-479D30E1C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53" y="2030353"/>
            <a:ext cx="8209524" cy="16190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9399D0-7CF6-4C9A-A8BB-4D7EB2FF3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24" y="4084615"/>
            <a:ext cx="8180952" cy="13238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F456F3-7472-45E1-9ADE-9FB35EEC2F59}"/>
              </a:ext>
            </a:extLst>
          </p:cNvPr>
          <p:cNvSpPr txBox="1"/>
          <p:nvPr/>
        </p:nvSpPr>
        <p:spPr>
          <a:xfrm>
            <a:off x="457200" y="11430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These share similar ideas &amp; scope with methods for quantitative data</a:t>
            </a:r>
          </a:p>
        </p:txBody>
      </p:sp>
    </p:spTree>
    <p:extLst>
      <p:ext uri="{BB962C8B-B14F-4D97-AF65-F5344CB8AC3E}">
        <p14:creationId xmlns:p14="http://schemas.microsoft.com/office/powerpoint/2010/main" val="172952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C5F33-38DD-220B-3C91-DE72066B9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Plots: Data, Model, </a:t>
            </a:r>
            <a:r>
              <a:rPr lang="en-CA" dirty="0" err="1"/>
              <a:t>Data+Model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347F6C-6F2A-7AA9-1761-A6FD0E075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sz="2400" b="1" dirty="0">
                <a:solidFill>
                  <a:srgbClr val="0070C0"/>
                </a:solidFill>
              </a:rPr>
              <a:t>Data plots</a:t>
            </a:r>
            <a:r>
              <a:rPr lang="en-CA" sz="2400" dirty="0"/>
              <a:t>: well-known. Help to answer:</a:t>
            </a:r>
          </a:p>
          <a:p>
            <a:pPr lvl="1"/>
            <a:r>
              <a:rPr lang="en-CA" sz="2000" b="0" i="0" u="none" strike="noStrike" baseline="0" dirty="0">
                <a:latin typeface="NimbusSanL-Regu"/>
              </a:rPr>
              <a:t>What do the </a:t>
            </a:r>
            <a:r>
              <a:rPr lang="en-CA" sz="2000" b="1" i="0" u="none" strike="noStrike" baseline="0" dirty="0">
                <a:latin typeface="NimbusSanL-Regu"/>
              </a:rPr>
              <a:t>data</a:t>
            </a:r>
            <a:r>
              <a:rPr lang="en-CA" sz="2000" b="0" i="0" u="none" strike="noStrike" baseline="0" dirty="0">
                <a:latin typeface="NimbusSanL-Regu"/>
              </a:rPr>
              <a:t> look like?</a:t>
            </a:r>
          </a:p>
          <a:p>
            <a:pPr lvl="1"/>
            <a:r>
              <a:rPr lang="en-CA" sz="2000" dirty="0"/>
              <a:t>Are there unusual features? (outliers, non-linear relations)</a:t>
            </a:r>
          </a:p>
          <a:p>
            <a:pPr lvl="1"/>
            <a:r>
              <a:rPr lang="en-CA" sz="2000" dirty="0"/>
              <a:t>What kinds of summaries would be useful?</a:t>
            </a:r>
          </a:p>
          <a:p>
            <a:r>
              <a:rPr lang="en-CA" sz="2400" b="1" dirty="0">
                <a:solidFill>
                  <a:srgbClr val="0070C0"/>
                </a:solidFill>
              </a:rPr>
              <a:t>Model plots</a:t>
            </a:r>
          </a:p>
          <a:p>
            <a:pPr lvl="1"/>
            <a:r>
              <a:rPr lang="en-CA" sz="2000" dirty="0"/>
              <a:t>What does the </a:t>
            </a:r>
            <a:r>
              <a:rPr lang="en-CA" sz="2000" b="1" dirty="0"/>
              <a:t>model</a:t>
            </a:r>
            <a:r>
              <a:rPr lang="en-CA" sz="2000" dirty="0"/>
              <a:t> look like? (plot predicted values)</a:t>
            </a:r>
          </a:p>
          <a:p>
            <a:pPr lvl="1"/>
            <a:r>
              <a:rPr lang="en-CA" sz="2000" dirty="0"/>
              <a:t>How does the model change when parameters change? (plot competing models)</a:t>
            </a:r>
          </a:p>
          <a:p>
            <a:pPr lvl="1"/>
            <a:r>
              <a:rPr lang="en-CA" sz="2000" dirty="0"/>
              <a:t>How does the model change when the data is changed? (influence plots)</a:t>
            </a:r>
          </a:p>
          <a:p>
            <a:r>
              <a:rPr lang="en-CA" sz="2400" b="1" dirty="0" err="1">
                <a:solidFill>
                  <a:srgbClr val="0070C0"/>
                </a:solidFill>
              </a:rPr>
              <a:t>Data+Model</a:t>
            </a:r>
            <a:r>
              <a:rPr lang="en-CA" sz="2400" b="1" dirty="0">
                <a:solidFill>
                  <a:srgbClr val="0070C0"/>
                </a:solidFill>
              </a:rPr>
              <a:t> plots</a:t>
            </a:r>
          </a:p>
          <a:p>
            <a:pPr lvl="1"/>
            <a:r>
              <a:rPr lang="en-CA" sz="2000" dirty="0"/>
              <a:t>How well does model </a:t>
            </a:r>
            <a:r>
              <a:rPr lang="en-CA" sz="2000" b="1" dirty="0"/>
              <a:t>fit</a:t>
            </a:r>
            <a:r>
              <a:rPr lang="en-CA" sz="2000" dirty="0"/>
              <a:t> the data? (focus on residuals)</a:t>
            </a:r>
          </a:p>
          <a:p>
            <a:pPr lvl="1"/>
            <a:r>
              <a:rPr lang="en-CA" sz="2000" dirty="0"/>
              <a:t>Does model fit uniformly good/bad, or just in some regions?</a:t>
            </a:r>
          </a:p>
          <a:p>
            <a:pPr lvl="1"/>
            <a:r>
              <a:rPr lang="en-CA" sz="2000" dirty="0"/>
              <a:t>Model </a:t>
            </a:r>
            <a:r>
              <a:rPr lang="en-CA" sz="2000" b="1" dirty="0"/>
              <a:t>uncertainty</a:t>
            </a:r>
            <a:r>
              <a:rPr lang="en-CA" sz="2000" dirty="0"/>
              <a:t>: show confidence regions</a:t>
            </a:r>
          </a:p>
          <a:p>
            <a:pPr lvl="1"/>
            <a:r>
              <a:rPr lang="en-CA" sz="2000" dirty="0"/>
              <a:t>Data support: where is data too thin to make a difference?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C17650-B17A-A52E-B362-2E78785A4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7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7C5B4-6FAE-4F4C-82AC-02DE3D3E6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917C25-B2AC-4956-ABDD-330428334BF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Categorical data involves some new ideas</a:t>
            </a:r>
          </a:p>
          <a:p>
            <a:pPr lvl="1"/>
            <a:r>
              <a:rPr lang="en-US" dirty="0"/>
              <a:t>Discrete variables: </a:t>
            </a:r>
            <a:r>
              <a:rPr lang="en-US" dirty="0">
                <a:solidFill>
                  <a:srgbClr val="0070C0"/>
                </a:solidFill>
              </a:rPr>
              <a:t>unordered</a:t>
            </a:r>
            <a:r>
              <a:rPr lang="en-US" dirty="0"/>
              <a:t> or </a:t>
            </a:r>
            <a:r>
              <a:rPr lang="en-US" dirty="0">
                <a:solidFill>
                  <a:srgbClr val="0070C0"/>
                </a:solidFill>
              </a:rPr>
              <a:t>ordered</a:t>
            </a:r>
          </a:p>
          <a:p>
            <a:pPr lvl="1"/>
            <a:r>
              <a:rPr lang="en-US" dirty="0"/>
              <a:t>Counts, frequencies as outcomes</a:t>
            </a:r>
          </a:p>
          <a:p>
            <a:r>
              <a:rPr lang="en-US" dirty="0"/>
              <a:t>New / different data structures &amp; functions</a:t>
            </a:r>
          </a:p>
          <a:p>
            <a:pPr lvl="1"/>
            <a:r>
              <a:rPr lang="en-US" dirty="0"/>
              <a:t>tables – 1-way, 2-way, 3-way, … 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table(),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xtabs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/>
              <a:t>similar in matrices or arrays       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matrix(), array()</a:t>
            </a:r>
          </a:p>
          <a:p>
            <a:pPr lvl="1"/>
            <a:r>
              <a:rPr lang="en-US" dirty="0"/>
              <a:t>datasets:</a:t>
            </a:r>
          </a:p>
          <a:p>
            <a:pPr lvl="2"/>
            <a:r>
              <a:rPr lang="en-US" dirty="0"/>
              <a:t>frequency form</a:t>
            </a:r>
          </a:p>
          <a:p>
            <a:pPr lvl="2"/>
            <a:r>
              <a:rPr lang="en-US" dirty="0"/>
              <a:t>case form</a:t>
            </a:r>
          </a:p>
          <a:p>
            <a:r>
              <a:rPr lang="en-US" dirty="0"/>
              <a:t>Graphical methods: often use area ~ Freq</a:t>
            </a:r>
          </a:p>
          <a:p>
            <a:pPr lvl="1"/>
            <a:r>
              <a:rPr lang="en-US" dirty="0"/>
              <a:t>Consider: graphical comparisons, effect order</a:t>
            </a:r>
          </a:p>
          <a:p>
            <a:r>
              <a:rPr lang="en-US" dirty="0"/>
              <a:t>Models: Most are </a:t>
            </a:r>
            <a:r>
              <a:rPr lang="en-US" dirty="0">
                <a:sym typeface="Symbol" panose="05050102010706020507" pitchFamily="18" charset="2"/>
              </a:rPr>
              <a:t> </a:t>
            </a:r>
            <a:r>
              <a:rPr lang="en-US" dirty="0"/>
              <a:t>natural extensions of </a:t>
            </a:r>
            <a:r>
              <a:rPr lang="en-US" dirty="0" err="1"/>
              <a:t>lm</a:t>
            </a:r>
            <a:r>
              <a:rPr lang="en-US" dirty="0"/>
              <a:t>()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A88EB6-F677-41DA-A4CB-C57D5EBE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3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40524-8492-4FF5-8A5F-877052E0D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Expectations &amp; grading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742D7-7F0C-45AD-9A73-22E15B947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 expect you will read chapters in </a:t>
            </a:r>
            <a:r>
              <a:rPr lang="en-US" i="1" dirty="0"/>
              <a:t>DDAR</a:t>
            </a:r>
            <a:r>
              <a:rPr lang="en-US" dirty="0"/>
              <a:t> &amp; </a:t>
            </a:r>
            <a:r>
              <a:rPr lang="en-US" dirty="0" err="1"/>
              <a:t>Agresti</a:t>
            </a:r>
            <a:r>
              <a:rPr lang="en-US" dirty="0"/>
              <a:t> </a:t>
            </a:r>
            <a:r>
              <a:rPr lang="en-US" i="1" dirty="0"/>
              <a:t>Intro</a:t>
            </a:r>
            <a:r>
              <a:rPr lang="en-US" dirty="0"/>
              <a:t> each week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hlinkClick r:id="rId2"/>
              </a:rPr>
              <a:t>Topic Schedule </a:t>
            </a:r>
            <a:r>
              <a:rPr lang="en-US" dirty="0"/>
              <a:t>on course web site</a:t>
            </a:r>
          </a:p>
          <a:p>
            <a:pPr lvl="1"/>
            <a:r>
              <a:rPr lang="en-US" dirty="0"/>
              <a:t>R exercises &amp; tutorials: Please work on these</a:t>
            </a:r>
          </a:p>
          <a:p>
            <a:pPr lvl="1"/>
            <a:r>
              <a:rPr lang="en-US" dirty="0"/>
              <a:t>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hlinkClick r:id="rId3"/>
              </a:rPr>
              <a:t>Assignments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: </a:t>
            </a:r>
            <a:r>
              <a:rPr lang="en-US" dirty="0"/>
              <a:t>Ungraded, but please submit them when assigned</a:t>
            </a:r>
          </a:p>
          <a:p>
            <a:pPr lvl="1"/>
            <a:r>
              <a:rPr lang="en-US" dirty="0"/>
              <a:t>Class discussion: Help make classes participatory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hlinkClick r:id="rId4"/>
              </a:rPr>
              <a:t>Evaluation</a:t>
            </a:r>
            <a:r>
              <a:rPr lang="en-US" dirty="0"/>
              <a:t>:        (tentative: subject to change)</a:t>
            </a:r>
          </a:p>
          <a:p>
            <a:pPr lvl="1"/>
            <a:r>
              <a:rPr lang="en-US" dirty="0"/>
              <a:t>(2 x 30%) Two take-home projects: Analysis &amp; research report, based on assignment problems or your own data</a:t>
            </a:r>
          </a:p>
          <a:p>
            <a:pPr lvl="1"/>
            <a:r>
              <a:rPr lang="en-US" dirty="0"/>
              <a:t>(40%) </a:t>
            </a:r>
          </a:p>
          <a:p>
            <a:pPr lvl="2"/>
            <a:r>
              <a:rPr lang="en-US" dirty="0"/>
              <a:t>Assignment portfolio: best work, enhanced</a:t>
            </a:r>
          </a:p>
          <a:p>
            <a:pPr lvl="2"/>
            <a:r>
              <a:rPr lang="en-US" dirty="0"/>
              <a:t>Research report on journal article(s) of theory / application of CDA</a:t>
            </a:r>
          </a:p>
          <a:p>
            <a:pPr lvl="2"/>
            <a:r>
              <a:rPr lang="en-US" dirty="0"/>
              <a:t>In-class presentation (~15 min) on application of general interest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BC5D4-2A31-4329-AD46-68DF1F136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30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R</a:t>
            </a:r>
            <a:r>
              <a:rPr lang="en-US" dirty="0"/>
              <a:t> you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R, version &gt;=3.6 [R 4.5 is current]</a:t>
            </a:r>
          </a:p>
          <a:p>
            <a:pPr lvl="1"/>
            <a:r>
              <a:rPr lang="en-US" dirty="0"/>
              <a:t>Download from </a:t>
            </a:r>
            <a:r>
              <a:rPr lang="en-US" dirty="0">
                <a:hlinkClick r:id="rId3"/>
              </a:rPr>
              <a:t>https://cran.r-project.org/</a:t>
            </a:r>
            <a:r>
              <a:rPr lang="en-US" dirty="0"/>
              <a:t> </a:t>
            </a:r>
          </a:p>
          <a:p>
            <a:r>
              <a:rPr lang="en-US" dirty="0" err="1"/>
              <a:t>RStudio</a:t>
            </a:r>
            <a:r>
              <a:rPr lang="en-US" dirty="0"/>
              <a:t> IDE, highly recommended</a:t>
            </a:r>
          </a:p>
          <a:p>
            <a:pPr lvl="1"/>
            <a:r>
              <a:rPr lang="en-US" dirty="0">
                <a:hlinkClick r:id="rId4"/>
              </a:rPr>
              <a:t>https://www.rstudio.com/products/rstudio/</a:t>
            </a:r>
            <a:r>
              <a:rPr lang="en-US" dirty="0"/>
              <a:t> </a:t>
            </a:r>
          </a:p>
          <a:p>
            <a:r>
              <a:rPr lang="en-US" dirty="0"/>
              <a:t>R packages: </a:t>
            </a:r>
          </a:p>
          <a:p>
            <a:pPr lvl="1"/>
            <a:r>
              <a:rPr lang="en-US" dirty="0" err="1"/>
              <a:t>vcd</a:t>
            </a:r>
            <a:endParaRPr lang="en-US" dirty="0"/>
          </a:p>
          <a:p>
            <a:pPr lvl="1"/>
            <a:r>
              <a:rPr lang="en-US" dirty="0" err="1"/>
              <a:t>vcdExtra</a:t>
            </a:r>
            <a:endParaRPr lang="en-US" dirty="0"/>
          </a:p>
          <a:p>
            <a:pPr lvl="1"/>
            <a:r>
              <a:rPr lang="en-US" dirty="0"/>
              <a:t>car</a:t>
            </a:r>
          </a:p>
          <a:p>
            <a:pPr lvl="1"/>
            <a:r>
              <a:rPr lang="en-US" dirty="0"/>
              <a:t>effects</a:t>
            </a:r>
          </a:p>
          <a:p>
            <a:pPr lvl="1"/>
            <a:r>
              <a:rPr lang="en-US" dirty="0"/>
              <a:t>ggplot2</a:t>
            </a:r>
          </a:p>
          <a:p>
            <a:pPr lvl="1"/>
            <a:r>
              <a:rPr lang="en-US" dirty="0"/>
              <a:t>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7604-93B8-4136-B9BD-D1CE89EE20B0}" type="slidenum">
              <a:rPr lang="en-US" smtClean="0"/>
              <a:t>8</a:t>
            </a:fld>
            <a:endParaRPr lang="en-US"/>
          </a:p>
        </p:txBody>
      </p:sp>
      <p:pic>
        <p:nvPicPr>
          <p:cNvPr id="2050" name="Picture 2" descr="C:\Users\friendly\Dropbox\Documents\SCS\VisMLM-course\fig\logos\car-he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371975"/>
            <a:ext cx="79716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riendly\Dropbox\Documents\SCS\VisMLM-course\fig\logos\effects-he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371975"/>
            <a:ext cx="78978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F25AB7-642B-4860-AC8A-BE605B4CE2B9}"/>
              </a:ext>
            </a:extLst>
          </p:cNvPr>
          <p:cNvSpPr txBox="1"/>
          <p:nvPr/>
        </p:nvSpPr>
        <p:spPr>
          <a:xfrm>
            <a:off x="5410200" y="4442936"/>
            <a:ext cx="3048000" cy="738664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R script to install packages: </a:t>
            </a:r>
            <a:r>
              <a:rPr lang="en-US" sz="1400" dirty="0">
                <a:hlinkClick r:id="rId7"/>
              </a:rPr>
              <a:t>https://friendly.github.io/psy6136/R/install-vcd-pkgs.R</a:t>
            </a:r>
            <a:r>
              <a:rPr lang="en-US" sz="1400" dirty="0"/>
              <a:t>  </a:t>
            </a:r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7A409D88-D146-4E6B-90AB-520E5AC3BE1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67" y="3535003"/>
            <a:ext cx="789434" cy="914400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C6B7276D-37F5-4CC9-8897-11EE01E789D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780" y="5158264"/>
            <a:ext cx="788977" cy="91440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6190409F-4175-FDB4-400D-99B21B0B2B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180819"/>
            <a:ext cx="1179870" cy="914400"/>
          </a:xfrm>
          <a:prstGeom prst="rect">
            <a:avLst/>
          </a:prstGeom>
        </p:spPr>
      </p:pic>
      <p:pic>
        <p:nvPicPr>
          <p:cNvPr id="11" name="Picture 10" descr="A picture containing text, sign, electronics, computer&#10;&#10;Description automatically generated">
            <a:extLst>
              <a:ext uri="{FF2B5EF4-FFF2-40B4-BE49-F238E27FC236}">
                <a16:creationId xmlns:a16="http://schemas.microsoft.com/office/drawing/2014/main" id="{6F979632-9A27-76D6-0106-D57A5B09747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4270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41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1464C-8F16-390D-23AF-1B6B2BD0E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Make life easier: my6136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87EC7F-711B-AFE1-6358-4B0D744C4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25AB-15B9-4C79-A121-04D1DC7E2307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CAE8E3-1541-0903-0AFB-23FDBFB1F1FF}"/>
              </a:ext>
            </a:extLst>
          </p:cNvPr>
          <p:cNvSpPr txBox="1"/>
          <p:nvPr/>
        </p:nvSpPr>
        <p:spPr>
          <a:xfrm>
            <a:off x="457200" y="11430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I created a template for an R Studio project you can use to organize your work in the course: </a:t>
            </a:r>
            <a:r>
              <a:rPr lang="en-CA" dirty="0">
                <a:hlinkClick r:id="rId2"/>
              </a:rPr>
              <a:t>https://github.com/friendly/my6136</a:t>
            </a:r>
            <a:r>
              <a:rPr lang="en-CA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hlinkClick r:id="rId3"/>
              </a:rPr>
              <a:t>Download the zip </a:t>
            </a:r>
            <a:r>
              <a:rPr lang="en-CA" dirty="0"/>
              <a:t>file, 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err="1"/>
              <a:t>Rstudio</a:t>
            </a:r>
            <a:r>
              <a:rPr lang="en-CA" dirty="0"/>
              <a:t>: New </a:t>
            </a:r>
            <a:r>
              <a:rPr lang="en-CA" dirty="0" err="1"/>
              <a:t>Proj</a:t>
            </a:r>
            <a:r>
              <a:rPr lang="en-CA" dirty="0"/>
              <a:t> -&gt; </a:t>
            </a:r>
            <a:r>
              <a:rPr lang="en-CA" dirty="0" err="1"/>
              <a:t>Vers</a:t>
            </a:r>
            <a:r>
              <a:rPr lang="en-CA" dirty="0"/>
              <a:t> </a:t>
            </a:r>
            <a:r>
              <a:rPr lang="en-CA" dirty="0" err="1"/>
              <a:t>cont</a:t>
            </a:r>
            <a:r>
              <a:rPr lang="en-CA" dirty="0"/>
              <a:t> -&gt; GitHub: </a:t>
            </a:r>
            <a:r>
              <a:rPr lang="en-CA" dirty="0">
                <a:hlinkClick r:id="rId4"/>
              </a:rPr>
              <a:t>https://github.com/friendly/my6136.git</a:t>
            </a:r>
            <a:r>
              <a:rPr lang="en-CA" dirty="0"/>
              <a:t> </a:t>
            </a:r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1A2035E-CE2A-6A4A-5606-1EB6BBF261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2" y="2743200"/>
            <a:ext cx="80200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5536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rgbClr val="FF0000"/>
          </a:solidFill>
          <a:tailEnd type="stealth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13810</TotalTime>
  <Words>4380</Words>
  <Application>Microsoft Office PowerPoint</Application>
  <PresentationFormat>On-screen Show (4:3)</PresentationFormat>
  <Paragraphs>656</Paragraphs>
  <Slides>66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3" baseType="lpstr">
      <vt:lpstr>Arial</vt:lpstr>
      <vt:lpstr>Calibri</vt:lpstr>
      <vt:lpstr>Courier New</vt:lpstr>
      <vt:lpstr>NimbusSanL-Regu</vt:lpstr>
      <vt:lpstr>Symbol</vt:lpstr>
      <vt:lpstr>Wingdings</vt:lpstr>
      <vt:lpstr>1_Office Theme</vt:lpstr>
      <vt:lpstr>Categorical Data Analysis Course overview</vt:lpstr>
      <vt:lpstr>Course goals</vt:lpstr>
      <vt:lpstr>Course outline</vt:lpstr>
      <vt:lpstr>PowerPoint Presentation</vt:lpstr>
      <vt:lpstr>Textbooks</vt:lpstr>
      <vt:lpstr>Textbooks</vt:lpstr>
      <vt:lpstr>Expectations &amp; grading</vt:lpstr>
      <vt:lpstr>The R you need</vt:lpstr>
      <vt:lpstr>Make life easier: my6136</vt:lpstr>
      <vt:lpstr>Categorical data analysis: History</vt:lpstr>
      <vt:lpstr>What is categorical data?</vt:lpstr>
      <vt:lpstr>Categorical data: Structures</vt:lpstr>
      <vt:lpstr>1-way tables</vt:lpstr>
      <vt:lpstr>1-way tables</vt:lpstr>
      <vt:lpstr>1-way tables</vt:lpstr>
      <vt:lpstr>1-way tables: graphs</vt:lpstr>
      <vt:lpstr>2-way tables: 2 × 2 × …</vt:lpstr>
      <vt:lpstr>Larger tables: r × c × …</vt:lpstr>
      <vt:lpstr>Larger tables</vt:lpstr>
      <vt:lpstr>Table form</vt:lpstr>
      <vt:lpstr>Datasets: frequency form</vt:lpstr>
      <vt:lpstr>Datasets: case form</vt:lpstr>
      <vt:lpstr>Converting data forms</vt:lpstr>
      <vt:lpstr>Categorical data analysis: Methods</vt:lpstr>
      <vt:lpstr>Categorical data analysis: Methods</vt:lpstr>
      <vt:lpstr>Categorical data analysis: Methods</vt:lpstr>
      <vt:lpstr>Models: Response vs. Association</vt:lpstr>
      <vt:lpstr>Models: Response vs. Association</vt:lpstr>
      <vt:lpstr>Response models</vt:lpstr>
      <vt:lpstr>Response models</vt:lpstr>
      <vt:lpstr>Data display: Tables vs. Graphs</vt:lpstr>
      <vt:lpstr>Graphical methods: Communication goals</vt:lpstr>
      <vt:lpstr>Graphical methods: Presentation goals</vt:lpstr>
      <vt:lpstr>Graphical methods: Quantitative data</vt:lpstr>
      <vt:lpstr>Graphical methods: Categorical data</vt:lpstr>
      <vt:lpstr>Categorical data: Parallel coordinates plot</vt:lpstr>
      <vt:lpstr>Effective data display</vt:lpstr>
      <vt:lpstr>Facilitate comparison</vt:lpstr>
      <vt:lpstr>Make comparisons direct</vt:lpstr>
      <vt:lpstr>Direct labels vs. legends</vt:lpstr>
      <vt:lpstr>Effect ordering</vt:lpstr>
      <vt:lpstr>Effect Ordering: Correlations</vt:lpstr>
      <vt:lpstr>Tabular displays: Main effect ordering</vt:lpstr>
      <vt:lpstr>Tabular displays: Main effect ordering</vt:lpstr>
      <vt:lpstr>Effect ordering: Frequency tables</vt:lpstr>
      <vt:lpstr>Effect ordering: Frequency tables</vt:lpstr>
      <vt:lpstr>Sometimes, don’t need numbers at all</vt:lpstr>
      <vt:lpstr>Visual table ideas: Heatmap shading</vt:lpstr>
      <vt:lpstr>Bertifier: Turning tables into graphs</vt:lpstr>
      <vt:lpstr>Example: Household tasks</vt:lpstr>
      <vt:lpstr>Graphical annotation</vt:lpstr>
      <vt:lpstr>Novel graphic ideas</vt:lpstr>
      <vt:lpstr>Show the trend</vt:lpstr>
      <vt:lpstr>Pies with too many slices</vt:lpstr>
      <vt:lpstr>Hierarchical data: Sankey diagram</vt:lpstr>
      <vt:lpstr>Data, pictures, models &amp; stories</vt:lpstr>
      <vt:lpstr>Data, pictures, models &amp; stories</vt:lpstr>
      <vt:lpstr>Data, pictures, models &amp; stories</vt:lpstr>
      <vt:lpstr>Gender Bias at UC Berkeley?</vt:lpstr>
      <vt:lpstr>2 × 2 Frequency Tables: Fourfold displays</vt:lpstr>
      <vt:lpstr>2 × 2 × k Stratified tables</vt:lpstr>
      <vt:lpstr>Mosaic matrices</vt:lpstr>
      <vt:lpstr>Measures &amp; models</vt:lpstr>
      <vt:lpstr>Graphical methods for categorical data</vt:lpstr>
      <vt:lpstr>Plots: Data, Model, Data+Model</vt:lpstr>
      <vt:lpstr>Summary</vt:lpstr>
    </vt:vector>
  </TitlesOfParts>
  <Company>YORK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01-Overview</dc:title>
  <dc:creator>Michael Friendly</dc:creator>
  <cp:lastModifiedBy>Michael L Friendly</cp:lastModifiedBy>
  <cp:revision>149</cp:revision>
  <dcterms:created xsi:type="dcterms:W3CDTF">2017-10-14T20:35:56Z</dcterms:created>
  <dcterms:modified xsi:type="dcterms:W3CDTF">2025-12-15T19:51:10Z</dcterms:modified>
</cp:coreProperties>
</file>